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6586" autoAdjust="0"/>
  </p:normalViewPr>
  <p:slideViewPr>
    <p:cSldViewPr snapToGrid="0">
      <p:cViewPr varScale="1">
        <p:scale>
          <a:sx n="70" d="100"/>
          <a:sy n="70" d="100"/>
        </p:scale>
        <p:origin x="540" y="72"/>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8/31/2018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8/31/2018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8/31/2018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8/31/2018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8/31/2018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8/31/2018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8/31/2018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p:txBody>
          <a:bodyPr/>
          <a:lstStyle/>
          <a:p>
            <a:r>
              <a:rPr lang="en-US" dirty="0"/>
              <a:t>Chair- Rick Gillean</a:t>
            </a:r>
          </a:p>
          <a:p>
            <a:r>
              <a:rPr lang="en-US" dirty="0"/>
              <a:t>Vice-Chair- Rickey Floyd</a:t>
            </a:r>
          </a:p>
          <a:p>
            <a:r>
              <a:rPr lang="en-US" dirty="0"/>
              <a:t>09/06/2018</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NPRR 849, Clarification of the range of Voltage Set Points at a Generation Resources' Point of Interconnection (POI)</a:t>
            </a:r>
          </a:p>
        </p:txBody>
      </p:sp>
      <p:sp>
        <p:nvSpPr>
          <p:cNvPr id="3" name="Content Placeholder 2"/>
          <p:cNvSpPr>
            <a:spLocks noGrp="1"/>
          </p:cNvSpPr>
          <p:nvPr>
            <p:ph idx="1"/>
          </p:nvPr>
        </p:nvSpPr>
        <p:spPr/>
        <p:txBody>
          <a:bodyPr>
            <a:normAutofit/>
          </a:bodyPr>
          <a:lstStyle/>
          <a:p>
            <a:pPr marL="0" indent="0" algn="just">
              <a:buNone/>
            </a:pPr>
            <a:endParaRPr lang="en-US" sz="2000" dirty="0"/>
          </a:p>
          <a:p>
            <a:pPr marL="0" indent="0" algn="just">
              <a:buNone/>
            </a:pPr>
            <a:r>
              <a:rPr lang="en-US" sz="2000" dirty="0"/>
              <a:t>This Nodal Protocol Revision Request (NPRR) clarifies the range of voltages at the Point of Interconnection (POI) and circumstances for which a Generation Resource’s reactive capability must be designed to meet and clarifies the ability of ERCOT and the TSP or its designated agent (e.g. Transmission Operator (TO)) to issue an instruction for any available reactive capability at voltages outside of the reactive capability requirements.</a:t>
            </a:r>
          </a:p>
          <a:p>
            <a:pPr marL="0" indent="0" algn="just">
              <a:buNone/>
            </a:pPr>
            <a:endParaRPr lang="en-US" sz="2000" dirty="0"/>
          </a:p>
          <a:p>
            <a:pPr marL="0" indent="0">
              <a:buNone/>
            </a:pPr>
            <a:endParaRPr lang="en-US" sz="2000" b="1" dirty="0"/>
          </a:p>
          <a:p>
            <a:pPr marL="0" indent="0">
              <a:buNone/>
            </a:pPr>
            <a:endParaRPr lang="en-US" sz="2000" b="1" dirty="0"/>
          </a:p>
          <a:p>
            <a:pPr marL="0" indent="0">
              <a:buNone/>
            </a:pPr>
            <a:r>
              <a:rPr lang="en-US" sz="2000" b="1" dirty="0"/>
              <a:t>OWG </a:t>
            </a:r>
            <a:r>
              <a:rPr lang="en-US" sz="2000" b="1" dirty="0" smtClean="0"/>
              <a:t>continues to discuss NPRR849.</a:t>
            </a:r>
            <a:endParaRPr lang="en-US" sz="2000" b="1" dirty="0"/>
          </a:p>
        </p:txBody>
      </p:sp>
    </p:spTree>
    <p:extLst>
      <p:ext uri="{BB962C8B-B14F-4D97-AF65-F5344CB8AC3E}">
        <p14:creationId xmlns:p14="http://schemas.microsoft.com/office/powerpoint/2010/main" val="394816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dirty="0"/>
              <a:t/>
            </a:r>
            <a:br>
              <a:rPr lang="en-US" sz="2400" dirty="0"/>
            </a:br>
            <a:r>
              <a:rPr lang="en-US" sz="2400" dirty="0"/>
              <a:t>NOGRR178, Clarification of Automatic Under-Frequency Load Shed Requirement</a:t>
            </a:r>
            <a:br>
              <a:rPr lang="en-US" sz="2400" dirty="0"/>
            </a:br>
            <a:r>
              <a:rPr lang="en-US" sz="2400" dirty="0"/>
              <a:t/>
            </a:r>
            <a:br>
              <a:rPr lang="en-US" sz="2400" dirty="0"/>
            </a:br>
            <a:endParaRPr lang="en-US" sz="2400" dirty="0"/>
          </a:p>
        </p:txBody>
      </p:sp>
      <p:sp>
        <p:nvSpPr>
          <p:cNvPr id="3" name="Content Placeholder 2"/>
          <p:cNvSpPr>
            <a:spLocks noGrp="1"/>
          </p:cNvSpPr>
          <p:nvPr>
            <p:ph idx="1"/>
          </p:nvPr>
        </p:nvSpPr>
        <p:spPr>
          <a:xfrm>
            <a:off x="901574" y="1825625"/>
            <a:ext cx="10515600" cy="4351338"/>
          </a:xfrm>
        </p:spPr>
        <p:txBody>
          <a:bodyPr>
            <a:noAutofit/>
          </a:bodyPr>
          <a:lstStyle/>
          <a:p>
            <a:pPr marL="0" indent="0" algn="just">
              <a:buNone/>
            </a:pPr>
            <a:endParaRPr lang="en-US" sz="2000" dirty="0">
              <a:solidFill>
                <a:srgbClr val="000000"/>
              </a:solidFill>
              <a:latin typeface="Arial" panose="020B0604020202020204" pitchFamily="34" charset="0"/>
            </a:endParaRPr>
          </a:p>
          <a:p>
            <a:pPr marL="0" indent="0" algn="just">
              <a:buNone/>
            </a:pPr>
            <a:r>
              <a:rPr lang="en-US" sz="2000" dirty="0">
                <a:solidFill>
                  <a:srgbClr val="000000"/>
                </a:solidFill>
                <a:latin typeface="Arial" panose="020B0604020202020204" pitchFamily="34" charset="0"/>
              </a:rPr>
              <a:t>This Nodal Operating Guide Revision Request (NOGRR) clarifies language relating to automatic Load shedding.</a:t>
            </a:r>
          </a:p>
          <a:p>
            <a:pPr marL="0" indent="0" algn="just">
              <a:buNone/>
            </a:pPr>
            <a:endParaRPr lang="en-US" sz="2000" dirty="0">
              <a:solidFill>
                <a:srgbClr val="000000"/>
              </a:solidFill>
              <a:latin typeface="Arial" panose="020B0604020202020204" pitchFamily="34" charset="0"/>
            </a:endParaRPr>
          </a:p>
          <a:p>
            <a:pPr marL="0" indent="0" algn="just">
              <a:buNone/>
            </a:pPr>
            <a:endParaRPr lang="en-US" sz="2000" dirty="0">
              <a:solidFill>
                <a:srgbClr val="000000"/>
              </a:solidFill>
              <a:latin typeface="Arial" panose="020B0604020202020204" pitchFamily="34" charset="0"/>
            </a:endParaRPr>
          </a:p>
          <a:p>
            <a:pPr marL="0" indent="0" algn="just">
              <a:buNone/>
            </a:pPr>
            <a:r>
              <a:rPr lang="en-US" sz="2000" b="1" dirty="0"/>
              <a:t>OWG </a:t>
            </a:r>
            <a:r>
              <a:rPr lang="en-US" sz="2000" b="1" dirty="0" smtClean="0"/>
              <a:t>endorses the approval of NOGRR178 as amended by the 7/31/18 ERCOT comments.</a:t>
            </a:r>
            <a:endParaRPr lang="en-US" sz="2000" b="1" dirty="0"/>
          </a:p>
          <a:p>
            <a:pPr marL="0" indent="0" algn="just">
              <a:buNone/>
            </a:pPr>
            <a:endParaRPr lang="en-US" sz="2000" dirty="0"/>
          </a:p>
        </p:txBody>
      </p:sp>
    </p:spTree>
    <p:extLst>
      <p:ext uri="{BB962C8B-B14F-4D97-AF65-F5344CB8AC3E}">
        <p14:creationId xmlns:p14="http://schemas.microsoft.com/office/powerpoint/2010/main" val="2666575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702</TotalTime>
  <Words>143</Words>
  <Application>Microsoft Office PowerPoint</Application>
  <PresentationFormat>Widescreen</PresentationFormat>
  <Paragraphs>17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Operations Working Group </vt:lpstr>
      <vt:lpstr>NPRR 849, Clarification of the range of Voltage Set Points at a Generation Resources' Point of Interconnection (POI)</vt:lpstr>
      <vt:lpstr> NOGRR178, Clarification of Automatic Under-Frequency Load Shed Requirement  </vt:lpstr>
    </vt:vector>
  </TitlesOfParts>
  <Company>Garland Power &amp; Light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DRAFT ERCOT 090418</cp:lastModifiedBy>
  <cp:revision>88</cp:revision>
  <dcterms:created xsi:type="dcterms:W3CDTF">2017-05-03T20:12:06Z</dcterms:created>
  <dcterms:modified xsi:type="dcterms:W3CDTF">2018-08-31T18:15:43Z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