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29" d="100"/>
          <a:sy n="129" d="100"/>
        </p:scale>
        <p:origin x="1026"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8/30/2018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8/30/2018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8/30/2018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September 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98556789"/>
              </p:ext>
            </p:extLst>
          </p:nvPr>
        </p:nvGraphicFramePr>
        <p:xfrm>
          <a:off x="271346" y="990600"/>
          <a:ext cx="8534400" cy="3245917"/>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NPRR857 for registration.  Endorsed at WMS, ROS, PRS.  Currently at TAC for approval.</a:t>
                      </a:r>
                    </a:p>
                    <a:p>
                      <a:endParaRPr lang="en-US" sz="1050" b="0" baseline="0" dirty="0" smtClean="0">
                        <a:solidFill>
                          <a:schemeClr val="tx1"/>
                        </a:solidFill>
                      </a:endParaRPr>
                    </a:p>
                    <a:p>
                      <a:r>
                        <a:rPr lang="en-US" sz="1050" b="0" baseline="0" dirty="0" smtClean="0">
                          <a:solidFill>
                            <a:schemeClr val="tx1"/>
                          </a:solidFill>
                        </a:rPr>
                        <a:t>NOGRR177 language endorsed at ROS.  Currently at TAC for approval.  </a:t>
                      </a: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9/27/18</a:t>
                      </a:r>
                      <a:endParaRPr lang="en-US" sz="1050" b="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9/27/18</a:t>
                      </a:r>
                      <a:endParaRPr lang="en-US" sz="1050" b="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planned activity</a:t>
                      </a: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effectLst/>
                          <a:latin typeface="+mn-lt"/>
                          <a:ea typeface="+mn-ea"/>
                          <a:cs typeface="+mn-cs"/>
                        </a:rPr>
                        <a:t>PGRR068, Addition of a Proposed DC Tie to the Planning Models was tabled at ROS and referred to PLWG.  PLWG discussed</a:t>
                      </a:r>
                      <a:r>
                        <a:rPr lang="en-US" sz="1050" kern="1200" baseline="0" dirty="0" smtClean="0">
                          <a:solidFill>
                            <a:schemeClr val="tx1"/>
                          </a:solidFill>
                          <a:effectLst/>
                          <a:latin typeface="+mn-lt"/>
                          <a:ea typeface="+mn-ea"/>
                          <a:cs typeface="+mn-cs"/>
                        </a:rPr>
                        <a:t> on 8/22/18. </a:t>
                      </a:r>
                      <a:endParaRPr lang="en-US" sz="1050" b="0" u="none" dirty="0" smtClean="0">
                        <a:solidFill>
                          <a:schemeClr val="tx1"/>
                        </a:solidFill>
                      </a:endParaRPr>
                    </a:p>
                  </a:txBody>
                  <a:tcPr/>
                </a:tc>
                <a:tc>
                  <a:txBody>
                    <a:bodyPr/>
                    <a:lstStyle/>
                    <a:p>
                      <a:endParaRPr lang="en-US" sz="1050" baseline="0" dirty="0" smtClean="0">
                        <a:solidFill>
                          <a:schemeClr val="tx1"/>
                        </a:solidFill>
                      </a:endParaRPr>
                    </a:p>
                    <a:p>
                      <a:r>
                        <a:rPr lang="en-US" sz="1050" baseline="0" dirty="0" smtClean="0">
                          <a:solidFill>
                            <a:schemeClr val="tx1"/>
                          </a:solidFill>
                        </a:rPr>
                        <a:t>ROS 9/6/18</a:t>
                      </a:r>
                    </a:p>
                    <a:p>
                      <a:endParaRPr lang="en-US" sz="1050" baseline="0" dirty="0" smtClean="0">
                        <a:solidFill>
                          <a:schemeClr val="tx1"/>
                        </a:solidFill>
                      </a:endParaRPr>
                    </a:p>
                  </a:txBody>
                  <a:tcPr/>
                </a:tc>
                <a:extLst>
                  <a:ext uri="{0D108BD9-81ED-4DB2-BD59-A6C34878D82A}">
                    <a16:rowId xmlns:a16="http://schemas.microsoft.com/office/drawing/2014/main" xmlns=""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endParaRPr lang="en-US" sz="1050" dirty="0">
                        <a:solidFill>
                          <a:schemeClr val="tx1"/>
                        </a:solidFill>
                      </a:endParaRPr>
                    </a:p>
                  </a:txBody>
                  <a:tcPr/>
                </a:tc>
                <a:extLst>
                  <a:ext uri="{0D108BD9-81ED-4DB2-BD59-A6C34878D82A}">
                    <a16:rowId xmlns:a16="http://schemas.microsoft.com/office/drawing/2014/main" xmlns=""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Joint QMWG/CMWG (WMS)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pending</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07259587"/>
              </p:ext>
            </p:extLst>
          </p:nvPr>
        </p:nvGraphicFramePr>
        <p:xfrm>
          <a:off x="271346" y="990600"/>
          <a:ext cx="8534400" cy="2804160"/>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ERCOT will update PUCT on Primary Frequency Response recommendation in next periodic update.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 to consider whether voltage support is needed.</a:t>
                      </a:r>
                      <a:endParaRPr lang="en-US" sz="1050" dirty="0">
                        <a:solidFill>
                          <a:schemeClr val="tx1"/>
                        </a:solidFill>
                      </a:endParaRPr>
                    </a:p>
                  </a:txBody>
                  <a:tcPr/>
                </a:tc>
                <a:tc>
                  <a:txBody>
                    <a:bodyPr/>
                    <a:lstStyle/>
                    <a:p>
                      <a:endParaRPr 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TBD</a:t>
                      </a:r>
                      <a:endParaRPr lang="en-US" sz="1050" b="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p>
                  </a:txBody>
                  <a:tcPr/>
                </a:tc>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Discussions on impacts to current A/S, setup &amp; methodology for the overshoot studies began</a:t>
                      </a:r>
                      <a:r>
                        <a:rPr lang="en-US" sz="1050" baseline="0" dirty="0" smtClean="0">
                          <a:solidFill>
                            <a:schemeClr val="tx1"/>
                          </a:solidFill>
                        </a:rPr>
                        <a:t> at PDCWG on 8/23/18.</a:t>
                      </a:r>
                      <a:endParaRPr lang="en-US" sz="1050" dirty="0" smtClean="0">
                        <a:solidFill>
                          <a:schemeClr val="tx1"/>
                        </a:solidFill>
                      </a:endParaRPr>
                    </a:p>
                    <a:p>
                      <a:pPr>
                        <a:buFont typeface="+mj-lt"/>
                        <a:buNone/>
                      </a:pPr>
                      <a:endParaRPr lang="en-US" sz="1050" dirty="0" smtClean="0">
                        <a:solidFill>
                          <a:schemeClr val="tx1"/>
                        </a:solidFill>
                      </a:endParaRPr>
                    </a:p>
                  </a:txBody>
                  <a:tcPr/>
                </a:tc>
                <a:tc>
                  <a:txBody>
                    <a:bodyPr/>
                    <a:lstStyle/>
                    <a:p>
                      <a:endParaRPr lang="en-US" sz="1050" dirty="0" smtClean="0">
                        <a:solidFill>
                          <a:schemeClr val="tx1"/>
                        </a:solidFill>
                      </a:endParaRPr>
                    </a:p>
                    <a:p>
                      <a:r>
                        <a:rPr lang="en-US" sz="1050" baseline="0" dirty="0" smtClean="0">
                          <a:solidFill>
                            <a:schemeClr val="tx1"/>
                          </a:solidFill>
                        </a:rPr>
                        <a:t>PDCWG 9/12/18</a:t>
                      </a:r>
                    </a:p>
                    <a:p>
                      <a:endParaRPr lang="en-US" sz="1050" baseline="0" dirty="0" smtClean="0">
                        <a:solidFill>
                          <a:schemeClr val="tx1"/>
                        </a:solidFill>
                      </a:endParaRPr>
                    </a:p>
                    <a:p>
                      <a:r>
                        <a:rPr lang="en-US" sz="1050" baseline="0" dirty="0" smtClean="0">
                          <a:solidFill>
                            <a:schemeClr val="tx1"/>
                          </a:solidFill>
                        </a:rPr>
                        <a:t>DWG 11/18 target</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Price formation in emergency</a:t>
                      </a:r>
                      <a:r>
                        <a:rPr lang="en-US" sz="1050" b="0" u="none" baseline="0" dirty="0" smtClean="0">
                          <a:solidFill>
                            <a:schemeClr val="tx1"/>
                          </a:solidFill>
                        </a:rPr>
                        <a:t> conditions whitepaper endorsed by QMWG (7/9/18). Currently at WMS. Following WMS endorsement, ERCOT will seek endorsement at TAC.</a:t>
                      </a:r>
                      <a:endParaRPr lang="en-US" sz="1050" b="0" u="none" dirty="0" smtClean="0">
                        <a:solidFill>
                          <a:schemeClr val="tx1"/>
                        </a:solidFill>
                      </a:endParaRPr>
                    </a:p>
                  </a:txBody>
                  <a:tcPr/>
                </a:tc>
                <a:tc>
                  <a:txBody>
                    <a:bodyPr/>
                    <a:lstStyle/>
                    <a:p>
                      <a:endParaRPr lang="en-US" sz="1050" b="0" dirty="0" smtClean="0">
                        <a:solidFill>
                          <a:schemeClr val="tx1"/>
                        </a:solidFill>
                      </a:endParaRPr>
                    </a:p>
                    <a:p>
                      <a:r>
                        <a:rPr lang="en-US" sz="1050" b="0" dirty="0" smtClean="0">
                          <a:solidFill>
                            <a:schemeClr val="tx1"/>
                          </a:solidFill>
                        </a:rPr>
                        <a:t>WMS 9/5/18</a:t>
                      </a:r>
                    </a:p>
                    <a:p>
                      <a:r>
                        <a:rPr lang="en-US" sz="1050" b="0" dirty="0" smtClean="0">
                          <a:solidFill>
                            <a:schemeClr val="tx1"/>
                          </a:solidFill>
                        </a:rPr>
                        <a:t>TAC 9/27/18</a:t>
                      </a: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4706</TotalTime>
  <Words>1208</Words>
  <Application>Microsoft Office PowerPoint</Application>
  <PresentationFormat>On-screen Show (4:3)</PresentationFormat>
  <Paragraphs>119</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169</cp:revision>
  <cp:lastPrinted>2017-09-19T15:00:37Z</cp:lastPrinted>
  <dcterms:created xsi:type="dcterms:W3CDTF">2016-01-21T15:20:31Z</dcterms:created>
  <dcterms:modified xsi:type="dcterms:W3CDTF">2018-08-30T16:39:12Z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