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18"/>
  </p:notesMasterIdLst>
  <p:handoutMasterIdLst>
    <p:handoutMasterId r:id="rId119"/>
  </p:handoutMasterIdLst>
  <p:sldIdLst>
    <p:sldId id="306" r:id="rId5"/>
    <p:sldId id="356" r:id="rId6"/>
    <p:sldId id="475" r:id="rId7"/>
    <p:sldId id="430" r:id="rId8"/>
    <p:sldId id="493" r:id="rId9"/>
    <p:sldId id="355" r:id="rId10"/>
    <p:sldId id="313" r:id="rId11"/>
    <p:sldId id="308" r:id="rId12"/>
    <p:sldId id="311" r:id="rId13"/>
    <p:sldId id="310" r:id="rId14"/>
    <p:sldId id="309" r:id="rId15"/>
    <p:sldId id="466" r:id="rId16"/>
    <p:sldId id="467" r:id="rId17"/>
    <p:sldId id="314" r:id="rId18"/>
    <p:sldId id="312" r:id="rId19"/>
    <p:sldId id="316" r:id="rId20"/>
    <p:sldId id="315" r:id="rId21"/>
    <p:sldId id="322" r:id="rId22"/>
    <p:sldId id="321" r:id="rId23"/>
    <p:sldId id="323" r:id="rId24"/>
    <p:sldId id="325" r:id="rId25"/>
    <p:sldId id="327" r:id="rId26"/>
    <p:sldId id="328" r:id="rId27"/>
    <p:sldId id="330" r:id="rId28"/>
    <p:sldId id="442" r:id="rId29"/>
    <p:sldId id="335" r:id="rId30"/>
    <p:sldId id="336" r:id="rId31"/>
    <p:sldId id="339" r:id="rId32"/>
    <p:sldId id="433" r:id="rId33"/>
    <p:sldId id="441" r:id="rId34"/>
    <p:sldId id="434" r:id="rId35"/>
    <p:sldId id="317" r:id="rId36"/>
    <p:sldId id="366" r:id="rId37"/>
    <p:sldId id="364" r:id="rId38"/>
    <p:sldId id="365" r:id="rId39"/>
    <p:sldId id="432" r:id="rId40"/>
    <p:sldId id="489" r:id="rId41"/>
    <p:sldId id="490" r:id="rId42"/>
    <p:sldId id="491" r:id="rId43"/>
    <p:sldId id="492" r:id="rId44"/>
    <p:sldId id="357" r:id="rId45"/>
    <p:sldId id="381" r:id="rId46"/>
    <p:sldId id="427" r:id="rId47"/>
    <p:sldId id="383" r:id="rId48"/>
    <p:sldId id="428" r:id="rId49"/>
    <p:sldId id="477" r:id="rId50"/>
    <p:sldId id="476" r:id="rId51"/>
    <p:sldId id="486" r:id="rId52"/>
    <p:sldId id="488" r:id="rId53"/>
    <p:sldId id="487" r:id="rId54"/>
    <p:sldId id="372" r:id="rId55"/>
    <p:sldId id="426" r:id="rId56"/>
    <p:sldId id="374" r:id="rId57"/>
    <p:sldId id="377" r:id="rId58"/>
    <p:sldId id="436" r:id="rId59"/>
    <p:sldId id="379" r:id="rId60"/>
    <p:sldId id="380" r:id="rId61"/>
    <p:sldId id="390" r:id="rId62"/>
    <p:sldId id="429" r:id="rId63"/>
    <p:sldId id="393" r:id="rId64"/>
    <p:sldId id="392" r:id="rId65"/>
    <p:sldId id="389" r:id="rId66"/>
    <p:sldId id="396" r:id="rId67"/>
    <p:sldId id="485" r:id="rId68"/>
    <p:sldId id="397" r:id="rId69"/>
    <p:sldId id="398" r:id="rId70"/>
    <p:sldId id="399" r:id="rId71"/>
    <p:sldId id="402" r:id="rId72"/>
    <p:sldId id="404" r:id="rId73"/>
    <p:sldId id="483" r:id="rId74"/>
    <p:sldId id="406" r:id="rId75"/>
    <p:sldId id="437" r:id="rId76"/>
    <p:sldId id="408" r:id="rId77"/>
    <p:sldId id="410" r:id="rId78"/>
    <p:sldId id="411" r:id="rId79"/>
    <p:sldId id="409" r:id="rId80"/>
    <p:sldId id="412" r:id="rId81"/>
    <p:sldId id="358" r:id="rId82"/>
    <p:sldId id="446" r:id="rId83"/>
    <p:sldId id="479" r:id="rId84"/>
    <p:sldId id="468" r:id="rId85"/>
    <p:sldId id="469" r:id="rId86"/>
    <p:sldId id="480" r:id="rId87"/>
    <p:sldId id="470" r:id="rId88"/>
    <p:sldId id="471" r:id="rId89"/>
    <p:sldId id="472" r:id="rId90"/>
    <p:sldId id="473" r:id="rId91"/>
    <p:sldId id="478" r:id="rId92"/>
    <p:sldId id="481" r:id="rId93"/>
    <p:sldId id="482" r:id="rId94"/>
    <p:sldId id="415" r:id="rId95"/>
    <p:sldId id="443" r:id="rId96"/>
    <p:sldId id="444" r:id="rId97"/>
    <p:sldId id="416" r:id="rId98"/>
    <p:sldId id="359" r:id="rId99"/>
    <p:sldId id="425" r:id="rId100"/>
    <p:sldId id="417" r:id="rId101"/>
    <p:sldId id="424" r:id="rId102"/>
    <p:sldId id="435" r:id="rId103"/>
    <p:sldId id="431" r:id="rId104"/>
    <p:sldId id="494" r:id="rId105"/>
    <p:sldId id="438" r:id="rId106"/>
    <p:sldId id="329" r:id="rId107"/>
    <p:sldId id="341" r:id="rId108"/>
    <p:sldId id="342" r:id="rId109"/>
    <p:sldId id="343" r:id="rId110"/>
    <p:sldId id="344" r:id="rId111"/>
    <p:sldId id="345" r:id="rId112"/>
    <p:sldId id="346" r:id="rId113"/>
    <p:sldId id="350" r:id="rId114"/>
    <p:sldId id="352" r:id="rId115"/>
    <p:sldId id="353" r:id="rId116"/>
    <p:sldId id="354" r:id="rId117"/>
  </p:sldIdLst>
  <p:sldSz cx="9144000" cy="6858000" type="screen4x3"/>
  <p:notesSz cx="7010400" cy="9296400"/>
  <p:custDataLst>
    <p:tags r:id="rId1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6"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35" autoAdjust="0"/>
    <p:restoredTop sz="90890" autoAdjust="0"/>
  </p:normalViewPr>
  <p:slideViewPr>
    <p:cSldViewPr snapToGrid="0" showGuides="1">
      <p:cViewPr varScale="1">
        <p:scale>
          <a:sx n="107" d="100"/>
          <a:sy n="107" d="100"/>
        </p:scale>
        <p:origin x="222" y="108"/>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56862"/>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gs" Target="tags/tag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8T12:37:49.377" idx="5">
    <p:pos x="1672" y="2372"/>
    <p:text>We're not positive that Historical would be sent in the case of an 814_24 (MVO to CSA) so we replaced with 814_26 (Historical Usage Request)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28T12:40:32.938" idx="6">
    <p:pos x="3245" y="3328"/>
    <p:text>This was changed to False.  (This logic was changed during TX SET 4.0.  A same day MVI does not trump a same day MVO). We allow the TDSP to complete one or both.</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0EE581F3-6A00-426B-85FD-252EE95D287B}" type="presOf" srcId="{A882146C-4645-433B-B6D2-09E9E48D2656}" destId="{526049BE-E29F-484F-BA97-D801B6660E60}" srcOrd="0"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024A116D-DE3E-45C6-99F2-1D0847B5C7CD}" type="presOf" srcId="{F62D25E1-514B-436C-BB24-6879882B611D}" destId="{D50077AF-156F-44B5-A867-2A49B7E25E75}"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69F545DB-4920-43EC-B883-9021B2ED8772}" type="presOf" srcId="{DE4CAF39-123A-41F5-B6E2-4F6F487B983A}" destId="{BE8A6ABD-16E4-468F-9D97-41C8B1F4A7A3}" srcOrd="0"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2F9E511B-5AE4-4413-A173-BD2A92542D6C}" srcId="{0DD0A3A2-ABB7-4D43-8405-46A8C6D87CC0}" destId="{A882146C-4645-433B-B6D2-09E9E48D2656}" srcOrd="0" destOrd="0" parTransId="{96456EF6-4420-40FE-B03E-161A6CABC360}" sibTransId="{69BAD194-F80B-46BF-BDBA-CFBFA1502F2E}"/>
    <dgm:cxn modelId="{89EB626B-BFC7-41C9-A8D0-4EAE8C7EAD65}" type="presOf" srcId="{96456EF6-4420-40FE-B03E-161A6CABC360}" destId="{CD894128-9586-426F-AB2B-D74576D11770}"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341E7E26-0EB8-4480-8FD0-3B8C073E75F7}" type="presOf" srcId="{F62D25E1-514B-436C-BB24-6879882B611D}" destId="{99B9F2BB-FCFC-4912-823D-4E32905FE89C}" srcOrd="1"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LSE</a:t>
          </a:r>
          <a:r>
            <a:rPr lang="en-US" sz="1600" kern="1200" dirty="0"/>
            <a:t>         </a:t>
          </a:r>
          <a:endParaRPr lang="en-US" sz="1600" kern="1200" dirty="0" smtClean="0"/>
        </a:p>
        <a:p>
          <a:pPr lvl="0" algn="ctr" defTabSz="711200">
            <a:lnSpc>
              <a:spcPct val="90000"/>
            </a:lnSpc>
            <a:spcBef>
              <a:spcPct val="0"/>
            </a:spcBef>
            <a:spcAft>
              <a:spcPct val="35000"/>
            </a:spcAft>
          </a:pPr>
          <a:r>
            <a:rPr lang="en-US" sz="1600" kern="1200" dirty="0" smtClean="0"/>
            <a:t>Load </a:t>
          </a:r>
          <a:r>
            <a:rPr lang="en-US" sz="1600" kern="1200" dirty="0"/>
            <a:t>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REP        </a:t>
          </a:r>
          <a:endParaRPr lang="en-US" sz="1600" b="1" kern="1200" dirty="0" smtClean="0"/>
        </a:p>
        <a:p>
          <a:pPr lvl="0" algn="ctr" defTabSz="711200">
            <a:lnSpc>
              <a:spcPct val="90000"/>
            </a:lnSpc>
            <a:spcBef>
              <a:spcPct val="0"/>
            </a:spcBef>
            <a:spcAft>
              <a:spcPct val="35000"/>
            </a:spcAft>
          </a:pPr>
          <a:r>
            <a:rPr lang="en-US" sz="1600" b="0" kern="1200" dirty="0" smtClean="0"/>
            <a:t>Retail </a:t>
          </a:r>
          <a:r>
            <a:rPr lang="en-US" sz="1600" b="0" kern="1200" dirty="0"/>
            <a:t>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ROR         </a:t>
          </a:r>
          <a:endParaRPr lang="en-US" sz="1600" b="1" kern="1200" dirty="0" smtClean="0"/>
        </a:p>
        <a:p>
          <a:pPr lvl="0" algn="ctr" defTabSz="711200">
            <a:lnSpc>
              <a:spcPct val="90000"/>
            </a:lnSpc>
            <a:spcBef>
              <a:spcPct val="0"/>
            </a:spcBef>
            <a:spcAft>
              <a:spcPct val="35000"/>
            </a:spcAft>
          </a:pPr>
          <a:r>
            <a:rPr lang="en-US" sz="1600" b="1" kern="1200" dirty="0" smtClean="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MOU/EC</a:t>
          </a:r>
        </a:p>
        <a:p>
          <a:pPr lvl="0" algn="ctr" defTabSz="711200">
            <a:lnSpc>
              <a:spcPct val="90000"/>
            </a:lnSpc>
            <a:spcBef>
              <a:spcPct val="0"/>
            </a:spcBef>
            <a:spcAft>
              <a:spcPct val="35000"/>
            </a:spcAft>
          </a:pPr>
          <a:r>
            <a:rPr lang="en-US" sz="1600" b="0" kern="1200" dirty="0" smtClean="0"/>
            <a:t>Municipal/Coop</a:t>
          </a:r>
          <a:endParaRPr lang="en-US" sz="1600" b="0" kern="1200" dirty="0"/>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344190"/>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876633"/>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10/5  </a:t>
          </a:r>
          <a:r>
            <a:rPr lang="en-US" sz="1100" kern="1200" dirty="0" smtClean="0">
              <a:highlight>
                <a:srgbClr val="FFFF00"/>
              </a:highlight>
            </a:rPr>
            <a:t>MVI </a:t>
          </a:r>
          <a:r>
            <a:rPr lang="en-US" sz="1100" kern="1200" dirty="0" smtClean="0"/>
            <a:t> </a:t>
          </a:r>
          <a:br>
            <a:rPr lang="en-US" sz="1100" kern="1200" dirty="0" smtClean="0"/>
          </a:br>
          <a:r>
            <a:rPr lang="en-US" sz="1100" kern="1200" dirty="0" smtClean="0"/>
            <a:t>New Customer</a:t>
          </a:r>
          <a:endParaRPr lang="en-US" sz="1100" kern="1200" dirty="0"/>
        </a:p>
      </dsp:txBody>
      <dsp:txXfrm>
        <a:off x="321570" y="1876633"/>
        <a:ext cx="1088131" cy="507403"/>
      </dsp:txXfrm>
    </dsp:sp>
    <dsp:sp modelId="{9E1956AF-376C-4763-90EB-21C48367BDD1}">
      <dsp:nvSpPr>
        <dsp:cNvPr id="0" name=""/>
        <dsp:cNvSpPr/>
      </dsp:nvSpPr>
      <dsp:spPr>
        <a:xfrm>
          <a:off x="1743804" y="1816079"/>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lvl="0" algn="r" defTabSz="1511300">
            <a:lnSpc>
              <a:spcPct val="90000"/>
            </a:lnSpc>
            <a:spcBef>
              <a:spcPct val="0"/>
            </a:spcBef>
            <a:spcAft>
              <a:spcPct val="35000"/>
            </a:spcAft>
          </a:pPr>
          <a:r>
            <a:rPr lang="en-US" sz="3400" kern="1200" dirty="0"/>
            <a:t>    </a:t>
          </a:r>
          <a:r>
            <a:rPr lang="en-US" sz="1400" kern="1200" dirty="0" smtClean="0"/>
            <a:t>10/6</a:t>
          </a:r>
          <a:endParaRPr lang="en-US" sz="3400" kern="1200" dirty="0"/>
        </a:p>
      </dsp:txBody>
      <dsp:txXfrm>
        <a:off x="1133038" y="2250383"/>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846201"/>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326587"/>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t>10/7</a:t>
          </a:r>
          <a:endParaRPr lang="en-US" sz="3600" kern="1200" dirty="0"/>
        </a:p>
      </dsp:txBody>
      <dsp:txXfrm>
        <a:off x="1971234" y="2326587"/>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838438"/>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lvl="0" algn="r" defTabSz="1600200">
            <a:lnSpc>
              <a:spcPct val="90000"/>
            </a:lnSpc>
            <a:spcBef>
              <a:spcPct val="0"/>
            </a:spcBef>
            <a:spcAft>
              <a:spcPct val="35000"/>
            </a:spcAft>
          </a:pPr>
          <a:r>
            <a:rPr lang="en-US" sz="3600" kern="1200" dirty="0"/>
            <a:t> </a:t>
          </a:r>
          <a:r>
            <a:rPr lang="en-US" sz="1400" kern="1200" dirty="0" smtClean="0"/>
            <a:t>10/8</a:t>
          </a:r>
          <a:endParaRPr lang="en-US" sz="3600" kern="1200" dirty="0"/>
        </a:p>
      </dsp:txBody>
      <dsp:txXfrm>
        <a:off x="2657033" y="2250383"/>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419521"/>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1909711"/>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10/9 </a:t>
          </a:r>
          <a:r>
            <a:rPr lang="en-US" sz="1100" kern="1200" dirty="0" smtClean="0">
              <a:highlight>
                <a:srgbClr val="FFFF00"/>
              </a:highlight>
            </a:rPr>
            <a:t>MVO Existing </a:t>
          </a:r>
          <a:r>
            <a:rPr lang="en-US" sz="1100" kern="1200" dirty="0" smtClean="0"/>
            <a:t>  Customer</a:t>
          </a:r>
          <a:endParaRPr lang="en-US" sz="1100" kern="1200" dirty="0"/>
        </a:p>
      </dsp:txBody>
      <dsp:txXfrm>
        <a:off x="4281058" y="1909711"/>
        <a:ext cx="1167236" cy="544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12/1 MVO </a:t>
          </a:r>
          <a:r>
            <a:rPr lang="en-US" sz="1600" kern="1200" dirty="0" smtClean="0"/>
            <a:t/>
          </a:r>
          <a:br>
            <a:rPr lang="en-US" sz="1600" kern="1200" dirty="0" smtClean="0"/>
          </a:br>
          <a:r>
            <a:rPr lang="en-US" sz="1600" b="1" kern="1200" dirty="0" smtClean="0"/>
            <a:t>CR A</a:t>
          </a:r>
          <a:endParaRPr lang="en-US" sz="1600" b="1" kern="1200" dirty="0"/>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12/4 SWI </a:t>
          </a:r>
          <a:r>
            <a:rPr lang="en-US" sz="1600" kern="1200" dirty="0" smtClean="0"/>
            <a:t/>
          </a:r>
          <a:br>
            <a:rPr lang="en-US" sz="1600" kern="1200" dirty="0" smtClean="0"/>
          </a:br>
          <a:r>
            <a:rPr lang="en-US" sz="1600" b="1" kern="1200" dirty="0" smtClean="0"/>
            <a:t>CR </a:t>
          </a:r>
          <a:r>
            <a:rPr lang="en-US" sz="1600" b="1" kern="1200" dirty="0"/>
            <a:t>B</a:t>
          </a:r>
        </a:p>
      </dsp:txBody>
      <dsp:txXfrm>
        <a:off x="3503231" y="947639"/>
        <a:ext cx="1670301" cy="8049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8/28/2018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33</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53</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55</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60</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81</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82</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84</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85</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86</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87</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92</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97</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98</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8/28/2018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8/28/2018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8/28/2018</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8/28/2018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8/28/2018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8/28/2018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8/28/2018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8/28/2018</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8/28/2018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hyperlink" Target="mailto:Clientservices@ercot.com" TargetMode="External"/><Relationship Id="rId1" Type="http://schemas.openxmlformats.org/officeDocument/2006/relationships/slideLayout" Target="../slideLayouts/slideLayout2.xml"/><Relationship Id="rId4" Type="http://schemas.openxmlformats.org/officeDocument/2006/relationships/hyperlink" Target="http://www.ercot.com/services/training/"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hyperlink" Target="https://etod.ercot.com/checklist.asp"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457200" y="1188720"/>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dirty="0" smtClean="0">
                <a:solidFill>
                  <a:schemeClr val="tx1">
                    <a:lumMod val="75000"/>
                    <a:lumOff val="25000"/>
                  </a:schemeClr>
                </a:solidFill>
              </a:rPr>
              <a:t>North American Energy Standards Board </a:t>
            </a:r>
          </a:p>
          <a:p>
            <a:r>
              <a:rPr lang="en-US" sz="2800" dirty="0" smtClean="0">
                <a:solidFill>
                  <a:schemeClr val="tx1">
                    <a:lumMod val="75000"/>
                    <a:lumOff val="25000"/>
                  </a:schemeClr>
                </a:solidFill>
              </a:rPr>
              <a:t>Electronic Delivery Mechanism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2"/>
              </a:rPr>
              <a:t>http://</a:t>
            </a:r>
            <a:r>
              <a:rPr lang="en-US" dirty="0" smtClean="0">
                <a:hlinkClick r:id="rId2"/>
              </a:rPr>
              <a:t>lists.ercot.com</a:t>
            </a:r>
            <a:endParaRPr lang="en-US" dirty="0"/>
          </a:p>
        </p:txBody>
      </p:sp>
      <p:pic>
        <p:nvPicPr>
          <p:cNvPr id="7" name="Picture 6"/>
          <p:cNvPicPr>
            <a:picLocks noChangeAspect="1"/>
          </p:cNvPicPr>
          <p:nvPr/>
        </p:nvPicPr>
        <p:blipFill rotWithShape="1">
          <a:blip r:embed="rId3"/>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100</a:t>
            </a:fld>
            <a:endParaRPr lang="en-US" dirty="0"/>
          </a:p>
        </p:txBody>
      </p:sp>
    </p:spTree>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101</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227131"/>
            <a:ext cx="7543800" cy="452431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t>ERCOT Client Services</a:t>
            </a:r>
            <a:br>
              <a:rPr lang="en-US" sz="2400" dirty="0"/>
            </a:br>
            <a:r>
              <a:rPr lang="en-US" sz="2400" dirty="0">
                <a:hlinkClick r:id="rId2"/>
              </a:rPr>
              <a:t>Clientservices@ercot.com</a:t>
            </a:r>
            <a:r>
              <a:rPr lang="en-US" sz="2400" dirty="0"/>
              <a:t> </a:t>
            </a:r>
            <a:endParaRPr lang="en-US" sz="2400" dirty="0" smtClean="0"/>
          </a:p>
          <a:p>
            <a:pPr marL="457200" indent="-457200">
              <a:lnSpc>
                <a:spcPct val="150000"/>
              </a:lnSpc>
              <a:buFont typeface="Arial" panose="020B0604020202020204" pitchFamily="34" charset="0"/>
              <a:buChar char="•"/>
            </a:pPr>
            <a:endParaRPr lang="en-US" sz="2400" dirty="0"/>
          </a:p>
          <a:p>
            <a:pPr marL="457200" indent="-457200">
              <a:lnSpc>
                <a:spcPct val="150000"/>
              </a:lnSpc>
              <a:buFont typeface="Arial" panose="020B0604020202020204" pitchFamily="34" charset="0"/>
              <a:buChar char="•"/>
            </a:pPr>
            <a:r>
              <a:rPr lang="en-US" sz="2400" dirty="0"/>
              <a:t>ERCOT Mailing Lists</a:t>
            </a:r>
            <a:br>
              <a:rPr lang="en-US" sz="2400" dirty="0"/>
            </a:br>
            <a:r>
              <a:rPr lang="en-US" sz="2400" dirty="0">
                <a:hlinkClick r:id="rId3"/>
              </a:rPr>
              <a:t>http://lists.ercot.com</a:t>
            </a:r>
            <a:r>
              <a:rPr lang="en-US" sz="2400" dirty="0" smtClean="0">
                <a:hlinkClick r:id="rId3"/>
              </a:rPr>
              <a:t>/</a:t>
            </a:r>
            <a:endParaRPr lang="en-US" sz="2400" dirty="0" smtClean="0"/>
          </a:p>
          <a:p>
            <a:pPr marL="457200" indent="-457200">
              <a:lnSpc>
                <a:spcPct val="150000"/>
              </a:lnSpc>
              <a:buFont typeface="Arial" panose="020B0604020202020204" pitchFamily="34" charset="0"/>
              <a:buChar char="•"/>
            </a:pPr>
            <a:endParaRPr lang="en-US" sz="2400" dirty="0"/>
          </a:p>
          <a:p>
            <a:pPr marL="457200" indent="-457200">
              <a:lnSpc>
                <a:spcPct val="150000"/>
              </a:lnSpc>
              <a:buFont typeface="Arial" panose="020B0604020202020204" pitchFamily="34" charset="0"/>
              <a:buChar char="•"/>
            </a:pPr>
            <a:r>
              <a:rPr lang="en-US" sz="2400" dirty="0" smtClean="0"/>
              <a:t>ERCOT </a:t>
            </a:r>
            <a:r>
              <a:rPr lang="en-US" sz="2400" dirty="0"/>
              <a:t>Training</a:t>
            </a:r>
            <a:br>
              <a:rPr lang="en-US" sz="2400" dirty="0"/>
            </a:br>
            <a:r>
              <a:rPr lang="en-US" sz="2400" dirty="0">
                <a:hlinkClick r:id="rId4"/>
              </a:rPr>
              <a:t>http://www.ercot.com/services/training/ </a:t>
            </a:r>
            <a:endParaRPr lang="en-US" sz="2400" dirty="0"/>
          </a:p>
        </p:txBody>
      </p:sp>
    </p:spTree>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102</a:t>
            </a:fld>
            <a:endParaRPr lang="en-US" dirty="0"/>
          </a:p>
        </p:txBody>
      </p:sp>
    </p:spTree>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93956043"/>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xmlns="" val="20000"/>
                    </a:ext>
                  </a:extLst>
                </a:gridCol>
                <a:gridCol w="4540069">
                  <a:extLst>
                    <a:ext uri="{9D8B030D-6E8A-4147-A177-3AD203B41FA5}">
                      <a16:colId xmlns:a16="http://schemas.microsoft.com/office/drawing/2014/main" xmlns=""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Web Link To Documentation </a:t>
                      </a:r>
                    </a:p>
                  </a:txBody>
                  <a:tcPr marT="91440" marB="91440" anchor="ctr"/>
                </a:tc>
                <a:tc>
                  <a:txBody>
                    <a:bodyPr/>
                    <a:lstStyle/>
                    <a:p>
                      <a:r>
                        <a:rPr lang="en-US" sz="1400" b="1" dirty="0">
                          <a:solidFill>
                            <a:schemeClr val="tx1"/>
                          </a:solidFill>
                        </a:rPr>
                        <a:t>Description</a:t>
                      </a:r>
                    </a:p>
                  </a:txBody>
                  <a:tcPr marT="91440" marB="91440" anchor="ctr"/>
                </a:tc>
                <a:extLst>
                  <a:ext uri="{0D108BD9-81ED-4DB2-BD59-A6C34878D82A}">
                    <a16:rowId xmlns:a16="http://schemas.microsoft.com/office/drawing/2014/main" xmlns=""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solidFill>
                      </a:endParaRPr>
                    </a:p>
                  </a:txBody>
                  <a:tcPr marT="91440" marB="91440" anchor="ctr"/>
                </a:tc>
                <a:extLst>
                  <a:ext uri="{0D108BD9-81ED-4DB2-BD59-A6C34878D82A}">
                    <a16:rowId xmlns:a16="http://schemas.microsoft.com/office/drawing/2014/main" xmlns=""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solidFill>
                      </a:endParaRPr>
                    </a:p>
                  </a:txBody>
                  <a:tcPr marT="91440" marB="91440" anchor="ctr"/>
                </a:tc>
                <a:extLst>
                  <a:ext uri="{0D108BD9-81ED-4DB2-BD59-A6C34878D82A}">
                    <a16:rowId xmlns:a16="http://schemas.microsoft.com/office/drawing/2014/main" xmlns=""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for rules affecting the competitive retail electric market in Texas.</a:t>
                      </a:r>
                      <a:endParaRPr lang="en-US" sz="1050" b="0" dirty="0">
                        <a:solidFill>
                          <a:schemeClr val="tx1"/>
                        </a:solidFill>
                      </a:endParaRPr>
                    </a:p>
                  </a:txBody>
                  <a:tcPr marT="91440" marB="91440" anchor="ctr"/>
                </a:tc>
                <a:extLst>
                  <a:ext uri="{0D108BD9-81ED-4DB2-BD59-A6C34878D82A}">
                    <a16:rowId xmlns:a16="http://schemas.microsoft.com/office/drawing/2014/main" xmlns=""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solidFill>
                      </a:endParaRPr>
                    </a:p>
                  </a:txBody>
                  <a:tcPr marT="91440" marB="91440" anchor="ctr"/>
                </a:tc>
                <a:extLst>
                  <a:ext uri="{0D108BD9-81ED-4DB2-BD59-A6C34878D82A}">
                    <a16:rowId xmlns:a16="http://schemas.microsoft.com/office/drawing/2014/main" xmlns=""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rgbClr val="FF0000"/>
                        </a:solidFill>
                      </a:endParaRPr>
                    </a:p>
                  </a:txBody>
                  <a:tcPr marT="91440" marB="91440" anchor="ctr"/>
                </a:tc>
                <a:extLst>
                  <a:ext uri="{0D108BD9-81ED-4DB2-BD59-A6C34878D82A}">
                    <a16:rowId xmlns:a16="http://schemas.microsoft.com/office/drawing/2014/main" xmlns=""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solidFill>
                      </a:endParaRPr>
                    </a:p>
                  </a:txBody>
                  <a:tcPr marT="91440" marB="91440" anchor="ctr"/>
                </a:tc>
                <a:extLst>
                  <a:ext uri="{0D108BD9-81ED-4DB2-BD59-A6C34878D82A}">
                    <a16:rowId xmlns:a16="http://schemas.microsoft.com/office/drawing/2014/main" xmlns=""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103</a:t>
            </a:fld>
            <a:endParaRPr lang="en-US" dirty="0"/>
          </a:p>
        </p:txBody>
      </p:sp>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4269336300"/>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xmlns="" val="20000"/>
                    </a:ext>
                  </a:extLst>
                </a:gridCol>
                <a:gridCol w="4282060">
                  <a:extLst>
                    <a:ext uri="{9D8B030D-6E8A-4147-A177-3AD203B41FA5}">
                      <a16:colId xmlns:a16="http://schemas.microsoft.com/office/drawing/2014/main" xmlns=""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04640">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670104">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104</a:t>
            </a:fld>
            <a:endParaRPr lang="en-US" dirty="0"/>
          </a:p>
        </p:txBody>
      </p:sp>
    </p:spTree>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260502977"/>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xmlns="" val="20000"/>
                    </a:ext>
                  </a:extLst>
                </a:gridCol>
                <a:gridCol w="4508811">
                  <a:extLst>
                    <a:ext uri="{9D8B030D-6E8A-4147-A177-3AD203B41FA5}">
                      <a16:colId xmlns:a16="http://schemas.microsoft.com/office/drawing/2014/main" xmlns=""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188720"/>
            <a:ext cx="8623300" cy="3775166"/>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r>
              <a:rPr lang="en-US" sz="1800" dirty="0" smtClean="0"/>
              <a:t>:</a:t>
            </a:r>
            <a:endParaRPr lang="en-US" sz="1800" dirty="0"/>
          </a:p>
          <a:p>
            <a:pPr lvl="1">
              <a:buFont typeface="Arial" panose="020B0604020202020204" pitchFamily="34" charset="0"/>
              <a:buChar char="•"/>
            </a:pPr>
            <a:r>
              <a:rPr lang="en-US" sz="1200" b="1" dirty="0"/>
              <a:t>PUCT Substantive Rule §25.493 Acquisition and Transfer of Customers from one Retail Electric Provider to Another</a:t>
            </a:r>
          </a:p>
          <a:p>
            <a:pPr lvl="1">
              <a:buFont typeface="Arial" panose="020B0604020202020204" pitchFamily="34" charset="0"/>
              <a:buChar char="•"/>
            </a:pPr>
            <a:r>
              <a:rPr lang="en-US" sz="1200" b="1" dirty="0"/>
              <a:t>PUCT Substantive Rule §25.480 Bill Payment and Adjustments</a:t>
            </a:r>
          </a:p>
          <a:p>
            <a:pPr lvl="1">
              <a:buFont typeface="Arial" panose="020B0604020202020204" pitchFamily="34" charset="0"/>
              <a:buChar char="•"/>
            </a:pPr>
            <a:r>
              <a:rPr lang="en-US" sz="1200" b="1" dirty="0"/>
              <a:t>PUCT Substantive Rule §25.483 Disconnection of Service</a:t>
            </a:r>
          </a:p>
          <a:p>
            <a:pPr lvl="1">
              <a:buFont typeface="Arial" panose="020B0604020202020204" pitchFamily="34" charset="0"/>
              <a:buChar char="•"/>
            </a:pPr>
            <a:r>
              <a:rPr lang="en-US" sz="1200" b="1" dirty="0"/>
              <a:t>PUCT Substantive Rule §25.497 Critical Care Customers</a:t>
            </a:r>
          </a:p>
          <a:p>
            <a:pPr lvl="1">
              <a:buFont typeface="Arial" panose="020B0604020202020204" pitchFamily="34" charset="0"/>
              <a:buChar char="•"/>
            </a:pPr>
            <a:r>
              <a:rPr lang="en-US" sz="12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200" b="1" dirty="0"/>
              <a:t>PUCT PROJECT 34610 Implementation Project Relating to Advanced Metering</a:t>
            </a:r>
          </a:p>
          <a:p>
            <a:pPr lvl="1">
              <a:buFont typeface="Arial" panose="020B0604020202020204" pitchFamily="34" charset="0"/>
              <a:buChar char="•"/>
            </a:pPr>
            <a:r>
              <a:rPr lang="en-US" sz="1200" b="1" dirty="0"/>
              <a:t>Outstanding Change Controls identified and recommended by the Texas SET Working Group</a:t>
            </a:r>
          </a:p>
          <a:p>
            <a:pPr lvl="1">
              <a:buFont typeface="Arial" panose="020B0604020202020204" pitchFamily="34" charset="0"/>
              <a:buChar char="•"/>
            </a:pPr>
            <a:r>
              <a:rPr lang="en-US" sz="1200" b="1" dirty="0">
                <a:hlinkClick r:id="rId2"/>
              </a:rPr>
              <a:t>http://ercot.com/mktrules/guides/txset/current</a:t>
            </a:r>
            <a:r>
              <a:rPr lang="en-US" sz="1200" b="1" dirty="0"/>
              <a:t> </a:t>
            </a:r>
            <a:endParaRPr lang="en-US" sz="1700" dirty="0"/>
          </a:p>
        </p:txBody>
      </p:sp>
      <p:pic>
        <p:nvPicPr>
          <p:cNvPr id="6" name="Picture 5">
            <a:extLst>
              <a:ext uri="{FF2B5EF4-FFF2-40B4-BE49-F238E27FC236}">
                <a16:creationId xmlns:a16="http://schemas.microsoft.com/office/drawing/2014/main" xmlns="" id="{77C3E1EE-BD8E-4939-86B5-FC2D90E77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
        <p:nvSpPr>
          <p:cNvPr id="4" name="Date Placeholder 3"/>
          <p:cNvSpPr>
            <a:spLocks noGrp="1"/>
          </p:cNvSpPr>
          <p:nvPr>
            <p:ph type="dt" sz="half" idx="10"/>
          </p:nvPr>
        </p:nvSpPr>
        <p:spPr/>
        <p:txBody>
          <a:bodyPr/>
          <a:lstStyle/>
          <a:p>
            <a:fld id="{E5CC8E7E-2024-4DE4-8443-02B716A0F138}"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13451870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xmlns="" val="20000"/>
                    </a:ext>
                  </a:extLst>
                </a:gridCol>
                <a:gridCol w="4298466">
                  <a:extLst>
                    <a:ext uri="{9D8B030D-6E8A-4147-A177-3AD203B41FA5}">
                      <a16:colId xmlns:a16="http://schemas.microsoft.com/office/drawing/2014/main" xmlns=""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091829">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V4.0 650</a:t>
                      </a:r>
                    </a:p>
                    <a:p>
                      <a:pPr algn="ctr"/>
                      <a:r>
                        <a:rPr lang="en-US" sz="1400" b="0" i="0" kern="1200" dirty="0">
                          <a:solidFill>
                            <a:schemeClr val="dk1"/>
                          </a:solidFill>
                          <a:effectLst/>
                          <a:latin typeface="+mn-lt"/>
                          <a:ea typeface="+mn-ea"/>
                          <a:cs typeface="+mn-cs"/>
                        </a:rPr>
                        <a:t>Service Orders</a:t>
                      </a:r>
                    </a:p>
                    <a:p>
                      <a:pPr algn="ct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400" b="0" i="0" kern="1200" dirty="0">
                        <a:solidFill>
                          <a:schemeClr val="dk1"/>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3"/>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42.8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19, 2016 – xls – 176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7"/>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8"/>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22, 2017 – zip – 31.2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20289395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xmlns="" val="20000"/>
                    </a:ext>
                  </a:extLst>
                </a:gridCol>
                <a:gridCol w="4300153">
                  <a:extLst>
                    <a:ext uri="{9D8B030D-6E8A-4147-A177-3AD203B41FA5}">
                      <a16:colId xmlns:a16="http://schemas.microsoft.com/office/drawing/2014/main" xmlns=""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219492">
                <a:tc>
                  <a:txBody>
                    <a:bodyPr/>
                    <a:lstStyle/>
                    <a:p>
                      <a:pPr algn="ctr"/>
                      <a:r>
                        <a:rPr lang="en-US" sz="1600" b="1" i="0" kern="1200" dirty="0">
                          <a:solidFill>
                            <a:schemeClr val="dk1"/>
                          </a:solidFill>
                          <a:effectLst/>
                          <a:latin typeface="+mn-lt"/>
                          <a:ea typeface="+mn-ea"/>
                          <a:cs typeface="+mn-cs"/>
                        </a:rPr>
                        <a:t>Texas SET V4.0 814</a:t>
                      </a:r>
                    </a:p>
                    <a:p>
                      <a:pPr algn="ctr"/>
                      <a:r>
                        <a:rPr lang="en-US" sz="1400" b="0" i="0" kern="1200" dirty="0">
                          <a:solidFill>
                            <a:schemeClr val="dk1"/>
                          </a:solidFill>
                          <a:effectLst/>
                          <a:latin typeface="+mn-lt"/>
                          <a:ea typeface="+mn-ea"/>
                          <a:cs typeface="+mn-cs"/>
                        </a:rPr>
                        <a:t>Enrollments, MVI, MVO, </a:t>
                      </a:r>
                    </a:p>
                    <a:p>
                      <a:pPr algn="ctr"/>
                      <a:r>
                        <a:rPr lang="en-US" sz="1400" b="0" i="0" kern="1200" dirty="0">
                          <a:solidFill>
                            <a:schemeClr val="dk1"/>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346.7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Invoice or Usage Reject Notification</a:t>
                      </a:r>
                      <a:endParaRPr lang="en-US" sz="14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Historical Usage </a:t>
                      </a:r>
                      <a:endParaRPr lang="en-US" sz="1600" b="1" dirty="0">
                        <a:solidFill>
                          <a:schemeClr val="tx1"/>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71.6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21881692"/>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xmlns="" val="20000"/>
                    </a:ext>
                  </a:extLst>
                </a:gridCol>
                <a:gridCol w="4300151">
                  <a:extLst>
                    <a:ext uri="{9D8B030D-6E8A-4147-A177-3AD203B41FA5}">
                      <a16:colId xmlns:a16="http://schemas.microsoft.com/office/drawing/2014/main" xmlns=""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914400">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V4.0 997</a:t>
                      </a:r>
                    </a:p>
                    <a:p>
                      <a:pPr algn="ctr"/>
                      <a:r>
                        <a:rPr lang="en-US" sz="1400" b="0" i="0" kern="1200" dirty="0">
                          <a:solidFill>
                            <a:schemeClr val="dk1"/>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2"/>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30.8 KB</a:t>
                      </a:r>
                      <a:r>
                        <a:rPr lang="fr-FR" sz="1400" b="0" i="0" kern="1200" dirty="0" smtClean="0">
                          <a:solidFill>
                            <a:schemeClr val="dk1"/>
                          </a:solidFill>
                          <a:effectLst/>
                          <a:latin typeface="+mn-lt"/>
                          <a:ea typeface="+mn-ea"/>
                          <a:cs typeface="+mn-cs"/>
                        </a:rPr>
                        <a:t>)</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CR Option 1 Outage Transactions</a:t>
                      </a:r>
                      <a:endParaRPr lang="en-US" sz="1400" b="1" dirty="0">
                        <a:solidFill>
                          <a:schemeClr val="tx1"/>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8/28/2018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11</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374650" y="1188720"/>
            <a:ext cx="8394700" cy="3842655"/>
          </a:xfrm>
        </p:spPr>
        <p:txBody>
          <a:bodyPr>
            <a:normAutofit/>
          </a:bodyPr>
          <a:lstStyle/>
          <a:p>
            <a:pPr>
              <a:lnSpc>
                <a:spcPct val="100000"/>
              </a:lnSpc>
            </a:pPr>
            <a:r>
              <a:rPr lang="en-US"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Register with ERCOT as a CR (a REP or an opt-in entity) or a NOIE with the form below.</a:t>
            </a:r>
          </a:p>
          <a:p>
            <a:pPr>
              <a:lnSpc>
                <a:spcPct val="100000"/>
              </a:lnSpc>
              <a:spcBef>
                <a:spcPts val="1800"/>
              </a:spcBef>
              <a:spcAft>
                <a:spcPts val="0"/>
              </a:spcAft>
            </a:pPr>
            <a:r>
              <a:rPr lang="en-US" b="1" dirty="0"/>
              <a:t>Qualification/Certification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CRs must be certified by ERCOT. Please read more about </a:t>
            </a:r>
            <a:r>
              <a:rPr lang="en-US" dirty="0">
                <a:hlinkClick r:id="rId2"/>
              </a:rPr>
              <a:t>Texas Retail Market Testing and the latest test flight</a:t>
            </a:r>
            <a:r>
              <a:rPr lang="en-US" dirty="0"/>
              <a:t>.</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a:t>
            </a:r>
            <a:r>
              <a:rPr lang="en-US" dirty="0" smtClean="0">
                <a:hlinkClick r:id="rId3"/>
              </a:rPr>
              <a:t>Reporting</a:t>
            </a:r>
            <a:r>
              <a:rPr lang="en-US" dirty="0" smtClean="0"/>
              <a:t>.</a:t>
            </a:r>
            <a:endParaRPr lang="en-US" dirty="0"/>
          </a:p>
          <a:p>
            <a:pPr marL="742950" lvl="1" indent="-285750" hangingPunct="0">
              <a:lnSpc>
                <a:spcPct val="100000"/>
              </a:lnSpc>
              <a:spcBef>
                <a:spcPts val="600"/>
              </a:spcBef>
              <a:spcAft>
                <a:spcPts val="0"/>
              </a:spcAft>
              <a:buClr>
                <a:schemeClr val="accent1">
                  <a:lumMod val="75000"/>
                </a:schemeClr>
              </a:buClr>
              <a:buFont typeface="Arial" panose="020B0604020202020204" pitchFamily="34" charset="0"/>
              <a:buChar char="•"/>
            </a:pPr>
            <a:r>
              <a:rPr lang="en-US" sz="1800" dirty="0">
                <a:hlinkClick r:id="rId4"/>
              </a:rPr>
              <a:t>http://</a:t>
            </a:r>
            <a:r>
              <a:rPr lang="en-US" sz="1800" dirty="0" smtClean="0">
                <a:hlinkClick r:id="rId4"/>
              </a:rPr>
              <a:t>ercot.com/services/rq/lse/index.html</a:t>
            </a:r>
            <a:endParaRPr lang="en-US" sz="1700" dirty="0"/>
          </a:p>
        </p:txBody>
      </p:sp>
      <p:sp>
        <p:nvSpPr>
          <p:cNvPr id="4" name="Date Placeholder 3"/>
          <p:cNvSpPr>
            <a:spLocks noGrp="1"/>
          </p:cNvSpPr>
          <p:nvPr>
            <p:ph type="dt" sz="half" idx="10"/>
          </p:nvPr>
        </p:nvSpPr>
        <p:spPr/>
        <p:txBody>
          <a:bodyPr/>
          <a:lstStyle/>
          <a:p>
            <a:fld id="{96997FDA-1D96-4BD6-9E56-4140BBD67BF0}"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25601379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1234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2"/>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3"/>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16838">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4"/>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847173">
                <a:tc>
                  <a:txBody>
                    <a:bodyPr/>
                    <a:lstStyle/>
                    <a:p>
                      <a:pPr algn="l"/>
                      <a:r>
                        <a:rPr lang="en-US" sz="1600" b="0" i="0" kern="1200" dirty="0" smtClean="0">
                          <a:solidFill>
                            <a:schemeClr val="dk1"/>
                          </a:solidFill>
                          <a:effectLst/>
                          <a:latin typeface="+mn-lt"/>
                          <a:ea typeface="+mn-ea"/>
                          <a:cs typeface="+mn-cs"/>
                        </a:rPr>
                        <a:t>Retail </a:t>
                      </a:r>
                      <a:r>
                        <a:rPr lang="en-US" sz="1600" b="0" i="0" kern="1200" dirty="0">
                          <a:solidFill>
                            <a:schemeClr val="dk1"/>
                          </a:solidFill>
                          <a:effectLst/>
                          <a:latin typeface="+mn-lt"/>
                          <a:ea typeface="+mn-ea"/>
                          <a:cs typeface="+mn-cs"/>
                        </a:rPr>
                        <a:t>Market Test Environment User Guide </a:t>
                      </a:r>
                      <a:endParaRPr lang="en-US" sz="1600" b="1" dirty="0">
                        <a:solidFill>
                          <a:schemeClr val="tx1"/>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5"/>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633176">
                <a:tc>
                  <a:txBody>
                    <a:bodyPr/>
                    <a:lstStyle/>
                    <a:p>
                      <a:pPr algn="l"/>
                      <a:r>
                        <a:rPr lang="en-US" sz="1600" b="0" dirty="0">
                          <a:solidFill>
                            <a:schemeClr val="tx1"/>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717183093"/>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783041">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989065">
                <a:tc>
                  <a:txBody>
                    <a:bodyPr/>
                    <a:lstStyle/>
                    <a:p>
                      <a:pPr algn="l"/>
                      <a:r>
                        <a:rPr lang="en-US" sz="1600" b="0" i="0" kern="1200" dirty="0" smtClean="0">
                          <a:solidFill>
                            <a:schemeClr val="dk1"/>
                          </a:solidFill>
                          <a:effectLst/>
                          <a:latin typeface="+mn-lt"/>
                          <a:ea typeface="+mn-ea"/>
                          <a:cs typeface="+mn-cs"/>
                        </a:rPr>
                        <a:t>Repository </a:t>
                      </a:r>
                      <a:r>
                        <a:rPr lang="en-US" sz="1600" b="0" i="0" kern="1200" dirty="0">
                          <a:solidFill>
                            <a:schemeClr val="dk1"/>
                          </a:solidFill>
                          <a:effectLst/>
                          <a:latin typeface="+mn-lt"/>
                          <a:ea typeface="+mn-ea"/>
                          <a:cs typeface="+mn-cs"/>
                        </a:rPr>
                        <a:t>of Market Participants technical and business testing information</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173504">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86351212"/>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44836">
                <a:tc>
                  <a:txBody>
                    <a:bodyPr/>
                    <a:lstStyle/>
                    <a:p>
                      <a:pPr algn="l"/>
                      <a:r>
                        <a:rPr lang="en-US" sz="1600" b="0" i="0" kern="1200" dirty="0" smtClean="0">
                          <a:solidFill>
                            <a:schemeClr val="dk1"/>
                          </a:solidFill>
                          <a:effectLst/>
                          <a:latin typeface="+mn-lt"/>
                          <a:ea typeface="+mn-ea"/>
                          <a:cs typeface="+mn-cs"/>
                        </a:rPr>
                        <a:t>Testing </a:t>
                      </a:r>
                      <a:r>
                        <a:rPr lang="en-US" sz="1600" b="0" i="0" kern="1200" dirty="0">
                          <a:solidFill>
                            <a:schemeClr val="dk1"/>
                          </a:solidFill>
                          <a:effectLst/>
                          <a:latin typeface="+mn-lt"/>
                          <a:ea typeface="+mn-ea"/>
                          <a:cs typeface="+mn-cs"/>
                        </a:rPr>
                        <a:t>scenarios to be executed during flight tests. Ability to download script </a:t>
                      </a:r>
                      <a:r>
                        <a:rPr lang="en-US" sz="1600" b="0" i="0" kern="1200" dirty="0" smtClean="0">
                          <a:solidFill>
                            <a:schemeClr val="dk1"/>
                          </a:solidFill>
                          <a:effectLst/>
                          <a:latin typeface="+mn-lt"/>
                          <a:ea typeface="+mn-ea"/>
                          <a:cs typeface="+mn-cs"/>
                        </a:rPr>
                        <a:t>workbook</a:t>
                      </a:r>
                      <a:endParaRPr lang="en-US" sz="1600" b="1" dirty="0">
                        <a:solidFill>
                          <a:schemeClr val="tx1"/>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08544">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186873">
                <a:tc>
                  <a:txBody>
                    <a:bodyPr/>
                    <a:lstStyle/>
                    <a:p>
                      <a:r>
                        <a:rPr lang="en-US" sz="1600" b="0" dirty="0" smtClean="0">
                          <a:effectLst/>
                          <a:latin typeface="Arial" panose="020B0604020202020204" pitchFamily="34" charset="0"/>
                        </a:rPr>
                        <a:t>Business </a:t>
                      </a:r>
                      <a:r>
                        <a:rPr lang="en-US" sz="1600" b="0" dirty="0">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 xmlns:a16="http://schemas.microsoft.com/office/drawing/2014/main" xmlns:lc="http://schemas.openxmlformats.org/drawingml/2006/lockedCanva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endParaRPr lang="en-US" dirty="0"/>
          </a:p>
        </p:txBody>
      </p:sp>
      <p:graphicFrame>
        <p:nvGraphicFramePr>
          <p:cNvPr id="6" name="Diagram 5">
            <a:extLst>
              <a:ext uri="{FF2B5EF4-FFF2-40B4-BE49-F238E27FC236}">
                <a16:creationId xmlns="" xmlns:a16="http://schemas.microsoft.com/office/drawing/2014/main" xmlns:lc="http://schemas.openxmlformats.org/drawingml/2006/lockedCanva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 xmlns:a16="http://schemas.microsoft.com/office/drawing/2014/main" xmlns:lc="http://schemas.openxmlformats.org/drawingml/2006/lockedCanva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3754874"/>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4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TDSP Invoice</a:t>
            </a:r>
            <a:endParaRPr lang="en-US" sz="24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8/28/2018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8/28/2018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25</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Appendicies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26</a:t>
            </a:fld>
            <a:endParaRPr lang="en-US" dirty="0"/>
          </a:p>
        </p:txBody>
      </p:sp>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a16="http://schemas.microsoft.com/office/drawing/2014/main" xmlns=""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200" y="1371600"/>
            <a:ext cx="4356100" cy="3061063"/>
          </a:xfrm>
        </p:spPr>
        <p:txBody>
          <a:bodyPr/>
          <a:lstStyle/>
          <a:p>
            <a:pPr marL="0" indent="0" hangingPunct="0">
              <a:buNone/>
            </a:pPr>
            <a:r>
              <a:rPr lang="en-US" sz="2400" dirty="0" smtClean="0"/>
              <a:t>Texas </a:t>
            </a:r>
            <a:r>
              <a:rPr lang="en-US" sz="24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smtClean="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400" dirty="0" smtClean="0"/>
              <a:t>TX SET Implementation Guides provide technical details contained </a:t>
            </a:r>
            <a:r>
              <a:rPr lang="en-US" sz="2400" dirty="0"/>
              <a:t>within the electronic transactions used in the competitive retail electric market in Texas.</a:t>
            </a:r>
          </a:p>
          <a:p>
            <a:pPr marL="0" indent="0">
              <a:buNone/>
            </a:pPr>
            <a:endParaRPr lang="en-US" dirty="0" smtClean="0"/>
          </a:p>
          <a:p>
            <a:pPr marL="0" indent="0">
              <a:buNone/>
            </a:pPr>
            <a:r>
              <a:rPr lang="en-US" dirty="0" smtClean="0"/>
              <a:t>Current </a:t>
            </a:r>
            <a:r>
              <a:rPr lang="en-US" dirty="0"/>
              <a:t>Version 4.0 </a:t>
            </a:r>
            <a:r>
              <a:rPr lang="en-US" dirty="0" smtClean="0"/>
              <a:t>supports PUC Substantive Rules and market process revisions</a:t>
            </a:r>
          </a:p>
          <a:p>
            <a:pPr marL="0" indent="0">
              <a:buNone/>
            </a:pPr>
            <a:endParaRPr lang="en-US" dirty="0">
              <a:hlinkClick r:id="rId2"/>
            </a:endParaRPr>
          </a:p>
          <a:p>
            <a:pPr marL="0" indent="0">
              <a:buNone/>
            </a:pPr>
            <a:r>
              <a:rPr lang="en-US" dirty="0" smtClean="0">
                <a:hlinkClick r:id="rId2"/>
              </a:rPr>
              <a:t>http</a:t>
            </a:r>
            <a:r>
              <a:rPr lang="en-US" dirty="0">
                <a:hlinkClick r:id="rId2"/>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31</a:t>
            </a:fld>
            <a:endParaRPr lang="en-US" dirty="0"/>
          </a:p>
        </p:txBody>
      </p:sp>
    </p:spTree>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50972"/>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09744" y="2114182"/>
            <a:ext cx="6972106" cy="330923"/>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62534"/>
            <a:ext cx="8263362" cy="1012703"/>
            <a:chOff x="1920240" y="1794277"/>
            <a:chExt cx="8595360" cy="682496"/>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499279" y="1794277"/>
              <a:ext cx="0" cy="67665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sp>
        <p:nvSpPr>
          <p:cNvPr id="10" name="TextBox 9">
            <a:extLst>
              <a:ext uri="{FF2B5EF4-FFF2-40B4-BE49-F238E27FC236}">
                <a16:creationId xmlns="" xmlns:a16="http://schemas.microsoft.com/office/drawing/2014/main" id="{C0808176-D9A9-405E-9D6F-DF6386B998FD}"/>
              </a:ext>
            </a:extLst>
          </p:cNvPr>
          <p:cNvSpPr txBox="1"/>
          <p:nvPr/>
        </p:nvSpPr>
        <p:spPr>
          <a:xfrm>
            <a:off x="1838648" y="5334000"/>
            <a:ext cx="5466704" cy="800219"/>
          </a:xfrm>
          <a:prstGeom prst="rect">
            <a:avLst/>
          </a:prstGeom>
          <a:solidFill>
            <a:schemeClr val="bg1">
              <a:lumMod val="8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91440" bIns="91440" rtlCol="0">
            <a:spAutoFit/>
          </a:bodyPr>
          <a:lstStyle/>
          <a:p>
            <a:pPr algn="ctr"/>
            <a:r>
              <a:rPr lang="en-US" sz="2000" dirty="0" smtClean="0"/>
              <a:t>These are called Point-to-Point transactions and flow between TDSPs and REPs</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or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166"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5021179" y="1251284"/>
                        <a:ext cx="3790139" cy="4905336"/>
                      </a:xfrm>
                      <a:prstGeom prst="rect">
                        <a:avLst/>
                      </a:prstGeom>
                    </p:spPr>
                  </p:pic>
                </p:oleObj>
              </mc:Fallback>
            </mc:AlternateContent>
          </a:graphicData>
        </a:graphic>
      </p:graphicFrame>
    </p:spTree>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transactions are customer initiated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814_24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2222994"/>
            <a:ext cx="441283" cy="441283"/>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2752527"/>
            <a:ext cx="441283" cy="441283"/>
          </a:xfrm>
          <a:prstGeom prst="rect">
            <a:avLst/>
          </a:prstGeom>
          <a:noFill/>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811593"/>
            <a:ext cx="441283" cy="441283"/>
          </a:xfrm>
          <a:prstGeom prst="rect">
            <a:avLst/>
          </a:prstGeom>
          <a:noFill/>
        </p:spPr>
      </p:pic>
      <p:sp>
        <p:nvSpPr>
          <p:cNvPr id="2" name="Rectangle 1"/>
          <p:cNvSpPr/>
          <p:nvPr/>
        </p:nvSpPr>
        <p:spPr>
          <a:xfrm>
            <a:off x="2697964" y="2222994"/>
            <a:ext cx="735105" cy="225014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50"/>
                                        <p:tgtEl>
                                          <p:spTgt spid="9"/>
                                        </p:tgtEl>
                                      </p:cBhvr>
                                    </p:animEffect>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27012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Historical Usage (867_02) can be obtained by sending which transactions?  Select all that apply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2222994"/>
            <a:ext cx="441283" cy="441283"/>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2752527"/>
            <a:ext cx="441283" cy="441283"/>
          </a:xfrm>
          <a:prstGeom prst="rect">
            <a:avLst/>
          </a:prstGeom>
          <a:noFill/>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811593"/>
            <a:ext cx="441283" cy="441283"/>
          </a:xfrm>
          <a:prstGeom prst="rect">
            <a:avLst/>
          </a:prstGeom>
          <a:noFill/>
        </p:spPr>
      </p:pic>
      <p:sp>
        <p:nvSpPr>
          <p:cNvPr id="12" name="Rectangle 11"/>
          <p:cNvSpPr/>
          <p:nvPr/>
        </p:nvSpPr>
        <p:spPr>
          <a:xfrm>
            <a:off x="2590387" y="2225369"/>
            <a:ext cx="2480211" cy="2721128"/>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6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a:t>
            </a:fld>
            <a:endParaRPr lang="en-US" dirty="0"/>
          </a:p>
        </p:txBody>
      </p:sp>
      <p:sp>
        <p:nvSpPr>
          <p:cNvPr id="6" name="TextBox 5"/>
          <p:cNvSpPr txBox="1"/>
          <p:nvPr/>
        </p:nvSpPr>
        <p:spPr>
          <a:xfrm>
            <a:off x="457200" y="1820868"/>
            <a:ext cx="6234399"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Reject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8/28/2018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42</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44</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45</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MVU</a:t>
            </a:r>
            <a:endParaRPr lang="en-US" sz="1600" dirty="0"/>
          </a:p>
        </p:txBody>
      </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6002" y="2475026"/>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22" presetClass="entr" presetSubtype="8"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right)">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6" grpId="0" animBg="1"/>
      <p:bldP spid="72" grpId="0" animBg="1"/>
      <p:bldP spid="7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47</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015" y="1761514"/>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81212"/>
            <a:chOff x="1901325" y="2235492"/>
            <a:chExt cx="3416459" cy="3681212"/>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426577" y="5547372"/>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704" y="1066800"/>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894903" y="2175516"/>
            <a:ext cx="3411470" cy="4130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3971" y="2473212"/>
            <a:ext cx="1759552" cy="2305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227685" y="2278027"/>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22" presetClass="entr" presetSubtype="8"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92" grpId="0" animBg="1"/>
      <p:bldP spid="71" grpId="0" animBg="1"/>
      <p:bldP spid="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96957" y="1639957"/>
            <a:ext cx="4062138" cy="4247317"/>
          </a:xfrm>
          <a:prstGeom prst="rect">
            <a:avLst/>
          </a:prstGeom>
          <a:noFill/>
        </p:spPr>
        <p:txBody>
          <a:bodyPr wrap="none" rtlCol="0">
            <a:spAutoFit/>
          </a:bodyPr>
          <a:lstStyle/>
          <a:p>
            <a:pPr marL="342900" indent="-342900">
              <a:lnSpc>
                <a:spcPct val="150000"/>
              </a:lnSpc>
              <a:buAutoNum type="arabicPeriod"/>
            </a:pPr>
            <a:r>
              <a:rPr lang="en-US" sz="2400" dirty="0" smtClean="0">
                <a:solidFill>
                  <a:schemeClr val="tx1">
                    <a:lumMod val="75000"/>
                    <a:lumOff val="25000"/>
                  </a:schemeClr>
                </a:solidFill>
              </a:rPr>
              <a:t>Introduction</a:t>
            </a:r>
          </a:p>
          <a:p>
            <a:pPr marL="342900" indent="-342900">
              <a:lnSpc>
                <a:spcPct val="150000"/>
              </a:lnSpc>
              <a:buAutoNum type="arabicPeriod"/>
            </a:pPr>
            <a:r>
              <a:rPr lang="en-US" sz="2400" dirty="0" smtClean="0">
                <a:solidFill>
                  <a:schemeClr val="tx1">
                    <a:lumMod val="75000"/>
                    <a:lumOff val="25000"/>
                  </a:schemeClr>
                </a:solidFill>
              </a:rPr>
              <a:t>Governing Documents</a:t>
            </a:r>
          </a:p>
          <a:p>
            <a:pPr marL="342900" indent="-342900">
              <a:lnSpc>
                <a:spcPct val="150000"/>
              </a:lnSpc>
              <a:buAutoNum type="arabicPeriod"/>
            </a:pPr>
            <a:r>
              <a:rPr lang="en-US" sz="2400" dirty="0" smtClean="0">
                <a:solidFill>
                  <a:schemeClr val="tx1">
                    <a:lumMod val="75000"/>
                    <a:lumOff val="25000"/>
                  </a:schemeClr>
                </a:solidFill>
              </a:rPr>
              <a:t>Transactions</a:t>
            </a:r>
          </a:p>
          <a:p>
            <a:pPr marL="342900" indent="-342900">
              <a:lnSpc>
                <a:spcPct val="150000"/>
              </a:lnSpc>
              <a:buAutoNum type="arabicPeriod"/>
            </a:pPr>
            <a:r>
              <a:rPr lang="en-US" sz="2400" dirty="0" smtClean="0">
                <a:solidFill>
                  <a:schemeClr val="tx1">
                    <a:lumMod val="75000"/>
                    <a:lumOff val="25000"/>
                  </a:schemeClr>
                </a:solidFill>
              </a:rPr>
              <a:t>Transaction Process Flow</a:t>
            </a:r>
          </a:p>
          <a:p>
            <a:pPr marL="342900" indent="-342900">
              <a:lnSpc>
                <a:spcPct val="150000"/>
              </a:lnSpc>
              <a:buAutoNum type="arabicPeriod"/>
            </a:pPr>
            <a:r>
              <a:rPr lang="en-US" sz="2400" dirty="0" smtClean="0">
                <a:solidFill>
                  <a:schemeClr val="tx1">
                    <a:lumMod val="75000"/>
                    <a:lumOff val="25000"/>
                  </a:schemeClr>
                </a:solidFill>
              </a:rPr>
              <a:t>MIS Portal</a:t>
            </a:r>
          </a:p>
          <a:p>
            <a:pPr marL="342900" indent="-342900">
              <a:lnSpc>
                <a:spcPct val="150000"/>
              </a:lnSpc>
              <a:buAutoNum type="arabicPeriod"/>
            </a:pPr>
            <a:r>
              <a:rPr lang="en-US" sz="2400" dirty="0">
                <a:solidFill>
                  <a:schemeClr val="tx1">
                    <a:lumMod val="75000"/>
                    <a:lumOff val="25000"/>
                  </a:schemeClr>
                </a:solidFill>
              </a:rPr>
              <a:t>T</a:t>
            </a:r>
            <a:r>
              <a:rPr lang="en-US" sz="2400" dirty="0" smtClean="0">
                <a:solidFill>
                  <a:schemeClr val="tx1">
                    <a:lumMod val="75000"/>
                    <a:lumOff val="25000"/>
                  </a:schemeClr>
                </a:solidFill>
              </a:rPr>
              <a:t>XSET Working Group</a:t>
            </a:r>
          </a:p>
          <a:p>
            <a:pPr marL="342900" indent="-342900">
              <a:lnSpc>
                <a:spcPct val="150000"/>
              </a:lnSpc>
              <a:buAutoNum type="arabicPeriod"/>
            </a:pPr>
            <a:r>
              <a:rPr lang="en-US" sz="2400" dirty="0" smtClean="0">
                <a:solidFill>
                  <a:schemeClr val="tx1">
                    <a:lumMod val="75000"/>
                    <a:lumOff val="25000"/>
                  </a:schemeClr>
                </a:solidFill>
              </a:rPr>
              <a:t>Appendix</a:t>
            </a:r>
          </a:p>
          <a:p>
            <a:pPr marL="342900" indent="-342900">
              <a:buAutoNum type="arabicPeriod"/>
            </a:pPr>
            <a:endParaRPr lang="en-US" dirty="0"/>
          </a:p>
        </p:txBody>
      </p:sp>
    </p:spTree>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order?</a:t>
            </a:r>
            <a:r>
              <a:rPr lang="en-US" dirty="0" smtClean="0"/>
              <a:t>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we 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question 4, </a:t>
            </a:r>
            <a:r>
              <a:rPr lang="en-US" dirty="0"/>
              <a:t>should we 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51</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8/28/2018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52</a:t>
            </a:fld>
            <a:endParaRPr lang="en-US" dirty="0"/>
          </a:p>
        </p:txBody>
      </p:sp>
      <p:sp>
        <p:nvSpPr>
          <p:cNvPr id="29"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8/28/2018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53</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8/28/2018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55</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t>Same result for MVI</a:t>
            </a:r>
            <a:endParaRPr lang="en-US" dirty="0"/>
          </a:p>
        </p:txBody>
      </p:sp>
      <p:sp>
        <p:nvSpPr>
          <p:cNvPr id="29" name="Rectangle 28"/>
          <p:cNvSpPr/>
          <p:nvPr/>
        </p:nvSpPr>
        <p:spPr>
          <a:xfrm>
            <a:off x="3456242" y="4835804"/>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meter details 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3740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Out – Reject</a:t>
            </a:r>
          </a:p>
        </p:txBody>
      </p:sp>
      <p:sp>
        <p:nvSpPr>
          <p:cNvPr id="3" name="Date Placeholder 2"/>
          <p:cNvSpPr>
            <a:spLocks noGrp="1"/>
          </p:cNvSpPr>
          <p:nvPr>
            <p:ph type="dt" sz="half" idx="10"/>
          </p:nvPr>
        </p:nvSpPr>
        <p:spPr/>
        <p:txBody>
          <a:bodyPr/>
          <a:lstStyle/>
          <a:p>
            <a:fld id="{6F0D0AFB-390B-4867-92DE-8CDA32C66A2D}"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58</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16" name="Rectangle 15"/>
          <p:cNvSpPr/>
          <p:nvPr/>
        </p:nvSpPr>
        <p:spPr>
          <a:xfrm>
            <a:off x="2209486" y="2612062"/>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t>REPs </a:t>
            </a:r>
            <a:r>
              <a:rPr lang="en-US" i="1" dirty="0"/>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t>.</a:t>
            </a:r>
            <a:endParaRPr lang="en-US" i="1" dirty="0"/>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BEBCA2CF-581B-4CCA-9DA1-618B02D401B6}" type="datetime1">
              <a:rPr lang="en-US" smtClean="0"/>
              <a:t>8/28/2018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60</a:t>
            </a:fld>
            <a:endParaRPr lang="en-US" dirty="0"/>
          </a:p>
        </p:txBody>
      </p:sp>
      <p:sp>
        <p:nvSpPr>
          <p:cNvPr id="11" name="TextBox 10">
            <a:extLst>
              <a:ext uri="{FF2B5EF4-FFF2-40B4-BE49-F238E27FC236}">
                <a16:creationId xmlns="" xmlns:a16="http://schemas.microsoft.com/office/drawing/2014/main" id="{C0808176-D9A9-405E-9D6F-DF6386B998FD}"/>
              </a:ext>
            </a:extLst>
          </p:cNvPr>
          <p:cNvSpPr txBox="1"/>
          <p:nvPr/>
        </p:nvSpPr>
        <p:spPr>
          <a:xfrm>
            <a:off x="725090" y="4876800"/>
            <a:ext cx="7696200" cy="1323439"/>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solidFill>
                  <a:schemeClr val="tx1"/>
                </a:solidFill>
              </a:rPr>
              <a:t>If a REP enrolls a new customer at the same premise and an existing customer has a future dated MVO, if the REP  fails to cancel the future dated MVO, the MVO will be executed leaving the new customer  in the dark.</a:t>
            </a:r>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2513711507"/>
              </p:ext>
            </p:extLst>
          </p:nvPr>
        </p:nvGraphicFramePr>
        <p:xfrm>
          <a:off x="1524000" y="20356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Trumps SWI</a:t>
            </a:r>
          </a:p>
        </p:txBody>
      </p:sp>
      <p:sp>
        <p:nvSpPr>
          <p:cNvPr id="4" name="Multiplication Sign 3">
            <a:extLst>
              <a:ext uri="{FF2B5EF4-FFF2-40B4-BE49-F238E27FC236}">
                <a16:creationId xmlns=""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495300" y="5638824"/>
            <a:ext cx="8153400"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b="1" dirty="0" smtClean="0"/>
              <a:t>CR </a:t>
            </a:r>
            <a:r>
              <a:rPr lang="en-US" b="1" dirty="0"/>
              <a:t>B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8/28/2018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61</a:t>
            </a:fld>
            <a:endParaRPr lang="en-US" dirty="0"/>
          </a:p>
        </p:txBody>
      </p:sp>
      <p:sp>
        <p:nvSpPr>
          <p:cNvPr id="11" name="TextBox 10">
            <a:extLst>
              <a:ext uri="{FF2B5EF4-FFF2-40B4-BE49-F238E27FC236}">
                <a16:creationId xmlns=""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solidFill>
              </a:rPr>
              <a:t>ERCOT will reject a Switch Request if the ESI ID is scheduled to be De-energized at ERCOT on the Requested Date.  </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would receive an 814_17 Not First In (NFI) reject after a same day MVI is </a:t>
            </a:r>
            <a:r>
              <a:rPr lang="en-US" sz="2400" dirty="0" smtClean="0"/>
              <a:t>submitted and scheduled </a:t>
            </a:r>
            <a:r>
              <a:rPr lang="en-US" sz="2400" dirty="0"/>
              <a:t>in the morning by CR </a:t>
            </a:r>
            <a:r>
              <a:rPr lang="en-US" sz="2400" dirty="0" smtClean="0"/>
              <a:t>A </a:t>
            </a:r>
            <a:r>
              <a:rPr lang="en-US" sz="2400" dirty="0"/>
              <a:t>and then another same day MVI is submitted in the afternoon by CR </a:t>
            </a:r>
            <a:r>
              <a:rPr lang="en-US" sz="2400" dirty="0" smtClean="0"/>
              <a:t>B?</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CR A</a:t>
            </a:r>
          </a:p>
          <a:p>
            <a:pPr marL="1097280" indent="-457200">
              <a:lnSpc>
                <a:spcPct val="100000"/>
              </a:lnSpc>
              <a:spcAft>
                <a:spcPts val="0"/>
              </a:spcAft>
              <a:buClr>
                <a:schemeClr val="accent1">
                  <a:lumMod val="75000"/>
                </a:schemeClr>
              </a:buClr>
              <a:buFont typeface="+mj-lt"/>
              <a:buAutoNum type="alphaLcParenR"/>
            </a:pPr>
            <a:r>
              <a:rPr lang="en-US" sz="2400" dirty="0" smtClean="0"/>
              <a:t>CR B</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897" y="4630737"/>
            <a:ext cx="441283" cy="441283"/>
          </a:xfrm>
          <a:prstGeom prst="rect">
            <a:avLst/>
          </a:prstGeom>
          <a:noFill/>
        </p:spPr>
      </p:pic>
      <p:sp>
        <p:nvSpPr>
          <p:cNvPr id="9" name="Rectangle 8"/>
          <p:cNvSpPr/>
          <p:nvPr/>
        </p:nvSpPr>
        <p:spPr>
          <a:xfrm>
            <a:off x="2408897" y="463073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smtClean="0"/>
              <a:t>Yes or No: If a MVO order is submitted and an 814_28 Complete </a:t>
            </a:r>
            <a:r>
              <a:rPr lang="en-US" dirty="0" err="1" smtClean="0"/>
              <a:t>unexecutable</a:t>
            </a:r>
            <a:r>
              <a:rPr lang="en-US" dirty="0" smtClean="0"/>
              <a:t> is received from the TDSP, does the customer receive a final bill?</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smtClean="0"/>
              <a:t>True or False: An 814_16 MVI trumps an 814_24 MVO for the same day when they are from two different </a:t>
            </a:r>
            <a:r>
              <a:rPr lang="en-US" dirty="0" err="1" smtClean="0"/>
              <a:t>REPs.</a:t>
            </a:r>
            <a:endParaRPr lang="en-US" dirty="0" smtClean="0"/>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p:txBody>
      </p:sp>
      <p:sp>
        <p:nvSpPr>
          <p:cNvPr id="8" name="Rectangle 7"/>
          <p:cNvSpPr/>
          <p:nvPr/>
        </p:nvSpPr>
        <p:spPr>
          <a:xfrm>
            <a:off x="3333084" y="199471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90089" y="377714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6669" y="540044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439150" cy="26250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True or False: An 814_16 MVI trumps an 814_24 MVO for the same day when they are from the same REP. </a:t>
            </a:r>
            <a:endParaRPr lang="en-US" dirty="0" smtClean="0"/>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An 814_24 MVO trumps an 814_01 Switch. </a:t>
            </a:r>
            <a:endParaRPr lang="en-US" dirty="0" smtClean="0"/>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TRUE</a:t>
            </a:r>
            <a:endParaRPr lang="en-US" b="1" dirty="0">
              <a:solidFill>
                <a:schemeClr val="accent1">
                  <a:lumMod val="75000"/>
                </a:schemeClr>
              </a:solidFill>
            </a:endParaRPr>
          </a:p>
        </p:txBody>
      </p:sp>
      <p:sp>
        <p:nvSpPr>
          <p:cNvPr id="8" name="Rectangle 7"/>
          <p:cNvSpPr/>
          <p:nvPr/>
        </p:nvSpPr>
        <p:spPr>
          <a:xfrm>
            <a:off x="3436669" y="203580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1186" y="327521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3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Which entity is responsible for sending an 814_08 cancel when there is a MVO for </a:t>
            </a:r>
            <a:r>
              <a:rPr lang="en-US" sz="2400" dirty="0" smtClean="0">
                <a:solidFill>
                  <a:schemeClr val="tx1"/>
                </a:solidFill>
              </a:rPr>
              <a:t>Customer A </a:t>
            </a:r>
            <a:r>
              <a:rPr lang="en-US" sz="2400" dirty="0">
                <a:solidFill>
                  <a:schemeClr val="tx1"/>
                </a:solidFill>
              </a:rPr>
              <a:t>pending for 5/5 and a MVI for </a:t>
            </a:r>
            <a:r>
              <a:rPr lang="en-US" sz="2400" dirty="0" smtClean="0">
                <a:solidFill>
                  <a:schemeClr val="tx1"/>
                </a:solidFill>
              </a:rPr>
              <a:t>Customer B </a:t>
            </a:r>
            <a:r>
              <a:rPr lang="en-US" sz="2400" dirty="0">
                <a:solidFill>
                  <a:schemeClr val="tx1"/>
                </a:solidFill>
              </a:rPr>
              <a:t>pending for 5/1, both with the current REP?</a:t>
            </a:r>
            <a:endParaRPr lang="en-US" sz="2400" dirty="0" smtClean="0">
              <a:solidFill>
                <a:schemeClr val="tx1"/>
              </a:solidFill>
            </a:endParaRP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TDSP</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ERCOT</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Current REP</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Another REP</a:t>
            </a:r>
            <a:endParaRPr lang="en-US" sz="24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Which entity is responsible for sending an 814_08 cancel when there is a MVO for </a:t>
            </a:r>
            <a:r>
              <a:rPr lang="en-US" sz="2400" dirty="0" smtClean="0">
                <a:solidFill>
                  <a:schemeClr val="tx1"/>
                </a:solidFill>
              </a:rPr>
              <a:t>Customer A </a:t>
            </a:r>
            <a:r>
              <a:rPr lang="en-US" sz="2400" dirty="0">
                <a:solidFill>
                  <a:schemeClr val="tx1"/>
                </a:solidFill>
              </a:rPr>
              <a:t>pending for 5/5 and a MVI for </a:t>
            </a:r>
            <a:r>
              <a:rPr lang="en-US" sz="2400" dirty="0" smtClean="0">
                <a:solidFill>
                  <a:schemeClr val="tx1"/>
                </a:solidFill>
              </a:rPr>
              <a:t>Customer B </a:t>
            </a:r>
            <a:r>
              <a:rPr lang="en-US" sz="2400" dirty="0">
                <a:solidFill>
                  <a:schemeClr val="tx1"/>
                </a:solidFill>
              </a:rPr>
              <a:t>pending for 5/5 both with different REPs</a:t>
            </a:r>
            <a:r>
              <a:rPr lang="en-US" sz="2400" dirty="0" smtClean="0">
                <a:solidFill>
                  <a:schemeClr val="tx1"/>
                </a:solidFill>
              </a:rPr>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TDSP</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ERCOT</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REP for Customer A</a:t>
            </a:r>
          </a:p>
          <a:p>
            <a:pPr marL="1097280" indent="-457200">
              <a:lnSpc>
                <a:spcPct val="100000"/>
              </a:lnSpc>
              <a:spcAft>
                <a:spcPts val="0"/>
              </a:spcAft>
              <a:buClr>
                <a:schemeClr val="accent1">
                  <a:lumMod val="75000"/>
                </a:schemeClr>
              </a:buClr>
              <a:buFont typeface="+mj-lt"/>
              <a:buAutoNum type="alphaLcParenR"/>
            </a:pPr>
            <a:r>
              <a:rPr lang="en-US" sz="2400" dirty="0">
                <a:solidFill>
                  <a:schemeClr val="tx1"/>
                </a:solidFill>
              </a:rPr>
              <a:t>REP for </a:t>
            </a:r>
            <a:r>
              <a:rPr lang="en-US" sz="2400" dirty="0" smtClean="0">
                <a:solidFill>
                  <a:schemeClr val="tx1"/>
                </a:solidFill>
              </a:rPr>
              <a:t>Customer B</a:t>
            </a:r>
            <a:endParaRPr lang="en-US" sz="24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What transaction is used to determine the actual end date of a customer</a:t>
            </a:r>
            <a:r>
              <a:rPr lang="en-US" sz="2400" dirty="0" smtClean="0">
                <a:solidFill>
                  <a:schemeClr val="tx1"/>
                </a:solidFill>
              </a:rPr>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814_24</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814_01</a:t>
            </a:r>
          </a:p>
          <a:p>
            <a:pPr marL="1097280" indent="-457200">
              <a:lnSpc>
                <a:spcPct val="100000"/>
              </a:lnSpc>
              <a:spcAft>
                <a:spcPts val="0"/>
              </a:spcAft>
              <a:buClr>
                <a:schemeClr val="accent1">
                  <a:lumMod val="75000"/>
                </a:schemeClr>
              </a:buClr>
              <a:buFont typeface="+mj-lt"/>
              <a:buAutoNum type="alphaLcParenR"/>
            </a:pPr>
            <a:r>
              <a:rPr lang="en-US" sz="2400" dirty="0">
                <a:solidFill>
                  <a:schemeClr val="tx1"/>
                </a:solidFill>
              </a:rPr>
              <a:t>867_03F </a:t>
            </a:r>
            <a:endParaRPr lang="en-US" sz="2400" dirty="0" smtClean="0">
              <a:solidFill>
                <a:schemeClr val="tx1"/>
              </a:solidFill>
            </a:endParaRP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814_22</a:t>
            </a:r>
            <a:endParaRPr lang="en-US" sz="24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Out to CSA</a:t>
            </a:r>
          </a:p>
        </p:txBody>
      </p:sp>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68</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47691" y="2224949"/>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What does CSA mean</a:t>
            </a:r>
            <a:r>
              <a:rPr lang="en-US" sz="2400" dirty="0" smtClean="0">
                <a:solidFill>
                  <a:schemeClr val="tx1"/>
                </a:solidFill>
              </a:rPr>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solidFill>
                  <a:schemeClr val="tx1"/>
                </a:solidFill>
              </a:rPr>
              <a:t>Continuous Service </a:t>
            </a:r>
            <a:r>
              <a:rPr lang="en-US" sz="2400" dirty="0" smtClean="0">
                <a:solidFill>
                  <a:schemeClr val="tx1"/>
                </a:solidFill>
              </a:rPr>
              <a:t>Arrangement</a:t>
            </a:r>
          </a:p>
          <a:p>
            <a:pPr marL="1097280" indent="-457200">
              <a:lnSpc>
                <a:spcPct val="100000"/>
              </a:lnSpc>
              <a:spcAft>
                <a:spcPts val="0"/>
              </a:spcAft>
              <a:buClr>
                <a:schemeClr val="accent1">
                  <a:lumMod val="75000"/>
                </a:schemeClr>
              </a:buClr>
              <a:buFont typeface="+mj-lt"/>
              <a:buAutoNum type="alphaLcParenR"/>
            </a:pPr>
            <a:r>
              <a:rPr lang="en-US" sz="2400" dirty="0">
                <a:solidFill>
                  <a:schemeClr val="tx1"/>
                </a:solidFill>
              </a:rPr>
              <a:t>Continued Service </a:t>
            </a:r>
            <a:r>
              <a:rPr lang="en-US" sz="2400" dirty="0" smtClean="0">
                <a:solidFill>
                  <a:schemeClr val="tx1"/>
                </a:solidFill>
              </a:rPr>
              <a:t>Arrangement</a:t>
            </a:r>
          </a:p>
          <a:p>
            <a:pPr marL="1097280" indent="-457200">
              <a:lnSpc>
                <a:spcPct val="100000"/>
              </a:lnSpc>
              <a:spcAft>
                <a:spcPts val="0"/>
              </a:spcAft>
              <a:buClr>
                <a:schemeClr val="accent1">
                  <a:lumMod val="75000"/>
                </a:schemeClr>
              </a:buClr>
              <a:buFont typeface="+mj-lt"/>
              <a:buAutoNum type="alphaLcParenR"/>
            </a:pPr>
            <a:r>
              <a:rPr lang="en-US" sz="2400" dirty="0">
                <a:solidFill>
                  <a:schemeClr val="tx1"/>
                </a:solidFill>
              </a:rPr>
              <a:t>Continuous Service </a:t>
            </a:r>
            <a:r>
              <a:rPr lang="en-US" sz="2400" dirty="0" smtClean="0">
                <a:solidFill>
                  <a:schemeClr val="tx1"/>
                </a:solidFill>
              </a:rPr>
              <a:t>Agreement</a:t>
            </a:r>
          </a:p>
          <a:p>
            <a:pPr marL="1097280" indent="-457200">
              <a:lnSpc>
                <a:spcPct val="100000"/>
              </a:lnSpc>
              <a:spcAft>
                <a:spcPts val="0"/>
              </a:spcAft>
              <a:buClr>
                <a:schemeClr val="accent1">
                  <a:lumMod val="75000"/>
                </a:schemeClr>
              </a:buClr>
              <a:buFont typeface="+mj-lt"/>
              <a:buAutoNum type="alphaLcParenR"/>
            </a:pPr>
            <a:r>
              <a:rPr lang="en-US" sz="2400" dirty="0">
                <a:solidFill>
                  <a:schemeClr val="tx1"/>
                </a:solidFill>
              </a:rPr>
              <a:t>Country Served </a:t>
            </a:r>
            <a:r>
              <a:rPr lang="en-US" sz="2400" dirty="0" smtClean="0">
                <a:solidFill>
                  <a:schemeClr val="tx1"/>
                </a:solidFill>
              </a:rPr>
              <a:t>Agreement</a:t>
            </a:r>
            <a:endParaRPr lang="en-US" sz="24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Texas Standard Electronic 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If there is a Continuous Service Agreement and the customer moves out what transaction places the service back with the CSA</a:t>
            </a:r>
            <a:r>
              <a:rPr lang="en-US" sz="2400" dirty="0" smtClean="0">
                <a:solidFill>
                  <a:schemeClr val="tx1"/>
                </a:solidFill>
              </a:rPr>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867_04</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814_18</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814_01</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814_22</a:t>
            </a:r>
            <a:endParaRPr lang="en-US" sz="24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71</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t>* Does not apply to MOU/EC</a:t>
            </a:r>
            <a:endParaRPr lang="en-US"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72</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t>* </a:t>
            </a:r>
            <a:r>
              <a:rPr lang="en-US" dirty="0"/>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In order to cancel a DNP (</a:t>
            </a:r>
            <a:r>
              <a:rPr lang="en-US" sz="2400" dirty="0" smtClean="0">
                <a:solidFill>
                  <a:schemeClr val="tx1"/>
                </a:solidFill>
              </a:rPr>
              <a:t>650_01</a:t>
            </a:r>
            <a:r>
              <a:rPr lang="en-US" sz="2400" dirty="0">
                <a:solidFill>
                  <a:schemeClr val="tx1"/>
                </a:solidFill>
              </a:rPr>
              <a:t>), which transaction is </a:t>
            </a:r>
            <a:r>
              <a:rPr lang="en-US" sz="2400" dirty="0" smtClean="0">
                <a:solidFill>
                  <a:schemeClr val="tx1"/>
                </a:solidFill>
              </a:rPr>
              <a:t>needed?</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650_02</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814_08</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650_01</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814_16</a:t>
            </a:r>
            <a:endParaRPr lang="en-US" sz="24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89" y="3390900"/>
            <a:ext cx="441283" cy="441283"/>
          </a:xfrm>
          <a:prstGeom prst="rect">
            <a:avLst/>
          </a:prstGeom>
          <a:noFill/>
        </p:spPr>
      </p:pic>
      <p:sp>
        <p:nvSpPr>
          <p:cNvPr id="8" name="Rectangle 7"/>
          <p:cNvSpPr/>
          <p:nvPr/>
        </p:nvSpPr>
        <p:spPr>
          <a:xfrm>
            <a:off x="2648589" y="32332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2"/>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2"/>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8" name="TextBox 7">
            <a:extLst>
              <a:ext uri="{FF2B5EF4-FFF2-40B4-BE49-F238E27FC236}">
                <a16:creationId xmlns="" xmlns:a16="http://schemas.microsoft.com/office/drawing/2014/main" id="{C0808176-D9A9-405E-9D6F-DF6386B998FD}"/>
              </a:ext>
            </a:extLst>
          </p:cNvPr>
          <p:cNvSpPr txBox="1"/>
          <p:nvPr/>
        </p:nvSpPr>
        <p:spPr>
          <a:xfrm>
            <a:off x="803275" y="4953000"/>
            <a:ext cx="7696200" cy="1015663"/>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EDI code is translated by each Market Participant’s system into a readable format.</a:t>
            </a:r>
          </a:p>
          <a:p>
            <a:pPr algn="ctr"/>
            <a:r>
              <a:rPr lang="en-US" sz="2000" dirty="0" smtClean="0"/>
              <a:t>One does not have to know the code to understand the transaction</a:t>
            </a:r>
            <a:endParaRPr lang="en-US" sz="2000" dirty="0"/>
          </a:p>
        </p:txBody>
      </p:sp>
      <p:pic>
        <p:nvPicPr>
          <p:cNvPr id="409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7519"/>
            <a:ext cx="8793191" cy="282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solidFill>
                  <a:schemeClr val="tx1"/>
                </a:solidFill>
              </a:rPr>
              <a:t>Which transaction changes the meter and/or meter information? </a:t>
            </a:r>
            <a:endParaRPr lang="en-US" sz="2400" dirty="0" smtClean="0">
              <a:solidFill>
                <a:schemeClr val="tx1"/>
              </a:solidFill>
            </a:endParaRP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solidFill>
                  <a:schemeClr val="tx1"/>
                </a:solidFill>
              </a:rPr>
              <a:t>814_09</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814_18</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814_26</a:t>
            </a:r>
          </a:p>
          <a:p>
            <a:pPr marL="1097280" indent="-457200">
              <a:lnSpc>
                <a:spcPct val="100000"/>
              </a:lnSpc>
              <a:spcAft>
                <a:spcPts val="0"/>
              </a:spcAft>
              <a:buClr>
                <a:schemeClr val="accent1">
                  <a:lumMod val="75000"/>
                </a:schemeClr>
              </a:buClr>
              <a:buFont typeface="+mj-lt"/>
              <a:buAutoNum type="alphaLcParenR"/>
            </a:pPr>
            <a:r>
              <a:rPr lang="en-US" sz="2400" dirty="0" smtClean="0">
                <a:solidFill>
                  <a:schemeClr val="tx1"/>
                </a:solidFill>
              </a:rPr>
              <a:t>814_20</a:t>
            </a:r>
            <a:endParaRPr lang="en-US" sz="24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78</a:t>
            </a:fld>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79</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flex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 xmlns:a16="http://schemas.microsoft.com/office/drawing/2014/main" xmlns:lc="http://schemas.openxmlformats.org/drawingml/2006/lockedCanvas" id="{D4F3EA9E-0053-41A4-BA3A-DBEA5DF961C1}"/>
              </a:ext>
            </a:extLst>
          </p:cNvPr>
          <p:cNvPicPr>
            <a:picLocks noChangeAspect="1"/>
          </p:cNvPicPr>
          <p:nvPr/>
        </p:nvPicPr>
        <p:blipFill>
          <a:blip r:embed="rId2"/>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 xmlns:a16="http://schemas.microsoft.com/office/drawing/2014/main" xmlns:lc="http://schemas.openxmlformats.org/drawingml/2006/lockedCanvas" id="{DD29F6A5-7D62-41D2-BB25-3D587E29E53F}"/>
              </a:ext>
            </a:extLst>
          </p:cNvPr>
          <p:cNvSpPr txBox="1"/>
          <p:nvPr/>
        </p:nvSpPr>
        <p:spPr>
          <a:xfrm>
            <a:off x="5943600" y="2554910"/>
            <a:ext cx="2819400" cy="2626689"/>
          </a:xfrm>
          <a:prstGeom prst="rect">
            <a:avLst/>
          </a:prstGeom>
          <a:solidFill>
            <a:srgbClr val="003F6E">
              <a:lumMod val="20000"/>
              <a:lumOff val="80000"/>
            </a:srgbClr>
          </a:solid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yriad Pro"/>
                <a:ea typeface="Osaka" pitchFamily="1" charset="-128"/>
              </a:rPr>
              <a:t>An address can be used to find the respective ESI ID number serving that premise</a:t>
            </a:r>
          </a:p>
        </p:txBody>
      </p:sp>
      <p:cxnSp>
        <p:nvCxnSpPr>
          <p:cNvPr id="8" name="Straight Arrow Connector 7">
            <a:extLst>
              <a:ext uri="{FF2B5EF4-FFF2-40B4-BE49-F238E27FC236}">
                <a16:creationId xmlns="" xmlns:a16="http://schemas.microsoft.com/office/drawing/2014/main" xmlns:lc="http://schemas.openxmlformats.org/drawingml/2006/lockedCanva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xmlns:lc="http://schemas.openxmlformats.org/drawingml/2006/lockedCanva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750723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xmlns="" id="{B0B0CCFD-6E13-4C24-AF8B-8C0E5C362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462"/>
            <a:ext cx="9143999" cy="1621536"/>
          </a:xfrm>
          <a:prstGeom prst="rect">
            <a:avLst/>
          </a:prstGeom>
        </p:spPr>
      </p:pic>
      <p:sp>
        <p:nvSpPr>
          <p:cNvPr id="7" name="TextBox 6">
            <a:extLst>
              <a:ext uri="{FF2B5EF4-FFF2-40B4-BE49-F238E27FC236}">
                <a16:creationId xmlns:a16="http://schemas.microsoft.com/office/drawing/2014/main" xmlns="" id="{7B613438-DD35-4F0F-84FB-D45A9E71DA70}"/>
              </a:ext>
            </a:extLst>
          </p:cNvPr>
          <p:cNvSpPr txBox="1"/>
          <p:nvPr/>
        </p:nvSpPr>
        <p:spPr>
          <a:xfrm>
            <a:off x="304800" y="3247899"/>
            <a:ext cx="1752600" cy="1200329"/>
          </a:xfrm>
          <a:prstGeom prst="rect">
            <a:avLst/>
          </a:prstGeom>
          <a:noFill/>
        </p:spPr>
        <p:txBody>
          <a:bodyPr wrap="square" rtlCol="0">
            <a:spAutoFit/>
          </a:bodyPr>
          <a:lstStyle/>
          <a:p>
            <a:pPr algn="ctr"/>
            <a:r>
              <a:rPr lang="en-US" b="1" u="sng" dirty="0"/>
              <a:t>STATUS</a:t>
            </a:r>
          </a:p>
          <a:p>
            <a:pPr algn="ctr"/>
            <a:r>
              <a:rPr lang="en-US" b="1" dirty="0"/>
              <a:t>A </a:t>
            </a:r>
            <a:r>
              <a:rPr lang="en-US" dirty="0"/>
              <a:t>– </a:t>
            </a:r>
            <a:r>
              <a:rPr lang="en-US" sz="1400" dirty="0"/>
              <a:t>Active</a:t>
            </a:r>
          </a:p>
          <a:p>
            <a:pPr algn="ctr"/>
            <a:r>
              <a:rPr lang="en-US" b="1" dirty="0"/>
              <a:t>D</a:t>
            </a:r>
            <a:r>
              <a:rPr lang="en-US" dirty="0"/>
              <a:t> – </a:t>
            </a:r>
            <a:r>
              <a:rPr lang="en-US" sz="1400" dirty="0"/>
              <a:t>Deenergized</a:t>
            </a:r>
          </a:p>
          <a:p>
            <a:pPr algn="ctr"/>
            <a:r>
              <a:rPr lang="en-US" b="1" dirty="0"/>
              <a:t>I</a:t>
            </a:r>
            <a:r>
              <a:rPr lang="en-US" dirty="0"/>
              <a:t> - </a:t>
            </a:r>
            <a:r>
              <a:rPr lang="en-US" sz="1400" dirty="0"/>
              <a:t>Inactive</a:t>
            </a:r>
          </a:p>
        </p:txBody>
      </p:sp>
      <p:sp>
        <p:nvSpPr>
          <p:cNvPr id="8" name="TextBox 7">
            <a:extLst>
              <a:ext uri="{FF2B5EF4-FFF2-40B4-BE49-F238E27FC236}">
                <a16:creationId xmlns:a16="http://schemas.microsoft.com/office/drawing/2014/main" xmlns="" id="{139C360C-28AD-4AD0-A816-C24699CB8CF6}"/>
              </a:ext>
            </a:extLst>
          </p:cNvPr>
          <p:cNvSpPr txBox="1"/>
          <p:nvPr/>
        </p:nvSpPr>
        <p:spPr>
          <a:xfrm>
            <a:off x="457200" y="4466812"/>
            <a:ext cx="1600200" cy="1446550"/>
          </a:xfrm>
          <a:prstGeom prst="rect">
            <a:avLst/>
          </a:prstGeom>
          <a:noFill/>
        </p:spPr>
        <p:txBody>
          <a:bodyPr wrap="square" rtlCol="0">
            <a:spAutoFit/>
          </a:bodyPr>
          <a:lstStyle/>
          <a:p>
            <a:pPr algn="ctr"/>
            <a:r>
              <a:rPr lang="en-US" b="1" u="sng" dirty="0"/>
              <a:t>CSA</a:t>
            </a:r>
          </a:p>
          <a:p>
            <a:pPr algn="ctr"/>
            <a:r>
              <a:rPr lang="en-US" sz="1400" dirty="0"/>
              <a:t>Does this ESI ID have a Continuous Service Agreement?</a:t>
            </a:r>
          </a:p>
        </p:txBody>
      </p:sp>
      <p:sp>
        <p:nvSpPr>
          <p:cNvPr id="10" name="TextBox 9">
            <a:extLst>
              <a:ext uri="{FF2B5EF4-FFF2-40B4-BE49-F238E27FC236}">
                <a16:creationId xmlns:a16="http://schemas.microsoft.com/office/drawing/2014/main" xmlns="" id="{C10A53B0-EDB8-464E-A954-04052D94941D}"/>
              </a:ext>
            </a:extLst>
          </p:cNvPr>
          <p:cNvSpPr txBox="1"/>
          <p:nvPr/>
        </p:nvSpPr>
        <p:spPr>
          <a:xfrm>
            <a:off x="3209558" y="3247899"/>
            <a:ext cx="1886684" cy="584775"/>
          </a:xfrm>
          <a:prstGeom prst="rect">
            <a:avLst/>
          </a:prstGeom>
          <a:noFill/>
        </p:spPr>
        <p:txBody>
          <a:bodyPr wrap="square" rtlCol="0">
            <a:spAutoFit/>
          </a:bodyPr>
          <a:lstStyle/>
          <a:p>
            <a:r>
              <a:rPr lang="en-US" b="1" u="sng" dirty="0"/>
              <a:t>REP of Record </a:t>
            </a:r>
          </a:p>
          <a:p>
            <a:r>
              <a:rPr lang="en-US" sz="1400" dirty="0"/>
              <a:t>Is the view the ROR?</a:t>
            </a:r>
          </a:p>
        </p:txBody>
      </p:sp>
      <p:sp>
        <p:nvSpPr>
          <p:cNvPr id="11" name="TextBox 10">
            <a:extLst>
              <a:ext uri="{FF2B5EF4-FFF2-40B4-BE49-F238E27FC236}">
                <a16:creationId xmlns:a16="http://schemas.microsoft.com/office/drawing/2014/main" xmlns="" id="{4114C8FA-D9E1-463E-B7A1-FD38A3822439}"/>
              </a:ext>
            </a:extLst>
          </p:cNvPr>
          <p:cNvSpPr txBox="1"/>
          <p:nvPr/>
        </p:nvSpPr>
        <p:spPr>
          <a:xfrm>
            <a:off x="3209558" y="4466812"/>
            <a:ext cx="1886684" cy="1446550"/>
          </a:xfrm>
          <a:prstGeom prst="rect">
            <a:avLst/>
          </a:prstGeom>
          <a:noFill/>
        </p:spPr>
        <p:txBody>
          <a:bodyPr wrap="square" rtlCol="0">
            <a:spAutoFit/>
          </a:bodyPr>
          <a:lstStyle/>
          <a:p>
            <a:pPr algn="ctr"/>
            <a:r>
              <a:rPr lang="en-US" b="1" u="sng" dirty="0"/>
              <a:t>Open Svc Ord</a:t>
            </a:r>
          </a:p>
          <a:p>
            <a:pPr algn="ctr"/>
            <a:r>
              <a:rPr lang="en-US" sz="1400" dirty="0"/>
              <a:t>Are there any current ‘open’ transactions on this ESI ID such as a pending MVO, MVI, </a:t>
            </a:r>
            <a:r>
              <a:rPr lang="en-US" sz="1400" dirty="0" err="1"/>
              <a:t>etc</a:t>
            </a:r>
            <a:r>
              <a:rPr lang="en-US" sz="1400" dirty="0"/>
              <a:t>?</a:t>
            </a:r>
          </a:p>
        </p:txBody>
      </p:sp>
      <p:sp>
        <p:nvSpPr>
          <p:cNvPr id="12" name="TextBox 11">
            <a:extLst>
              <a:ext uri="{FF2B5EF4-FFF2-40B4-BE49-F238E27FC236}">
                <a16:creationId xmlns:a16="http://schemas.microsoft.com/office/drawing/2014/main" xmlns="" id="{36A53103-A0B8-4972-BCF2-32291D15D0FD}"/>
              </a:ext>
            </a:extLst>
          </p:cNvPr>
          <p:cNvSpPr txBox="1"/>
          <p:nvPr/>
        </p:nvSpPr>
        <p:spPr>
          <a:xfrm>
            <a:off x="5144430" y="3247898"/>
            <a:ext cx="3200400" cy="1200329"/>
          </a:xfrm>
          <a:prstGeom prst="rect">
            <a:avLst/>
          </a:prstGeom>
          <a:noFill/>
        </p:spPr>
        <p:txBody>
          <a:bodyPr wrap="square" rtlCol="0">
            <a:spAutoFit/>
          </a:bodyPr>
          <a:lstStyle/>
          <a:p>
            <a:pPr algn="ctr"/>
            <a:r>
              <a:rPr lang="en-US" b="1" u="sng" dirty="0"/>
              <a:t>Premise Type</a:t>
            </a:r>
          </a:p>
          <a:p>
            <a:pPr algn="ctr"/>
            <a:r>
              <a:rPr lang="en-US" sz="1600" b="1" dirty="0"/>
              <a:t>RES</a:t>
            </a:r>
            <a:r>
              <a:rPr lang="en-US" b="1" dirty="0"/>
              <a:t> – </a:t>
            </a:r>
            <a:r>
              <a:rPr lang="en-US" sz="1400" dirty="0"/>
              <a:t>Residential</a:t>
            </a:r>
          </a:p>
          <a:p>
            <a:pPr algn="ctr"/>
            <a:r>
              <a:rPr lang="en-US" sz="1600" b="1" dirty="0"/>
              <a:t>SMA</a:t>
            </a:r>
            <a:r>
              <a:rPr lang="en-US" b="1" dirty="0"/>
              <a:t> – </a:t>
            </a:r>
            <a:r>
              <a:rPr lang="en-US" sz="1400" dirty="0"/>
              <a:t>Small Non-Res</a:t>
            </a:r>
          </a:p>
          <a:p>
            <a:pPr algn="ctr"/>
            <a:r>
              <a:rPr lang="en-US" sz="1600" b="1" dirty="0"/>
              <a:t>LAR </a:t>
            </a:r>
            <a:r>
              <a:rPr lang="en-US" b="1" dirty="0"/>
              <a:t>– </a:t>
            </a:r>
            <a:r>
              <a:rPr lang="en-US" sz="1400" dirty="0"/>
              <a:t>Large Non-Res</a:t>
            </a:r>
          </a:p>
        </p:txBody>
      </p:sp>
      <p:sp>
        <p:nvSpPr>
          <p:cNvPr id="13" name="TextBox 12">
            <a:extLst>
              <a:ext uri="{FF2B5EF4-FFF2-40B4-BE49-F238E27FC236}">
                <a16:creationId xmlns:a16="http://schemas.microsoft.com/office/drawing/2014/main" xmlns="" id="{3DEDAF29-4754-4CE6-A4CB-2BE5B3A33EF3}"/>
              </a:ext>
            </a:extLst>
          </p:cNvPr>
          <p:cNvSpPr txBox="1"/>
          <p:nvPr/>
        </p:nvSpPr>
        <p:spPr>
          <a:xfrm>
            <a:off x="5415777" y="4448227"/>
            <a:ext cx="2971800" cy="1846659"/>
          </a:xfrm>
          <a:prstGeom prst="rect">
            <a:avLst/>
          </a:prstGeom>
          <a:noFill/>
        </p:spPr>
        <p:txBody>
          <a:bodyPr wrap="square" rtlCol="0">
            <a:spAutoFit/>
          </a:bodyPr>
          <a:lstStyle/>
          <a:p>
            <a:pPr algn="ctr"/>
            <a:r>
              <a:rPr lang="en-US" b="1" u="sng" dirty="0"/>
              <a:t>POLR Customer Class</a:t>
            </a:r>
          </a:p>
          <a:p>
            <a:pPr algn="ctr"/>
            <a:r>
              <a:rPr lang="en-US" sz="1600" dirty="0"/>
              <a:t>Calculated ERCOT POLR customer classes:</a:t>
            </a:r>
            <a:endParaRPr lang="en-US" sz="1600" b="1" dirty="0"/>
          </a:p>
          <a:p>
            <a:pPr algn="ctr"/>
            <a:r>
              <a:rPr lang="en-US" sz="1600" b="1" dirty="0"/>
              <a:t>RES – </a:t>
            </a:r>
            <a:r>
              <a:rPr lang="en-US" sz="1400" dirty="0"/>
              <a:t>Residential</a:t>
            </a:r>
          </a:p>
          <a:p>
            <a:pPr algn="ctr"/>
            <a:r>
              <a:rPr lang="en-US" sz="1600" b="1" dirty="0"/>
              <a:t>SMA</a:t>
            </a:r>
            <a:r>
              <a:rPr lang="en-US" sz="1600" dirty="0"/>
              <a:t> – </a:t>
            </a:r>
            <a:r>
              <a:rPr lang="en-US" sz="1400" dirty="0"/>
              <a:t>Small Non-Res</a:t>
            </a:r>
          </a:p>
          <a:p>
            <a:pPr algn="ctr"/>
            <a:r>
              <a:rPr lang="en-US" sz="1600" b="1" dirty="0"/>
              <a:t>MED</a:t>
            </a:r>
            <a:r>
              <a:rPr lang="en-US" sz="1600" dirty="0"/>
              <a:t> – </a:t>
            </a:r>
            <a:r>
              <a:rPr lang="en-US" sz="1400" dirty="0"/>
              <a:t>Medium Non-Res</a:t>
            </a:r>
          </a:p>
          <a:p>
            <a:pPr algn="ctr"/>
            <a:r>
              <a:rPr lang="en-US" sz="1600" b="1" dirty="0"/>
              <a:t>LAR</a:t>
            </a:r>
            <a:r>
              <a:rPr lang="en-US" sz="1600" dirty="0"/>
              <a:t> – </a:t>
            </a:r>
            <a:r>
              <a:rPr lang="en-US" sz="1400" dirty="0"/>
              <a:t>Large Non-Res</a:t>
            </a:r>
          </a:p>
        </p:txBody>
      </p:sp>
      <p:sp>
        <p:nvSpPr>
          <p:cNvPr id="2" name="Date Placeholder 1"/>
          <p:cNvSpPr>
            <a:spLocks noGrp="1"/>
          </p:cNvSpPr>
          <p:nvPr>
            <p:ph type="dt" sz="half" idx="10"/>
          </p:nvPr>
        </p:nvSpPr>
        <p:spPr/>
        <p:txBody>
          <a:bodyPr/>
          <a:lstStyle/>
          <a:p>
            <a:fld id="{DC301584-79CD-47E8-9BFD-1824893A3C82}"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81</a:t>
            </a:fld>
            <a:endParaRPr lang="en-US" dirty="0"/>
          </a:p>
        </p:txBody>
      </p:sp>
    </p:spTree>
    <p:extLst>
      <p:ext uri="{BB962C8B-B14F-4D97-AF65-F5344CB8AC3E}">
        <p14:creationId xmlns:p14="http://schemas.microsoft.com/office/powerpoint/2010/main" val="524418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969362-8C99-4ECB-963F-A547966FBA65}"/>
              </a:ext>
            </a:extLst>
          </p:cNvPr>
          <p:cNvSpPr>
            <a:spLocks noGrp="1"/>
          </p:cNvSpPr>
          <p:nvPr>
            <p:ph type="dt" sz="half" idx="10"/>
          </p:nvPr>
        </p:nvSpPr>
        <p:spPr/>
        <p:txBody>
          <a:bodyPr/>
          <a:lstStyle/>
          <a:p>
            <a:fld id="{AA399872-99D9-4F8A-8C6B-6480CFFE8DF9}" type="datetime1">
              <a:rPr lang="en-US" smtClean="0"/>
              <a:t>8/28/2018</a:t>
            </a:fld>
            <a:endParaRPr lang="en-US" dirty="0"/>
          </a:p>
        </p:txBody>
      </p:sp>
      <p:sp>
        <p:nvSpPr>
          <p:cNvPr id="3" name="Footer Placeholder 2">
            <a:extLst>
              <a:ext uri="{FF2B5EF4-FFF2-40B4-BE49-F238E27FC236}">
                <a16:creationId xmlns:a16="http://schemas.microsoft.com/office/drawing/2014/main" xmlns=""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xmlns=""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xmlns="" id="{4393AA05-71F5-495A-8369-991C555A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xmlns="" id="{C2E386E9-8325-4DE1-8498-A06FEA72AB27}"/>
              </a:ext>
            </a:extLst>
          </p:cNvPr>
          <p:cNvPicPr>
            <a:picLocks noChangeAspect="1"/>
          </p:cNvPicPr>
          <p:nvPr/>
        </p:nvPicPr>
        <p:blipFill>
          <a:blip r:embed="rId4"/>
          <a:stretch>
            <a:fillRect/>
          </a:stretch>
        </p:blipFill>
        <p:spPr>
          <a:xfrm>
            <a:off x="5029200" y="1182979"/>
            <a:ext cx="1761897" cy="481626"/>
          </a:xfrm>
          <a:prstGeom prst="rect">
            <a:avLst/>
          </a:prstGeom>
        </p:spPr>
      </p:pic>
      <p:pic>
        <p:nvPicPr>
          <p:cNvPr id="9" name="Picture 8">
            <a:extLst>
              <a:ext uri="{FF2B5EF4-FFF2-40B4-BE49-F238E27FC236}">
                <a16:creationId xmlns:a16="http://schemas.microsoft.com/office/drawing/2014/main" xmlns="" id="{40D1AA43-48E1-49AE-A460-FB5B52DA32C7}"/>
              </a:ext>
            </a:extLst>
          </p:cNvPr>
          <p:cNvPicPr>
            <a:picLocks noChangeAspect="1"/>
          </p:cNvPicPr>
          <p:nvPr/>
        </p:nvPicPr>
        <p:blipFill>
          <a:blip r:embed="rId5"/>
          <a:stretch>
            <a:fillRect/>
          </a:stretch>
        </p:blipFill>
        <p:spPr>
          <a:xfrm>
            <a:off x="254620" y="4191000"/>
            <a:ext cx="4182218" cy="2115495"/>
          </a:xfrm>
          <a:prstGeom prst="rect">
            <a:avLst/>
          </a:prstGeom>
        </p:spPr>
      </p:pic>
      <p:pic>
        <p:nvPicPr>
          <p:cNvPr id="10" name="Picture 9">
            <a:extLst>
              <a:ext uri="{FF2B5EF4-FFF2-40B4-BE49-F238E27FC236}">
                <a16:creationId xmlns:a16="http://schemas.microsoft.com/office/drawing/2014/main" xmlns="" id="{6A2460D6-CC52-493D-8805-4A2C72DE460F}"/>
              </a:ext>
            </a:extLst>
          </p:cNvPr>
          <p:cNvPicPr>
            <a:picLocks noChangeAspect="1"/>
          </p:cNvPicPr>
          <p:nvPr/>
        </p:nvPicPr>
        <p:blipFill>
          <a:blip r:embed="rId6"/>
          <a:stretch>
            <a:fillRect/>
          </a:stretch>
        </p:blipFill>
        <p:spPr>
          <a:xfrm>
            <a:off x="4707164" y="4189141"/>
            <a:ext cx="4090771" cy="2145978"/>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82</a:t>
            </a:fld>
            <a:endParaRPr lang="en-US" dirty="0"/>
          </a:p>
        </p:txBody>
      </p:sp>
    </p:spTree>
    <p:extLst>
      <p:ext uri="{BB962C8B-B14F-4D97-AF65-F5344CB8AC3E}">
        <p14:creationId xmlns:p14="http://schemas.microsoft.com/office/powerpoint/2010/main" val="24525441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 xmlns:a16="http://schemas.microsoft.com/office/drawing/2014/main" xmlns:lc="http://schemas.openxmlformats.org/drawingml/2006/lockedCanvas" id="{0564EE5F-0678-434F-A08A-A87F902522B4}"/>
              </a:ext>
            </a:extLst>
          </p:cNvPr>
          <p:cNvPicPr>
            <a:picLocks noChangeAspect="1"/>
          </p:cNvPicPr>
          <p:nvPr/>
        </p:nvPicPr>
        <p:blipFill>
          <a:blip r:embed="rId2"/>
          <a:stretch>
            <a:fillRect/>
          </a:stretch>
        </p:blipFill>
        <p:spPr>
          <a:xfrm>
            <a:off x="228600" y="1676400"/>
            <a:ext cx="4240165" cy="3432515"/>
          </a:xfrm>
          <a:prstGeom prst="rect">
            <a:avLst/>
          </a:prstGeom>
        </p:spPr>
      </p:pic>
      <p:sp>
        <p:nvSpPr>
          <p:cNvPr id="7" name="TextBox 6">
            <a:extLst>
              <a:ext uri="{FF2B5EF4-FFF2-40B4-BE49-F238E27FC236}">
                <a16:creationId xmlns="" xmlns:a16="http://schemas.microsoft.com/office/drawing/2014/main" xmlns:lc="http://schemas.openxmlformats.org/drawingml/2006/lockedCanvas" id="{8BD6DFA7-B75C-4E65-9FC3-2A361CAB75CE}"/>
              </a:ext>
            </a:extLst>
          </p:cNvPr>
          <p:cNvSpPr txBox="1"/>
          <p:nvPr/>
        </p:nvSpPr>
        <p:spPr>
          <a:xfrm>
            <a:off x="6231274" y="3419232"/>
            <a:ext cx="2836525" cy="2371968"/>
          </a:xfrm>
          <a:prstGeom prst="rect">
            <a:avLst/>
          </a:prstGeom>
          <a:solidFill>
            <a:srgbClr val="003F6E">
              <a:lumMod val="20000"/>
              <a:lumOff val="80000"/>
            </a:srgbClr>
          </a:solid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yriad Pro"/>
                <a:ea typeface="Osaka" pitchFamily="1" charset="-128"/>
              </a:rPr>
              <a:t>Make sure to use drop down arrow features to capture the historical transactions needed. </a:t>
            </a:r>
          </a:p>
          <a:p>
            <a:pPr marL="0" marR="0" lvl="0" indent="0" algn="ctr" defTabSz="914400" eaLnBrk="1" fontAlgn="base" latinLnBrk="0" hangingPunct="1">
              <a:lnSpc>
                <a:spcPct val="100000"/>
              </a:lnSpc>
              <a:spcBef>
                <a:spcPct val="0"/>
              </a:spcBef>
              <a:spcAft>
                <a:spcPct val="0"/>
              </a:spcAft>
              <a:buClrTx/>
              <a:buSzTx/>
              <a:buFontTx/>
              <a:buNone/>
              <a:tabLst/>
              <a:defRPr/>
            </a:pPr>
            <a:endParaRPr lang="en-US" kern="0" dirty="0">
              <a:solidFill>
                <a:prstClr val="black"/>
              </a:solidFill>
              <a:latin typeface="Myriad Pro"/>
              <a:ea typeface="Osaka" pitchFamily="1" charset="-128"/>
            </a:endParaRPr>
          </a:p>
          <a:p>
            <a:pPr lvl="0" algn="ctr" fontAlgn="base">
              <a:spcBef>
                <a:spcPct val="0"/>
              </a:spcBef>
              <a:spcAft>
                <a:spcPct val="0"/>
              </a:spcAft>
            </a:pPr>
            <a:r>
              <a:rPr kumimoji="0" lang="en-US" sz="1800" b="0" i="0" u="none" strike="noStrike" kern="0" cap="none" spc="0" normalizeH="0" baseline="0" noProof="0" dirty="0">
                <a:ln>
                  <a:noFill/>
                </a:ln>
                <a:solidFill>
                  <a:prstClr val="black"/>
                </a:solidFill>
                <a:effectLst/>
                <a:uLnTx/>
                <a:uFillTx/>
                <a:latin typeface="Myriad Pro"/>
                <a:ea typeface="Osaka" pitchFamily="1" charset="-128"/>
              </a:rPr>
              <a:t> Default </a:t>
            </a:r>
            <a:r>
              <a:rPr lang="en-US" kern="0" dirty="0">
                <a:solidFill>
                  <a:prstClr val="black"/>
                </a:solidFill>
                <a:latin typeface="Myriad Pro"/>
                <a:ea typeface="Osaka" pitchFamily="1" charset="-128"/>
              </a:rPr>
              <a:t>will be only the </a:t>
            </a:r>
            <a:r>
              <a:rPr kumimoji="0" lang="en-US" sz="1800" b="0" i="0" u="none" strike="noStrike" kern="0" cap="none" spc="0" normalizeH="0" baseline="0" noProof="0" dirty="0">
                <a:ln>
                  <a:noFill/>
                </a:ln>
                <a:solidFill>
                  <a:prstClr val="black"/>
                </a:solidFill>
                <a:effectLst/>
                <a:uLnTx/>
                <a:uFillTx/>
                <a:latin typeface="Myriad Pro"/>
                <a:ea typeface="Osaka" pitchFamily="1" charset="-128"/>
              </a:rPr>
              <a:t>last  seven months of activity.</a:t>
            </a:r>
          </a:p>
        </p:txBody>
      </p:sp>
      <p:pic>
        <p:nvPicPr>
          <p:cNvPr id="8" name="Picture 7">
            <a:extLst>
              <a:ext uri="{FF2B5EF4-FFF2-40B4-BE49-F238E27FC236}">
                <a16:creationId xmlns="" xmlns:a16="http://schemas.microsoft.com/office/drawing/2014/main" xmlns:lc="http://schemas.openxmlformats.org/drawingml/2006/lockedCanvas" id="{A3E89411-33D1-4853-8E49-78AA4102EE21}"/>
              </a:ext>
            </a:extLst>
          </p:cNvPr>
          <p:cNvPicPr>
            <a:picLocks noChangeAspect="1"/>
          </p:cNvPicPr>
          <p:nvPr/>
        </p:nvPicPr>
        <p:blipFill>
          <a:blip r:embed="rId3"/>
          <a:stretch>
            <a:fillRect/>
          </a:stretch>
        </p:blipFill>
        <p:spPr>
          <a:xfrm>
            <a:off x="4911322" y="1682417"/>
            <a:ext cx="4213266" cy="1359978"/>
          </a:xfrm>
          <a:prstGeom prst="rect">
            <a:avLst/>
          </a:prstGeom>
        </p:spPr>
      </p:pic>
      <p:cxnSp>
        <p:nvCxnSpPr>
          <p:cNvPr id="9" name="Straight Arrow Connector 8">
            <a:extLst>
              <a:ext uri="{FF2B5EF4-FFF2-40B4-BE49-F238E27FC236}">
                <a16:creationId xmlns="" xmlns:a16="http://schemas.microsoft.com/office/drawing/2014/main" xmlns:lc="http://schemas.openxmlformats.org/drawingml/2006/lockedCanvas" id="{9B518E12-C16F-436D-A90B-2B602CAD0D48}"/>
              </a:ext>
            </a:extLst>
          </p:cNvPr>
          <p:cNvCxnSpPr>
            <a:cxnSpLocks/>
          </p:cNvCxnSpPr>
          <p:nvPr/>
        </p:nvCxnSpPr>
        <p:spPr bwMode="auto">
          <a:xfrm flipH="1" flipV="1">
            <a:off x="1524000" y="2514600"/>
            <a:ext cx="4727152" cy="137225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22651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xmlns="" id="{209E92DF-8B3C-495E-9E3F-88F9E329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xmlns=""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F7A38A5-63C1-480A-86B7-31D970794EED}"/>
              </a:ext>
            </a:extLst>
          </p:cNvPr>
          <p:cNvSpPr txBox="1"/>
          <p:nvPr/>
        </p:nvSpPr>
        <p:spPr>
          <a:xfrm>
            <a:off x="6058445" y="4419600"/>
            <a:ext cx="2438400" cy="1200329"/>
          </a:xfrm>
          <a:prstGeom prst="rect">
            <a:avLst/>
          </a:prstGeom>
          <a:solidFill>
            <a:schemeClr val="accent1">
              <a:lumMod val="20000"/>
              <a:lumOff val="80000"/>
            </a:schemeClr>
          </a:solidFill>
          <a:ln>
            <a:solidFill>
              <a:schemeClr val="accent2">
                <a:lumMod val="60000"/>
                <a:lumOff val="40000"/>
              </a:schemeClr>
            </a:solidFill>
          </a:ln>
        </p:spPr>
        <p:txBody>
          <a:bodyPr wrap="square" rtlCol="0">
            <a:spAutoFit/>
          </a:bodyPr>
          <a:lstStyle/>
          <a:p>
            <a:r>
              <a:rPr lang="en-US" i="1" dirty="0"/>
              <a:t>Customer information </a:t>
            </a:r>
            <a:r>
              <a:rPr lang="en-US" dirty="0"/>
              <a:t>is contact information – not necessarily premise address</a:t>
            </a:r>
          </a:p>
        </p:txBody>
      </p:sp>
      <p:pic>
        <p:nvPicPr>
          <p:cNvPr id="8" name="Picture 7">
            <a:extLst>
              <a:ext uri="{FF2B5EF4-FFF2-40B4-BE49-F238E27FC236}">
                <a16:creationId xmlns:a16="http://schemas.microsoft.com/office/drawing/2014/main" xmlns="" id="{D1D6192B-6D4D-48A5-B8C6-8D9733725327}"/>
              </a:ext>
            </a:extLst>
          </p:cNvPr>
          <p:cNvPicPr>
            <a:picLocks noChangeAspect="1"/>
          </p:cNvPicPr>
          <p:nvPr/>
        </p:nvPicPr>
        <p:blipFill>
          <a:blip r:embed="rId4"/>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xmlns="" id="{AC78CFC3-690D-4DBA-8121-ED661A6A15E6}"/>
              </a:ext>
            </a:extLst>
          </p:cNvPr>
          <p:cNvSpPr txBox="1"/>
          <p:nvPr/>
        </p:nvSpPr>
        <p:spPr>
          <a:xfrm>
            <a:off x="6058445" y="1635117"/>
            <a:ext cx="2438400" cy="14773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Status will remain </a:t>
            </a:r>
            <a:r>
              <a:rPr lang="en-US" i="1" dirty="0"/>
              <a:t>In Review </a:t>
            </a:r>
            <a:r>
              <a:rPr lang="en-US" dirty="0"/>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8/28/2018</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84</a:t>
            </a:fld>
            <a:endParaRPr lang="en-US" dirty="0"/>
          </a:p>
        </p:txBody>
      </p:sp>
    </p:spTree>
    <p:extLst>
      <p:ext uri="{BB962C8B-B14F-4D97-AF65-F5344CB8AC3E}">
        <p14:creationId xmlns:p14="http://schemas.microsoft.com/office/powerpoint/2010/main" val="35205484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AC6116-3122-42F7-8880-FCEB0F5DEBB1}"/>
              </a:ext>
            </a:extLst>
          </p:cNvPr>
          <p:cNvPicPr/>
          <p:nvPr/>
        </p:nvPicPr>
        <p:blipFill>
          <a:blip r:embed="rId3">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B60C21B-57F3-4E68-9DCD-D06B2B10DCAA}" type="datetime1">
              <a:rPr lang="en-US" smtClean="0"/>
              <a:t>8/28/2018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E3639BA-E5AE-41FA-B9D6-CB74B2D99EB1}"/>
              </a:ext>
            </a:extLst>
          </p:cNvPr>
          <p:cNvSpPr txBox="1"/>
          <p:nvPr/>
        </p:nvSpPr>
        <p:spPr>
          <a:xfrm>
            <a:off x="6477000" y="2102138"/>
            <a:ext cx="24384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85</a:t>
            </a:fld>
            <a:endParaRPr lang="en-US" dirty="0"/>
          </a:p>
        </p:txBody>
      </p:sp>
    </p:spTree>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5FF6B2-EA66-463D-B75A-291DFBAEAE77}"/>
              </a:ext>
            </a:extLst>
          </p:cNvPr>
          <p:cNvPicPr/>
          <p:nvPr/>
        </p:nvPicPr>
        <p:blipFill>
          <a:blip r:embed="rId3">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10E64346-F9E3-48D4-9D5F-B092CB91C8B5}" type="datetime1">
              <a:rPr lang="en-US" smtClean="0"/>
              <a:t>8/28/2018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5797" y="1770311"/>
            <a:ext cx="26670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now requests to cancel the </a:t>
            </a:r>
            <a:r>
              <a:rPr lang="en-US" dirty="0" smtClean="0"/>
              <a:t>MVO </a:t>
            </a:r>
            <a:r>
              <a:rPr lang="en-US" dirty="0"/>
              <a:t>scheduled for 6/29 on 6/27.   Both ERCOT &amp; TDSP accept the cancellation.</a:t>
            </a:r>
          </a:p>
        </p:txBody>
      </p:sp>
      <p:sp>
        <p:nvSpPr>
          <p:cNvPr id="15" name="TextBox 14">
            <a:extLst>
              <a:ext uri="{FF2B5EF4-FFF2-40B4-BE49-F238E27FC236}">
                <a16:creationId xmlns:a16="http://schemas.microsoft.com/office/drawing/2014/main" xmlns="" id="{18CC0C5E-98F6-434C-803D-D62ADF2E5CA7}"/>
              </a:ext>
            </a:extLst>
          </p:cNvPr>
          <p:cNvSpPr txBox="1"/>
          <p:nvPr/>
        </p:nvSpPr>
        <p:spPr>
          <a:xfrm>
            <a:off x="6115797" y="4930998"/>
            <a:ext cx="2667000" cy="92333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Reason for cancellation can be found in the hyperlink.</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86</a:t>
            </a:fld>
            <a:endParaRPr lang="en-US" dirty="0"/>
          </a:p>
        </p:txBody>
      </p:sp>
    </p:spTree>
    <p:extLst>
      <p:ext uri="{BB962C8B-B14F-4D97-AF65-F5344CB8AC3E}">
        <p14:creationId xmlns:p14="http://schemas.microsoft.com/office/powerpoint/2010/main" val="19127602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8D47DA-A66B-4284-A323-43FE986F3565}"/>
              </a:ext>
            </a:extLst>
          </p:cNvPr>
          <p:cNvPicPr/>
          <p:nvPr/>
        </p:nvPicPr>
        <p:blipFill>
          <a:blip r:embed="rId3">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3473988-CDF4-4513-94AD-70D1E29254C4}" type="datetime1">
              <a:rPr lang="en-US" smtClean="0"/>
              <a:t>8/28/2018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9432" y="1388663"/>
            <a:ext cx="2667000" cy="14773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at premise issues a MVO which activates the CSA.  Notification is sent to CSA holder (814_22).</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xmlns=""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4D619710-6168-4580-B1F0-D13DE451C53D}"/>
              </a:ext>
            </a:extLst>
          </p:cNvPr>
          <p:cNvPicPr/>
          <p:nvPr/>
        </p:nvPicPr>
        <p:blipFill>
          <a:blip r:embed="rId4">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xmlns=""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93D3287-B9CF-4FD5-8DD0-C35CF51B6789}"/>
              </a:ext>
            </a:extLst>
          </p:cNvPr>
          <p:cNvSpPr txBox="1"/>
          <p:nvPr/>
        </p:nvSpPr>
        <p:spPr>
          <a:xfrm>
            <a:off x="6119432" y="3853022"/>
            <a:ext cx="26670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87</a:t>
            </a:fld>
            <a:endParaRPr lang="en-US" dirty="0"/>
          </a:p>
        </p:txBody>
      </p:sp>
    </p:spTree>
    <p:extLst>
      <p:ext uri="{BB962C8B-B14F-4D97-AF65-F5344CB8AC3E}">
        <p14:creationId xmlns:p14="http://schemas.microsoft.com/office/powerpoint/2010/main" val="5068189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88</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 xmlns:a16="http://schemas.microsoft.com/office/drawing/2014/main" xmlns:lc="http://schemas.openxmlformats.org/drawingml/2006/lockedCanva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74176" y="1211118"/>
            <a:ext cx="1812624" cy="92333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Customer issues a SWI on 7/31 for 8/2.  </a:t>
            </a: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945967" y="3603164"/>
            <a:ext cx="1942771" cy="258662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ERCOT will send a loss notification to the Losing REP -  an 814_06 with a </a:t>
            </a:r>
          </a:p>
          <a:p>
            <a:r>
              <a:rPr lang="en-US" b="1" dirty="0"/>
              <a:t>CHA</a:t>
            </a:r>
            <a:r>
              <a:rPr lang="en-US" dirty="0"/>
              <a:t> indicating ‘customer changed to another CR’</a:t>
            </a:r>
          </a:p>
        </p:txBody>
      </p:sp>
      <p:pic>
        <p:nvPicPr>
          <p:cNvPr id="10" name="Picture 9">
            <a:extLst>
              <a:ext uri="{FF2B5EF4-FFF2-40B4-BE49-F238E27FC236}">
                <a16:creationId xmlns="" xmlns:a16="http://schemas.microsoft.com/office/drawing/2014/main" xmlns:lc="http://schemas.openxmlformats.org/drawingml/2006/lockedCanvas" id="{48F1E768-B502-4863-AF25-ACA74D53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06" y="1186755"/>
            <a:ext cx="6484593" cy="2684319"/>
          </a:xfrm>
          <a:prstGeom prst="rect">
            <a:avLst/>
          </a:prstGeom>
        </p:spPr>
      </p:pic>
      <p:sp>
        <p:nvSpPr>
          <p:cNvPr id="11" name="Rectangle 10">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34384" y="1748474"/>
            <a:ext cx="488576" cy="2179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 xmlns:a16="http://schemas.microsoft.com/office/drawing/2014/main" xmlns:lc="http://schemas.openxmlformats.org/drawingml/2006/lockedCanvas" id="{0444DBAC-2BDD-4EDC-844C-F8A4B49BFD70}"/>
              </a:ext>
            </a:extLst>
          </p:cNvPr>
          <p:cNvPicPr>
            <a:picLocks noChangeAspect="1"/>
          </p:cNvPicPr>
          <p:nvPr/>
        </p:nvPicPr>
        <p:blipFill>
          <a:blip r:embed="rId3"/>
          <a:stretch>
            <a:fillRect/>
          </a:stretch>
        </p:blipFill>
        <p:spPr>
          <a:xfrm>
            <a:off x="261730" y="4118339"/>
            <a:ext cx="6597052" cy="1556278"/>
          </a:xfrm>
          <a:prstGeom prst="rect">
            <a:avLst/>
          </a:prstGeom>
        </p:spPr>
      </p:pic>
      <p:cxnSp>
        <p:nvCxnSpPr>
          <p:cNvPr id="13" name="Straight Connector 12">
            <a:extLst>
              <a:ext uri="{FF2B5EF4-FFF2-40B4-BE49-F238E27FC236}">
                <a16:creationId xmlns="" xmlns:a16="http://schemas.microsoft.com/office/drawing/2014/main" xmlns:lc="http://schemas.openxmlformats.org/drawingml/2006/lockedCanva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xmlns:lc="http://schemas.openxmlformats.org/drawingml/2006/lockedCanva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112020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89</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97427" y="1840954"/>
            <a:ext cx="2028416" cy="230832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Existing REP issues MVO for customer – customer possibly indicated they wanted to “cancel their service” with their current REP.</a:t>
            </a:r>
          </a:p>
        </p:txBody>
      </p:sp>
      <p:sp>
        <p:nvSpPr>
          <p:cNvPr id="8"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1411452" y="5163654"/>
            <a:ext cx="6321097" cy="646331"/>
          </a:xfrm>
          <a:prstGeom prst="rect">
            <a:avLst/>
          </a:prstGeom>
          <a:solidFill>
            <a:schemeClr val="tx1"/>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ERCOT will review any pending transactions two retail </a:t>
            </a:r>
            <a:r>
              <a:rPr lang="en-US" b="1" i="1" dirty="0">
                <a:solidFill>
                  <a:schemeClr val="bg1"/>
                </a:solidFill>
              </a:rPr>
              <a:t>business</a:t>
            </a:r>
            <a:r>
              <a:rPr lang="en-US" b="1" dirty="0">
                <a:solidFill>
                  <a:schemeClr val="bg1"/>
                </a:solidFill>
              </a:rPr>
              <a:t> days prior to the effectuating date.</a:t>
            </a:r>
          </a:p>
        </p:txBody>
      </p:sp>
      <p:pic>
        <p:nvPicPr>
          <p:cNvPr id="9" name="Picture 8">
            <a:extLst>
              <a:ext uri="{FF2B5EF4-FFF2-40B4-BE49-F238E27FC236}">
                <a16:creationId xmlns="" xmlns:a16="http://schemas.microsoft.com/office/drawing/2014/main" xmlns:lc="http://schemas.openxmlformats.org/drawingml/2006/lockedCanvas" id="{5E6E87E6-5AC6-4F67-914B-23442D84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 xmlns:a16="http://schemas.microsoft.com/office/drawing/2014/main" xmlns:lc="http://schemas.openxmlformats.org/drawingml/2006/lockedCanva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541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SETs </a:t>
            </a:r>
            <a:r>
              <a:rPr lang="en-US" dirty="0"/>
              <a:t>used?</a:t>
            </a:r>
          </a:p>
        </p:txBody>
      </p:sp>
      <p:sp>
        <p:nvSpPr>
          <p:cNvPr id="3" name="TextBox 2"/>
          <p:cNvSpPr txBox="1"/>
          <p:nvPr/>
        </p:nvSpPr>
        <p:spPr>
          <a:xfrm>
            <a:off x="457200" y="1188720"/>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90</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472933" y="3570214"/>
            <a:ext cx="2088583" cy="92333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814_08 is coded CCE –Cancelled due to Move Out</a:t>
            </a:r>
          </a:p>
        </p:txBody>
      </p:sp>
      <p:pic>
        <p:nvPicPr>
          <p:cNvPr id="8" name="Picture 7">
            <a:extLst>
              <a:ext uri="{FF2B5EF4-FFF2-40B4-BE49-F238E27FC236}">
                <a16:creationId xmlns="" xmlns:a16="http://schemas.microsoft.com/office/drawing/2014/main" xmlns:lc="http://schemas.openxmlformats.org/drawingml/2006/lockedCanvas" id="{2090FA73-DD7F-4F3C-B1C2-0067995B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 xmlns:a16="http://schemas.microsoft.com/office/drawing/2014/main" xmlns:lc="http://schemas.openxmlformats.org/drawingml/2006/lockedCanvas" id="{DA764BD6-5B4B-412E-ACEC-5B058E6E4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 xmlns:a16="http://schemas.microsoft.com/office/drawing/2014/main" xmlns:lc="http://schemas.openxmlformats.org/drawingml/2006/lockedCanva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 xmlns:a16="http://schemas.microsoft.com/office/drawing/2014/main" xmlns:lc="http://schemas.openxmlformats.org/drawingml/2006/lockedCanvas" id="{5DB731E3-A192-4CA5-8B64-FB264CC14E6A}"/>
              </a:ext>
            </a:extLst>
          </p:cNvPr>
          <p:cNvSpPr txBox="1"/>
          <p:nvPr/>
        </p:nvSpPr>
        <p:spPr>
          <a:xfrm>
            <a:off x="6469619" y="4766841"/>
            <a:ext cx="2088583" cy="14773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REP will now have to submit an 814_16 MVI to energize the premise.</a:t>
            </a:r>
          </a:p>
        </p:txBody>
      </p:sp>
      <p:sp>
        <p:nvSpPr>
          <p:cNvPr id="14" name="TextBox 16">
            <a:extLst>
              <a:ext uri="{FF2B5EF4-FFF2-40B4-BE49-F238E27FC236}">
                <a16:creationId xmlns="" xmlns:a16="http://schemas.microsoft.com/office/drawing/2014/main" xmlns:lc="http://schemas.openxmlformats.org/drawingml/2006/lockedCanvas" id="{2EE6A9ED-B2D0-4589-AFA3-2EFBE8E7EC2E}"/>
              </a:ext>
            </a:extLst>
          </p:cNvPr>
          <p:cNvSpPr txBox="1"/>
          <p:nvPr/>
        </p:nvSpPr>
        <p:spPr>
          <a:xfrm>
            <a:off x="6469620" y="1221661"/>
            <a:ext cx="2088583" cy="203132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4481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8/28/2018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91</a:t>
            </a:fld>
            <a:endParaRPr lang="en-US" dirty="0"/>
          </a:p>
        </p:txBody>
      </p:sp>
      <p:sp>
        <p:nvSpPr>
          <p:cNvPr id="7" name="Title 6"/>
          <p:cNvSpPr>
            <a:spLocks noGrp="1"/>
          </p:cNvSpPr>
          <p:nvPr>
            <p:ph type="title"/>
          </p:nvPr>
        </p:nvSpPr>
        <p:spPr/>
        <p:txBody>
          <a:bodyPr>
            <a:normAutofit/>
          </a:bodyPr>
          <a:lstStyle/>
          <a:p>
            <a:r>
              <a:rPr lang="en-US" dirty="0"/>
              <a:t>Checkpoint </a:t>
            </a:r>
            <a:r>
              <a:rPr lang="en-US" dirty="0" smtClean="0"/>
              <a:t>Exercise</a:t>
            </a:r>
            <a:endParaRPr lang="en-US" dirty="0"/>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2" y="1371600"/>
            <a:ext cx="8315324" cy="2276475"/>
          </a:xfrm>
        </p:spPr>
        <p:txBody>
          <a:bodyPr/>
          <a:lstStyle/>
          <a:p>
            <a:pPr marL="0" indent="0">
              <a:lnSpc>
                <a:spcPct val="100000"/>
              </a:lnSpc>
              <a:spcBef>
                <a:spcPts val="0"/>
              </a:spcBef>
              <a:spcAft>
                <a:spcPts val="0"/>
              </a:spcAft>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000" b="1" i="1" dirty="0">
                <a:solidFill>
                  <a:schemeClr val="accent1">
                    <a:lumMod val="75000"/>
                  </a:schemeClr>
                </a:solidFill>
              </a:rPr>
              <a:t>Customer calls REP B to enroll for service </a:t>
            </a:r>
            <a:r>
              <a:rPr lang="en-US" sz="2000" b="1" i="1" dirty="0" smtClean="0">
                <a:solidFill>
                  <a:schemeClr val="accent1">
                    <a:lumMod val="75000"/>
                  </a:schemeClr>
                </a:solidFill>
              </a:rPr>
              <a:t>and</a:t>
            </a:r>
          </a:p>
          <a:p>
            <a:pPr marL="0" indent="0" algn="ctr">
              <a:lnSpc>
                <a:spcPct val="100000"/>
              </a:lnSpc>
              <a:spcBef>
                <a:spcPts val="0"/>
              </a:spcBef>
              <a:spcAft>
                <a:spcPts val="0"/>
              </a:spcAft>
              <a:buNone/>
            </a:pPr>
            <a:r>
              <a:rPr lang="en-US" sz="2000" b="1" i="1" dirty="0" smtClean="0">
                <a:solidFill>
                  <a:schemeClr val="accent1">
                    <a:lumMod val="75000"/>
                  </a:schemeClr>
                </a:solidFill>
              </a:rPr>
              <a:t>REP </a:t>
            </a:r>
            <a:r>
              <a:rPr lang="en-US" sz="2000" b="1" i="1" dirty="0">
                <a:solidFill>
                  <a:schemeClr val="accent1">
                    <a:lumMod val="75000"/>
                  </a:schemeClr>
                </a:solidFill>
              </a:rPr>
              <a:t>A is the current REP of Record at that </a:t>
            </a:r>
            <a:r>
              <a:rPr lang="en-US" sz="2000" b="1" i="1" dirty="0" smtClean="0">
                <a:solidFill>
                  <a:schemeClr val="accent1">
                    <a:lumMod val="75000"/>
                  </a:schemeClr>
                </a:solidFill>
              </a:rPr>
              <a:t>premise …</a:t>
            </a:r>
            <a:endParaRPr lang="en-US" dirty="0">
              <a:solidFill>
                <a:schemeClr val="accent1">
                  <a:lumMod val="75000"/>
                </a:schemeClr>
              </a:solidFill>
            </a:endParaRPr>
          </a:p>
        </p:txBody>
      </p:sp>
    </p:spTree>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1157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814_01</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25163"/>
            <a:ext cx="8991600" cy="446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Switch request</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84829"/>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28928" y="137428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75235" y="1401178"/>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2600" y="137129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8357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8/28/2018</a:t>
            </a:fld>
            <a:endParaRPr lang="en-US" dirty="0"/>
          </a:p>
        </p:txBody>
      </p:sp>
      <p:sp>
        <p:nvSpPr>
          <p:cNvPr id="23" name="Footer Placeholder 22"/>
          <p:cNvSpPr>
            <a:spLocks noGrp="1"/>
          </p:cNvSpPr>
          <p:nvPr>
            <p:ph type="ftr" sz="quarter" idx="11"/>
          </p:nvPr>
        </p:nvSpPr>
        <p:spPr/>
        <p:txBody>
          <a:bodyPr/>
          <a:lstStyle/>
          <a:p>
            <a:r>
              <a:rPr lang="en-US" smtClean="0"/>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92</a:t>
            </a:fld>
            <a:endParaRPr lang="en-US" dirty="0"/>
          </a:p>
        </p:txBody>
      </p:sp>
      <p:sp>
        <p:nvSpPr>
          <p:cNvPr id="63" name="Rectangle 62"/>
          <p:cNvSpPr/>
          <p:nvPr/>
        </p:nvSpPr>
        <p:spPr>
          <a:xfrm>
            <a:off x="2437044" y="1383687"/>
            <a:ext cx="1037256" cy="357336"/>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7043574" y="379449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5" name="Oval 44"/>
          <p:cNvSpPr/>
          <p:nvPr/>
        </p:nvSpPr>
        <p:spPr>
          <a:xfrm>
            <a:off x="3718541" y="3814395"/>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25930" y="2884713"/>
            <a:ext cx="8991600" cy="2189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flipH="1">
            <a:off x="6201323" y="2884715"/>
            <a:ext cx="4131" cy="2189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87189" y="2884715"/>
            <a:ext cx="1972" cy="2173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0390" y="3644422"/>
            <a:ext cx="2879" cy="143025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867" y="3272323"/>
            <a:ext cx="6875" cy="1802351"/>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4119" y="3272323"/>
            <a:ext cx="5577" cy="1802351"/>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3" y="3278944"/>
            <a:ext cx="5018" cy="179573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0" cy="1802351"/>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submitting CR on same day as Switch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 - Accept</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38798" y="3278944"/>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18877" y="327640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65684" y="328613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54142" y="3265405"/>
            <a:ext cx="2907" cy="1809269"/>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7794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1143" y="3278944"/>
            <a:ext cx="12702" cy="1795730"/>
          </a:xfrm>
          <a:prstGeom prst="line">
            <a:avLst/>
          </a:prstGeom>
          <a:ln w="12700"/>
        </p:spPr>
        <p:style>
          <a:lnRef idx="1">
            <a:schemeClr val="dk1"/>
          </a:lnRef>
          <a:fillRef idx="0">
            <a:schemeClr val="dk1"/>
          </a:fillRef>
          <a:effectRef idx="0">
            <a:schemeClr val="dk1"/>
          </a:effectRef>
          <a:fontRef idx="minor">
            <a:schemeClr val="tx1"/>
          </a:fontRef>
        </p:style>
      </p:cxnSp>
      <p:sp>
        <p:nvSpPr>
          <p:cNvPr id="48" name="Rectangle 47"/>
          <p:cNvSpPr/>
          <p:nvPr/>
        </p:nvSpPr>
        <p:spPr>
          <a:xfrm>
            <a:off x="190790" y="1595572"/>
            <a:ext cx="8641740" cy="646331"/>
          </a:xfrm>
          <a:prstGeom prst="rect">
            <a:avLst/>
          </a:prstGeom>
        </p:spPr>
        <p:txBody>
          <a:bodyPr wrap="square">
            <a:spAutoFit/>
          </a:bodyPr>
          <a:lstStyle/>
          <a:p>
            <a:pPr algn="ctr"/>
            <a:r>
              <a:rPr lang="en-US" b="1" i="1" dirty="0">
                <a:solidFill>
                  <a:schemeClr val="accent1">
                    <a:lumMod val="75000"/>
                  </a:schemeClr>
                </a:solidFill>
              </a:rPr>
              <a:t>Customer </a:t>
            </a:r>
            <a:r>
              <a:rPr lang="en-US" b="1" i="1" dirty="0" smtClean="0">
                <a:solidFill>
                  <a:schemeClr val="accent1">
                    <a:lumMod val="75000"/>
                  </a:schemeClr>
                </a:solidFill>
              </a:rPr>
              <a:t>calls Rep B to cancel new service the day before the scheduled date…</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CC817C7D-EAEA-4858-9B1E-2197DC7D03BA}"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93</a:t>
            </a:fld>
            <a:endParaRPr lang="en-US" dirty="0"/>
          </a:p>
        </p:txBody>
      </p:sp>
      <p:sp>
        <p:nvSpPr>
          <p:cNvPr id="39" name="Rectangle 38"/>
          <p:cNvSpPr/>
          <p:nvPr/>
        </p:nvSpPr>
        <p:spPr>
          <a:xfrm>
            <a:off x="2420471" y="3276012"/>
            <a:ext cx="1060622" cy="365823"/>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250"/>
                                        <p:tgtEl>
                                          <p:spTgt spid="45"/>
                                        </p:tgtEl>
                                      </p:cBhvr>
                                    </p:animEffect>
                                  </p:childTnLst>
                                </p:cTn>
                              </p:par>
                              <p:par>
                                <p:cTn id="31" presetID="9" presetClass="emph" presetSubtype="0" grpId="1" nodeType="withEffect">
                                  <p:stCondLst>
                                    <p:cond delay="0"/>
                                  </p:stCondLst>
                                  <p:childTnLst>
                                    <p:set>
                                      <p:cBhvr rctx="PPT">
                                        <p:cTn id="32" dur="indefinite"/>
                                        <p:tgtEl>
                                          <p:spTgt spid="40"/>
                                        </p:tgtEl>
                                        <p:attrNameLst>
                                          <p:attrName>style.opacity</p:attrName>
                                        </p:attrNameLst>
                                      </p:cBhvr>
                                      <p:to>
                                        <p:strVal val="0.25"/>
                                      </p:to>
                                    </p:set>
                                    <p:animEffect filter="image" prLst="opacity: 0.25">
                                      <p:cBhvr rctx="IE">
                                        <p:cTn id="33" dur="indefinite"/>
                                        <p:tgtEl>
                                          <p:spTgt spid="40"/>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25"/>
                                      </p:to>
                                    </p:set>
                                    <p:animEffect filter="image" prLst="opacity: 0.25">
                                      <p:cBhvr rctx="IE">
                                        <p:cTn id="36" dur="indefinite"/>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25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9" presetClass="emph" presetSubtype="0" grpId="1" nodeType="withEffect">
                                  <p:stCondLst>
                                    <p:cond delay="0"/>
                                  </p:stCondLst>
                                  <p:childTnLst>
                                    <p:set>
                                      <p:cBhvr rctx="PPT">
                                        <p:cTn id="48" dur="indefinite"/>
                                        <p:tgtEl>
                                          <p:spTgt spid="42"/>
                                        </p:tgtEl>
                                        <p:attrNameLst>
                                          <p:attrName>style.opacity</p:attrName>
                                        </p:attrNameLst>
                                      </p:cBhvr>
                                      <p:to>
                                        <p:strVal val="0.25"/>
                                      </p:to>
                                    </p:set>
                                    <p:animEffect filter="image" prLst="opacity: 0.25">
                                      <p:cBhvr rctx="IE">
                                        <p:cTn id="49" dur="indefinite"/>
                                        <p:tgtEl>
                                          <p:spTgt spid="42"/>
                                        </p:tgtEl>
                                      </p:cBhvr>
                                    </p:animEffect>
                                  </p:childTnLst>
                                </p:cTn>
                              </p:par>
                              <p:par>
                                <p:cTn id="50" presetID="9" presetClass="emph" presetSubtype="0" grpId="1" nodeType="withEffect">
                                  <p:stCondLst>
                                    <p:cond delay="0"/>
                                  </p:stCondLst>
                                  <p:childTnLst>
                                    <p:set>
                                      <p:cBhvr rctx="PPT">
                                        <p:cTn id="51" dur="indefinite"/>
                                        <p:tgtEl>
                                          <p:spTgt spid="45"/>
                                        </p:tgtEl>
                                        <p:attrNameLst>
                                          <p:attrName>style.opacity</p:attrName>
                                        </p:attrNameLst>
                                      </p:cBhvr>
                                      <p:to>
                                        <p:strVal val="0.25"/>
                                      </p:to>
                                    </p:set>
                                    <p:animEffect filter="image" prLst="opacity: 0.25">
                                      <p:cBhvr rctx="IE">
                                        <p:cTn id="52" dur="indefinite"/>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250"/>
                                        <p:tgtEl>
                                          <p:spTgt spid="54"/>
                                        </p:tgtEl>
                                      </p:cBhvr>
                                    </p:animEffect>
                                  </p:childTnLst>
                                </p:cTn>
                              </p:par>
                              <p:par>
                                <p:cTn id="68" presetID="9" presetClass="emph" presetSubtype="0" grpId="1" nodeType="withEffect">
                                  <p:stCondLst>
                                    <p:cond delay="0"/>
                                  </p:stCondLst>
                                  <p:childTnLst>
                                    <p:set>
                                      <p:cBhvr rctx="PPT">
                                        <p:cTn id="69" dur="indefinite"/>
                                        <p:tgtEl>
                                          <p:spTgt spid="46"/>
                                        </p:tgtEl>
                                        <p:attrNameLst>
                                          <p:attrName>style.opacity</p:attrName>
                                        </p:attrNameLst>
                                      </p:cBhvr>
                                      <p:to>
                                        <p:strVal val="0.25"/>
                                      </p:to>
                                    </p:set>
                                    <p:animEffect filter="image" prLst="opacity: 0.25">
                                      <p:cBhvr rctx="IE">
                                        <p:cTn id="70" dur="indefinite"/>
                                        <p:tgtEl>
                                          <p:spTgt spid="46"/>
                                        </p:tgtEl>
                                      </p:cBhvr>
                                    </p:animEffect>
                                  </p:childTnLst>
                                </p:cTn>
                              </p:par>
                              <p:par>
                                <p:cTn id="71" presetID="9" presetClass="emph" presetSubtype="0" grpId="1" nodeType="withEffect">
                                  <p:stCondLst>
                                    <p:cond delay="0"/>
                                  </p:stCondLst>
                                  <p:childTnLst>
                                    <p:set>
                                      <p:cBhvr rctx="PPT">
                                        <p:cTn id="72" dur="indefinite"/>
                                        <p:tgtEl>
                                          <p:spTgt spid="47"/>
                                        </p:tgtEl>
                                        <p:attrNameLst>
                                          <p:attrName>style.opacity</p:attrName>
                                        </p:attrNameLst>
                                      </p:cBhvr>
                                      <p:to>
                                        <p:strVal val="0.25"/>
                                      </p:to>
                                    </p:set>
                                    <p:animEffect filter="image" prLst="opacity: 0.25">
                                      <p:cBhvr rctx="IE">
                                        <p:cTn id="73" dur="indefinite"/>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63" grpId="0" animBg="1"/>
      <p:bldP spid="6" grpId="0"/>
      <p:bldP spid="3" grpId="0"/>
      <p:bldP spid="25" grpId="0" animBg="1"/>
      <p:bldP spid="4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371600"/>
            <a:ext cx="8439150" cy="3067050"/>
          </a:xfrm>
        </p:spPr>
        <p:txBody>
          <a:bodyPr>
            <a:normAutofit/>
          </a:bodyPr>
          <a:lstStyle/>
          <a:p>
            <a:pPr marL="0" indent="0">
              <a:lnSpc>
                <a:spcPct val="100000"/>
              </a:lnSpc>
              <a:spcBef>
                <a:spcPts val="3600"/>
              </a:spcBef>
              <a:spcAft>
                <a:spcPts val="0"/>
              </a:spcAft>
              <a:buClr>
                <a:schemeClr val="accent1">
                  <a:lumMod val="75000"/>
                </a:schemeClr>
              </a:buClr>
              <a:buNone/>
            </a:pPr>
            <a:r>
              <a:rPr lang="en-US" sz="2400" dirty="0" smtClean="0"/>
              <a:t>If the Cancel is Rejected, </a:t>
            </a:r>
            <a:r>
              <a:rPr lang="en-US" sz="2400" dirty="0"/>
              <a:t>who is the REP of Record</a:t>
            </a:r>
            <a:r>
              <a:rPr lang="en-US" sz="2400" dirty="0" smtClean="0"/>
              <a:t>?</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REP B</a:t>
            </a:r>
            <a:endParaRPr lang="en-US" sz="2400" b="1" dirty="0">
              <a:solidFill>
                <a:schemeClr val="accent1">
                  <a:lumMod val="75000"/>
                </a:schemeClr>
              </a:solidFill>
            </a:endParaRPr>
          </a:p>
          <a:p>
            <a:pPr marL="0" indent="0">
              <a:lnSpc>
                <a:spcPct val="100000"/>
              </a:lnSpc>
              <a:spcBef>
                <a:spcPts val="3600"/>
              </a:spcBef>
              <a:spcAft>
                <a:spcPts val="0"/>
              </a:spcAft>
              <a:buClr>
                <a:schemeClr val="accent1">
                  <a:lumMod val="75000"/>
                </a:schemeClr>
              </a:buClr>
              <a:buNone/>
            </a:pPr>
            <a:r>
              <a:rPr lang="en-US" sz="2400" dirty="0"/>
              <a:t>What is the </a:t>
            </a:r>
            <a:r>
              <a:rPr lang="en-US" sz="2400" dirty="0" smtClean="0"/>
              <a:t>end result if the Cancel is Rejected?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Gain</a:t>
            </a:r>
            <a:endParaRPr lang="en-US" sz="2400" b="1" dirty="0">
              <a:solidFill>
                <a:schemeClr val="accent1">
                  <a:lumMod val="75000"/>
                </a:schemeClr>
              </a:solidFill>
            </a:endParaRP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95</a:t>
            </a:fld>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029200"/>
          </a:xfrm>
        </p:spPr>
        <p:txBody>
          <a:bodyPr>
            <a:normAutofit/>
          </a:bodyPr>
          <a:lstStyle/>
          <a:p>
            <a:pPr marL="0" indent="0" hangingPunct="0">
              <a:buNone/>
            </a:pPr>
            <a:r>
              <a:rPr lang="en-US" sz="2200" dirty="0"/>
              <a:t>Texas Standard Electronic Transaction (</a:t>
            </a:r>
            <a:r>
              <a:rPr lang="en-US" sz="2200" dirty="0" smtClean="0"/>
              <a:t>TX </a:t>
            </a:r>
            <a:r>
              <a:rPr lang="en-US" sz="2200" dirty="0"/>
              <a:t>SET) Working Group:</a:t>
            </a:r>
          </a:p>
          <a:p>
            <a:pPr hangingPunct="0"/>
            <a:r>
              <a:rPr lang="en-US" sz="2000" b="1" dirty="0"/>
              <a:t>R</a:t>
            </a:r>
            <a:r>
              <a:rPr lang="en-US" sz="1700" b="1" dirty="0"/>
              <a:t>eports</a:t>
            </a:r>
            <a:r>
              <a:rPr lang="en-US" sz="1700" dirty="0"/>
              <a:t> to the Retail Market Subcommittee (RMS</a:t>
            </a:r>
            <a:r>
              <a:rPr lang="en-US" sz="1700" dirty="0" smtClean="0"/>
              <a:t>)</a:t>
            </a:r>
            <a:endParaRPr lang="en-US" sz="1700" dirty="0"/>
          </a:p>
          <a:p>
            <a:pPr hangingPunct="0"/>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r>
              <a:rPr lang="en-US" sz="2000" b="1" dirty="0"/>
              <a:t>M</a:t>
            </a:r>
            <a:r>
              <a:rPr lang="en-US" sz="1700" b="1" dirty="0"/>
              <a:t>aintains</a:t>
            </a:r>
            <a:r>
              <a:rPr lang="en-US" sz="1700" dirty="0"/>
              <a:t> the Texas SET Implementation Guides and the Texas Market Test Plan </a:t>
            </a:r>
            <a:r>
              <a:rPr lang="en-US" sz="1700" dirty="0" smtClean="0"/>
              <a:t>Guide</a:t>
            </a:r>
            <a:endParaRPr lang="en-US" sz="1700" dirty="0"/>
          </a:p>
          <a:p>
            <a:pPr hangingPunct="0"/>
            <a:r>
              <a:rPr lang="en-US" sz="2000" b="1" dirty="0"/>
              <a:t>C</a:t>
            </a:r>
            <a:r>
              <a:rPr lang="en-US" sz="1700" b="1" dirty="0"/>
              <a:t>ollaborates</a:t>
            </a:r>
            <a:r>
              <a:rPr lang="en-US" sz="1700" dirty="0"/>
              <a:t> with other Working Groups and Taskforces as directed by </a:t>
            </a:r>
            <a:r>
              <a:rPr lang="en-US" sz="1700" dirty="0" smtClean="0"/>
              <a:t>RMS</a:t>
            </a:r>
            <a:endParaRPr lang="en-US" sz="1700" dirty="0"/>
          </a:p>
          <a:p>
            <a:pPr hangingPunct="0"/>
            <a:r>
              <a:rPr lang="en-US" sz="1700" dirty="0">
                <a:hlinkClick r:id="rId2"/>
              </a:rPr>
              <a:t>http://</a:t>
            </a:r>
            <a:r>
              <a:rPr lang="en-US" sz="1700" dirty="0" smtClean="0">
                <a:hlinkClick r:id="rId2"/>
              </a:rPr>
              <a:t>ercot.com/committee/txset</a:t>
            </a:r>
            <a:endParaRPr lang="en-US" sz="1700" dirty="0"/>
          </a:p>
        </p:txBody>
      </p:sp>
      <p:grpSp>
        <p:nvGrpSpPr>
          <p:cNvPr id="6" name="Group 5"/>
          <p:cNvGrpSpPr/>
          <p:nvPr/>
        </p:nvGrpSpPr>
        <p:grpSpPr>
          <a:xfrm>
            <a:off x="6096000" y="2514603"/>
            <a:ext cx="2903470" cy="3124197"/>
            <a:chOff x="5562599" y="3586552"/>
            <a:chExt cx="3208269" cy="291297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99" y="3657598"/>
              <a:ext cx="3208269" cy="2841927"/>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
        <p:nvSpPr>
          <p:cNvPr id="4" name="Date Placeholder 3"/>
          <p:cNvSpPr>
            <a:spLocks noGrp="1"/>
          </p:cNvSpPr>
          <p:nvPr>
            <p:ph type="dt" sz="half" idx="10"/>
          </p:nvPr>
        </p:nvSpPr>
        <p:spPr/>
        <p:txBody>
          <a:bodyPr/>
          <a:lstStyle/>
          <a:p>
            <a:fld id="{8CC00031-65A2-4224-B09E-C5CEBB03A378}"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96</a:t>
            </a:fld>
            <a:endParaRPr lang="en-US" dirty="0"/>
          </a:p>
        </p:txBody>
      </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3"/>
            </a:endParaRPr>
          </a:p>
          <a:p>
            <a:pPr algn="ctr" hangingPunct="0"/>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8/28/2018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97</a:t>
            </a:fld>
            <a:endParaRPr lang="en-US"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3416320"/>
          </a:xfrm>
          <a:prstGeom prst="rect">
            <a:avLst/>
          </a:prstGeom>
          <a:noFill/>
        </p:spPr>
        <p:txBody>
          <a:bodyPr wrap="square" rtlCol="0">
            <a:spAutoFit/>
          </a:bodyPr>
          <a:lstStyle/>
          <a:p>
            <a:r>
              <a:rPr lang="en-US" sz="2400" dirty="0" smtClean="0">
                <a:solidFill>
                  <a:schemeClr val="tx1">
                    <a:lumMod val="75000"/>
                    <a:lumOff val="25000"/>
                  </a:schemeClr>
                </a:solidFill>
              </a:rPr>
              <a:t>Flight Testing:</a:t>
            </a:r>
          </a:p>
          <a:p>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All retail Market </a:t>
            </a:r>
            <a:r>
              <a:rPr lang="en-US" sz="2400" dirty="0">
                <a:solidFill>
                  <a:schemeClr val="tx1">
                    <a:lumMod val="75000"/>
                    <a:lumOff val="25000"/>
                  </a:schemeClr>
                </a:solidFill>
              </a:rPr>
              <a:t>P</a:t>
            </a:r>
            <a:r>
              <a:rPr lang="en-US" sz="24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Three </a:t>
            </a:r>
            <a:r>
              <a:rPr lang="en-US" sz="2400" dirty="0">
                <a:solidFill>
                  <a:schemeClr val="tx1">
                    <a:lumMod val="75000"/>
                    <a:lumOff val="25000"/>
                  </a:schemeClr>
                </a:solidFill>
              </a:rPr>
              <a:t>Market flights </a:t>
            </a:r>
            <a:r>
              <a:rPr lang="en-US" sz="24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End to End test scripts (</a:t>
            </a:r>
            <a:r>
              <a:rPr lang="en-US" sz="2400" dirty="0" err="1" smtClean="0">
                <a:solidFill>
                  <a:schemeClr val="tx1">
                    <a:lumMod val="75000"/>
                    <a:lumOff val="25000"/>
                  </a:schemeClr>
                </a:solidFill>
              </a:rPr>
              <a:t>i.e</a:t>
            </a:r>
            <a:r>
              <a:rPr lang="en-US" sz="24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98</a:t>
            </a:fld>
            <a:endParaRPr lang="en-US" dirty="0"/>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99</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533400" y="1828800"/>
            <a:ext cx="7239000" cy="2308324"/>
          </a:xfrm>
          <a:prstGeom prst="rect">
            <a:avLst/>
          </a:prstGeom>
        </p:spPr>
        <p:txBody>
          <a:bodyPr wrap="square">
            <a:spAutoFit/>
          </a:bodyPr>
          <a:lstStyle/>
          <a:p>
            <a:pPr marL="0" lvl="1"/>
            <a:r>
              <a:rPr lang="en-US" sz="2400" dirty="0">
                <a:solidFill>
                  <a:schemeClr val="tx1">
                    <a:lumMod val="75000"/>
                    <a:lumOff val="25000"/>
                  </a:schemeClr>
                </a:solidFill>
              </a:rPr>
              <a:t>Governed by Texas Market Test Plan:</a:t>
            </a:r>
          </a:p>
          <a:p>
            <a:pPr marL="0" lvl="1"/>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smtClean="0">
                <a:solidFill>
                  <a:schemeClr val="tx1">
                    <a:lumMod val="75000"/>
                    <a:lumOff val="25000"/>
                  </a:schemeClr>
                </a:solidFill>
              </a:rPr>
              <a:t>Maintained </a:t>
            </a:r>
            <a:r>
              <a:rPr lang="en-US" sz="2400" dirty="0">
                <a:solidFill>
                  <a:schemeClr val="tx1">
                    <a:lumMod val="75000"/>
                    <a:lumOff val="25000"/>
                  </a:schemeClr>
                </a:solidFill>
              </a:rPr>
              <a:t>by TX SET working group</a:t>
            </a:r>
          </a:p>
          <a:p>
            <a:pPr marL="800100" lvl="1" indent="-342900">
              <a:buFont typeface="Arial" panose="020B0604020202020204" pitchFamily="34" charset="0"/>
              <a:buChar char="•"/>
            </a:pPr>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7" name="TextBox 6">
            <a:extLst>
              <a:ext uri="{FF2B5EF4-FFF2-40B4-BE49-F238E27FC236}">
                <a16:creationId xmlns="" xmlns:a16="http://schemas.microsoft.com/office/drawing/2014/main" id="{C0808176-D9A9-405E-9D6F-DF6386B998FD}"/>
              </a:ext>
            </a:extLst>
          </p:cNvPr>
          <p:cNvSpPr txBox="1"/>
          <p:nvPr/>
        </p:nvSpPr>
        <p:spPr>
          <a:xfrm>
            <a:off x="803275" y="4953000"/>
            <a:ext cx="7696200" cy="1015663"/>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All retail Market Participants must participate in and successfully complete testing as described in Protocol Section 19.8, retail Market Testing, prior to commencing operations with ERCOT.</a:t>
            </a:r>
            <a:endParaRPr lang="en-US" sz="2000" dirty="0"/>
          </a:p>
        </p:txBody>
      </p:sp>
    </p:spTree>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2.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53A6B-6B00-46BF-98A3-4F7C641BE3CB}">
  <ds:schemaRef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c34af464-7aa1-4edd-9be4-83dffc1cb92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8888</TotalTime>
  <Words>5734</Words>
  <Application>Microsoft Office PowerPoint</Application>
  <PresentationFormat>On-screen Show (4:3)</PresentationFormat>
  <Paragraphs>1446</Paragraphs>
  <Slides>113</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0" baseType="lpstr">
      <vt:lpstr>Arial</vt:lpstr>
      <vt:lpstr>Calibri</vt:lpstr>
      <vt:lpstr>Myriad Pro</vt:lpstr>
      <vt:lpstr>Osaka</vt:lpstr>
      <vt:lpstr>Wingdings</vt:lpstr>
      <vt:lpstr>Retrospect</vt:lpstr>
      <vt:lpstr>Acrobat Document</vt:lpstr>
      <vt:lpstr>Texas  Standard  Electronic  Transactions</vt:lpstr>
      <vt:lpstr>Housekeeping</vt:lpstr>
      <vt:lpstr>Antitrust Admonition</vt:lpstr>
      <vt:lpstr>Course Objectives</vt:lpstr>
      <vt:lpstr>Agenda</vt:lpstr>
      <vt:lpstr>Introduction</vt:lpstr>
      <vt:lpstr>What is TX SET?</vt:lpstr>
      <vt:lpstr>Benefits of TX SET</vt:lpstr>
      <vt:lpstr>When are TX SETs used?</vt:lpstr>
      <vt:lpstr>How are TX SET Delivered</vt:lpstr>
      <vt:lpstr>Transaction Flows</vt:lpstr>
      <vt:lpstr>Acronyms</vt:lpstr>
      <vt:lpstr>Acronyms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Appendicies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 Interactive </vt:lpstr>
      <vt:lpstr>Texas Standard Electronic Transactions (TX SET) – Interactive </vt:lpstr>
      <vt:lpstr>Transaction Names</vt:lpstr>
      <vt:lpstr>Checkpoint Questions</vt:lpstr>
      <vt:lpstr>Checkpoint Questions</vt:lpstr>
      <vt:lpstr>Checkpoint Questions</vt:lpstr>
      <vt:lpstr>Checkpoint Questions</vt:lpstr>
      <vt:lpstr>Transaction Process Flow</vt:lpstr>
      <vt:lpstr>Move In – Reject</vt:lpstr>
      <vt:lpstr>Move In – Accept</vt:lpstr>
      <vt:lpstr>Move In w/ Permit Required – New Installation</vt:lpstr>
      <vt:lpstr>Move In w/ Permit Not Received</vt:lpstr>
      <vt:lpstr>Move In w/ Cancel</vt:lpstr>
      <vt:lpstr>Move In w/ Date Change</vt:lpstr>
      <vt:lpstr>Checkpoint Questions</vt:lpstr>
      <vt:lpstr>Checkpoint Questions</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Move Out – Reject</vt:lpstr>
      <vt:lpstr>Move Out – Accept</vt:lpstr>
      <vt:lpstr>Transaction Solution to Stacking</vt:lpstr>
      <vt:lpstr>Transaction Solution to Stacking</vt:lpstr>
      <vt:lpstr>Checkpoint Question</vt:lpstr>
      <vt:lpstr>Checkpoint Questions</vt:lpstr>
      <vt:lpstr>Checkpoint Questions</vt:lpstr>
      <vt:lpstr>Checkpoint Question</vt:lpstr>
      <vt:lpstr>Checkpoint Question</vt:lpstr>
      <vt:lpstr>Checkpoint Question</vt:lpstr>
      <vt:lpstr>Move Out to CSA</vt:lpstr>
      <vt:lpstr>Checkpoint Question</vt:lpstr>
      <vt:lpstr>Checkpoint Question</vt:lpstr>
      <vt:lpstr>Disconnect for Non-Pay (DNP)*</vt:lpstr>
      <vt:lpstr>Reconnect after DNP*</vt:lpstr>
      <vt:lpstr>Checkpoint Question</vt:lpstr>
      <vt:lpstr>TX SET Implementation Guides w/ Examples</vt:lpstr>
      <vt:lpstr>TX SET Implementation Guides w/ Examples</vt:lpstr>
      <vt:lpstr>Electronic Data Interface (EDI) Transactions </vt:lpstr>
      <vt:lpstr>Checkpoint Question</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Checkpoint Exercise</vt:lpstr>
      <vt:lpstr>Checkpoint Exercise</vt:lpstr>
      <vt:lpstr>Checkpoint Exercise</vt:lpstr>
      <vt:lpstr>Checkpoint Questions</vt:lpstr>
      <vt:lpstr>TX SET Working Group</vt:lpstr>
      <vt:lpstr>TX SET Working Group</vt:lpstr>
      <vt:lpstr>TX SET Issue Submission Process</vt:lpstr>
      <vt:lpstr>Retail Market Testing</vt:lpstr>
      <vt:lpstr>Retail Market Testing</vt:lpstr>
      <vt:lpstr>ListServe</vt:lpstr>
      <vt:lpstr>Additional resources</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306</cp:revision>
  <cp:lastPrinted>2018-08-01T16:10:22Z</cp:lastPrinted>
  <dcterms:created xsi:type="dcterms:W3CDTF">2018-02-28T17:04:58Z</dcterms:created>
  <dcterms:modified xsi:type="dcterms:W3CDTF">2018-08-28T19:34:48Z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y fmtid="{D5CDD505-2E9C-101B-9397-08002B2CF9AE}" pid="6" name="ContentTypeId">
    <vt:lpwstr>0x0101003153D4C82DD29542891445BE5C81F62D</vt:lpwstr>
  </property>
</Properties>
</file>