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79" r:id="rId7"/>
    <p:sldId id="278" r:id="rId8"/>
    <p:sldId id="268" r:id="rId9"/>
    <p:sldId id="269" r:id="rId10"/>
    <p:sldId id="284" r:id="rId11"/>
    <p:sldId id="285" r:id="rId12"/>
    <p:sldId id="286" r:id="rId13"/>
    <p:sldId id="280" r:id="rId14"/>
    <p:sldId id="287" r:id="rId15"/>
    <p:sldId id="282" r:id="rId16"/>
    <p:sldId id="28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  <a:endParaRPr lang="en-US" sz="2000" b="1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August 29, 2018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 Meter to Telemetry Point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Mapping between SCADA telemetry information and each EPS metering point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High </a:t>
            </a: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success rate in mapping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Opportunity to use proxy data for EPS meters when communications to the EPS meter is down and data retrieval by the TDSP is unfeasible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weather related events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u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nusual circumstances or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Telemetry for some meter points requires investigation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Some meter points have no available telemetry 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0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SCADA Strength Breakdown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9731" y="1639405"/>
            <a:ext cx="5629469" cy="3657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39405"/>
            <a:ext cx="2895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Verified: </a:t>
            </a:r>
            <a:r>
              <a:rPr lang="en-US" dirty="0" smtClean="0"/>
              <a:t>Usable today</a:t>
            </a:r>
            <a:br>
              <a:rPr lang="en-US" dirty="0" smtClean="0"/>
            </a:br>
            <a:r>
              <a:rPr lang="en-US" b="1" dirty="0" smtClean="0"/>
              <a:t>Short Term Fix: </a:t>
            </a:r>
            <a:r>
              <a:rPr lang="en-US" dirty="0" smtClean="0"/>
              <a:t>SCADA that gives no usable data or relies on other SCADA that gives no usable data</a:t>
            </a:r>
          </a:p>
          <a:p>
            <a:r>
              <a:rPr lang="en-US" b="1" dirty="0" smtClean="0"/>
              <a:t>Long Term Fix: </a:t>
            </a:r>
            <a:r>
              <a:rPr lang="en-US" dirty="0" smtClean="0"/>
              <a:t>Meter Points that have no available SCADA or haven’t had enough load to verify</a:t>
            </a:r>
          </a:p>
          <a:p>
            <a:r>
              <a:rPr lang="en-US" b="1" dirty="0" smtClean="0"/>
              <a:t>No Fix Likely: </a:t>
            </a:r>
            <a:r>
              <a:rPr lang="en-US" dirty="0" smtClean="0"/>
              <a:t>Distributed Generation or similar meter points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2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SCADA Strength Breakdown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756684"/>
            <a:ext cx="733425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6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May 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through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July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2018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54636"/>
              </p:ext>
            </p:extLst>
          </p:nvPr>
        </p:nvGraphicFramePr>
        <p:xfrm>
          <a:off x="381000" y="762000"/>
          <a:ext cx="6858000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68880"/>
                <a:gridCol w="1463040"/>
                <a:gridCol w="1463040"/>
                <a:gridCol w="1463040"/>
              </a:tblGrid>
              <a:tr h="1575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</a:tr>
              <a:tr h="43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82260"/>
              </p:ext>
            </p:extLst>
          </p:nvPr>
        </p:nvGraphicFramePr>
        <p:xfrm>
          <a:off x="381000" y="1901091"/>
          <a:ext cx="6858000" cy="4347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990600"/>
                <a:gridCol w="868680"/>
                <a:gridCol w="1463040"/>
                <a:gridCol w="1463040"/>
                <a:gridCol w="1463040"/>
              </a:tblGrid>
              <a:tr h="352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OF METERS ON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METERS ON TCP/IP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OF 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June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July*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1.33%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3.56%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6.67%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7.11%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8.44%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14.67%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18.22%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33.78%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2018 Year to Date Notices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22514" y="762000"/>
            <a:ext cx="933450" cy="2392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endParaRPr lang="en-US" sz="1100" b="1" dirty="0" smtClean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12-hour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5-day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10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days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10071"/>
              </p:ext>
            </p:extLst>
          </p:nvPr>
        </p:nvGraphicFramePr>
        <p:xfrm>
          <a:off x="381000" y="762000"/>
          <a:ext cx="3657600" cy="37010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7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18.66%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19.58%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5.84%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15.42%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20.51%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16.44%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6.58%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12.59%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15.67%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2.55%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9.11%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16.00%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18.03%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3.06%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702361"/>
              </p:ext>
            </p:extLst>
          </p:nvPr>
        </p:nvGraphicFramePr>
        <p:xfrm>
          <a:off x="5137045" y="762000"/>
          <a:ext cx="3657600" cy="370370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7"/>
              </a:tblGrid>
              <a:tr h="152400">
                <a:tc gridSpan="2">
                  <a:txBody>
                    <a:bodyPr/>
                    <a:lstStyle/>
                    <a:p>
                      <a:pPr algn="ctr" rtl="0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52.50%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21.55%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6.56%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19.42%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50.00%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5.32%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78.79%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20.62%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6.45%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33.78%</a:t>
                      </a:r>
                    </a:p>
                  </a:txBody>
                  <a:tcPr marL="9525" marR="9525" marT="9525" marB="0" anchor="b"/>
                </a:tc>
              </a:tr>
              <a:tr h="21945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2018 Year to Date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28.71%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18.37%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5.22%</a:t>
                      </a:r>
                    </a:p>
                  </a:txBody>
                  <a:tcPr marL="9525" marR="9525" marT="9525" marB="0" anchor="b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15.64%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2015 through 2018 (year to date)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0693"/>
              </p:ext>
            </p:extLst>
          </p:nvPr>
        </p:nvGraphicFramePr>
        <p:xfrm>
          <a:off x="381000" y="762000"/>
          <a:ext cx="5029200" cy="54872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57126"/>
                <a:gridCol w="849882"/>
                <a:gridCol w="849882"/>
                <a:gridCol w="849882"/>
                <a:gridCol w="937499"/>
                <a:gridCol w="884929"/>
              </a:tblGrid>
              <a:tr h="5461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Temporary Exemption </a:t>
                      </a:r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Duration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(Does not include exemptions for delayed cutovers)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 months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 months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 months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 months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&gt;12 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months*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23061"/>
              </p:ext>
            </p:extLst>
          </p:nvPr>
        </p:nvGraphicFramePr>
        <p:xfrm>
          <a:off x="6237732" y="762000"/>
          <a:ext cx="1773936" cy="54864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86968"/>
                <a:gridCol w="886968"/>
              </a:tblGrid>
              <a:tr h="5551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Meter's not in 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compliance </a:t>
                      </a:r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with 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6.5.4(1)(k</a:t>
                      </a:r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) LOP on 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8/10/2018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277" marR="6277" marT="6277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57.9%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  <a:tr h="205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38600" y="6246796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86329"/>
              </p:ext>
            </p:extLst>
          </p:nvPr>
        </p:nvGraphicFramePr>
        <p:xfrm>
          <a:off x="381000" y="762000"/>
          <a:ext cx="8458198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355852"/>
                <a:gridCol w="482726"/>
                <a:gridCol w="482726"/>
                <a:gridCol w="482726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</a:tblGrid>
              <a:tr h="204092"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305130"/>
              </p:ext>
            </p:extLst>
          </p:nvPr>
        </p:nvGraphicFramePr>
        <p:xfrm>
          <a:off x="381000" y="762000"/>
          <a:ext cx="8458198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355852"/>
                <a:gridCol w="482726"/>
                <a:gridCol w="482726"/>
                <a:gridCol w="482726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</a:tblGrid>
              <a:tr h="204092"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 smtClean="0">
                          <a:effectLst/>
                        </a:rPr>
                        <a:t>Percentage of document</a:t>
                      </a:r>
                      <a:r>
                        <a:rPr lang="en-US" sz="900" b="1" u="sng" strike="noStrike" baseline="0" dirty="0" smtClean="0">
                          <a:effectLst/>
                        </a:rPr>
                        <a:t> resubmittals</a:t>
                      </a:r>
                      <a:r>
                        <a:rPr lang="en-US" sz="900" b="1" u="sng" strike="noStrike" dirty="0" smtClean="0">
                          <a:effectLst/>
                        </a:rPr>
                        <a:t> within a 14 day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95769"/>
              </p:ext>
            </p:extLst>
          </p:nvPr>
        </p:nvGraphicFramePr>
        <p:xfrm>
          <a:off x="381000" y="762000"/>
          <a:ext cx="8458198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355852"/>
                <a:gridCol w="482726"/>
                <a:gridCol w="482726"/>
                <a:gridCol w="482726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</a:tblGrid>
              <a:tr h="204092"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95468"/>
              </p:ext>
            </p:extLst>
          </p:nvPr>
        </p:nvGraphicFramePr>
        <p:xfrm>
          <a:off x="381000" y="762000"/>
          <a:ext cx="8458198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355852"/>
                <a:gridCol w="482726"/>
                <a:gridCol w="482726"/>
                <a:gridCol w="482726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</a:tblGrid>
              <a:tr h="204092"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Percentage of documents submitted within </a:t>
                      </a:r>
                      <a:r>
                        <a:rPr lang="en-US" sz="900" b="1" i="0" u="sng" strike="noStrike" dirty="0" smtClean="0">
                          <a:effectLst/>
                        </a:rPr>
                        <a:t>a 45 day </a:t>
                      </a:r>
                      <a:r>
                        <a:rPr lang="en-US" sz="900" b="1" i="0" u="sng" strike="noStrike" dirty="0">
                          <a:effectLst/>
                        </a:rPr>
                        <a:t>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6477000" cy="312737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points to SCADA Telemetry Point Mapping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Project completed by Meter Engineering Summer Intern Quentin Duyck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2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3827</TotalTime>
  <Words>3213</Words>
  <Application>Microsoft Office PowerPoint</Application>
  <PresentationFormat>On-screen Show (4:3)</PresentationFormat>
  <Paragraphs>1827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TradeGothic LT</vt:lpstr>
      <vt:lpstr>1_Custom Design</vt:lpstr>
      <vt:lpstr>Office Theme</vt:lpstr>
      <vt:lpstr>PowerPoint Presentation</vt:lpstr>
      <vt:lpstr>Notices issued May through July 2018</vt:lpstr>
      <vt:lpstr>2018 Year to Date Notices – Total and Overdue</vt:lpstr>
      <vt:lpstr>Temporary Exemptions 2015 through 2018 (year to date)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  <vt:lpstr>PowerPoint Presentation</vt:lpstr>
      <vt:lpstr>EPS Meter to Telemetry Point Mapping</vt:lpstr>
      <vt:lpstr>SCADA Strength Breakdown </vt:lpstr>
      <vt:lpstr>SCADA Strength Breakdown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Donald Maul</cp:lastModifiedBy>
  <cp:revision>80</cp:revision>
  <cp:lastPrinted>2016-01-21T20:53:15Z</cp:lastPrinted>
  <dcterms:created xsi:type="dcterms:W3CDTF">2016-01-21T15:20:31Z</dcterms:created>
  <dcterms:modified xsi:type="dcterms:W3CDTF">2018-08-10T20:08:06Z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