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308" r:id="rId7"/>
    <p:sldId id="321" r:id="rId8"/>
    <p:sldId id="330" r:id="rId9"/>
    <p:sldId id="331" r:id="rId10"/>
    <p:sldId id="322" r:id="rId11"/>
    <p:sldId id="317" r:id="rId12"/>
    <p:sldId id="318" r:id="rId13"/>
    <p:sldId id="320" r:id="rId14"/>
    <p:sldId id="31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showGuides="1">
      <p:cViewPr varScale="1">
        <p:scale>
          <a:sx n="125" d="100"/>
          <a:sy n="125" d="100"/>
        </p:scale>
        <p:origin x="1260"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8/14/2018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592746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016210"/>
          </a:xfrm>
          <a:prstGeom prst="rect">
            <a:avLst/>
          </a:prstGeom>
          <a:noFill/>
        </p:spPr>
        <p:txBody>
          <a:bodyPr wrap="square" rtlCol="0">
            <a:spAutoFit/>
          </a:bodyPr>
          <a:lstStyle/>
          <a:p>
            <a:r>
              <a:rPr lang="en-US" sz="3200" b="1" dirty="0" smtClean="0"/>
              <a:t>METER WORKING GROUP</a:t>
            </a:r>
          </a:p>
          <a:p>
            <a:r>
              <a:rPr lang="en-US" sz="3200" b="1" dirty="0" smtClean="0"/>
              <a:t>(MWG) Meeting</a:t>
            </a:r>
          </a:p>
          <a:p>
            <a:endParaRPr lang="en-US" b="1" dirty="0"/>
          </a:p>
          <a:p>
            <a:r>
              <a:rPr lang="en-US" b="1" dirty="0" smtClean="0"/>
              <a:t>Venue: ERCOT MET Center, Austin, TX</a:t>
            </a:r>
            <a:br>
              <a:rPr lang="en-US" b="1" dirty="0" smtClean="0"/>
            </a:br>
            <a:endParaRPr lang="en-US" b="1" dirty="0" smtClean="0"/>
          </a:p>
          <a:p>
            <a:r>
              <a:rPr lang="en-US" dirty="0" smtClean="0"/>
              <a:t>Presented By</a:t>
            </a:r>
            <a:r>
              <a:rPr lang="en-US" i="1" dirty="0" smtClean="0"/>
              <a:t>: </a:t>
            </a:r>
            <a:r>
              <a:rPr lang="en-US" dirty="0" smtClean="0"/>
              <a:t>Stacy Nuckolls/Henry Perez</a:t>
            </a:r>
            <a:endParaRPr lang="en-US" dirty="0"/>
          </a:p>
          <a:p>
            <a:r>
              <a:rPr lang="en-US" dirty="0" smtClean="0"/>
              <a:t>MDAS &amp; Meter Engineering Teams</a:t>
            </a:r>
          </a:p>
          <a:p>
            <a:endParaRPr lang="en-US" dirty="0"/>
          </a:p>
          <a:p>
            <a:r>
              <a:rPr lang="en-US" dirty="0" smtClean="0"/>
              <a:t>Date: 08-29-2018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4853233"/>
          </a:xfrm>
        </p:spPr>
        <p:txBody>
          <a:bodyPr/>
          <a:lstStyle/>
          <a:p>
            <a:pPr marL="0" indent="0">
              <a:buNone/>
            </a:pPr>
            <a:endParaRPr lang="en-US" dirty="0" smtClean="0"/>
          </a:p>
          <a:p>
            <a:endParaRPr lang="en-US" dirty="0"/>
          </a:p>
          <a:p>
            <a:pPr marL="0" indent="0">
              <a:buNone/>
            </a:pPr>
            <a:r>
              <a:rPr lang="en-US" dirty="0" smtClean="0"/>
              <a:t>    </a:t>
            </a:r>
          </a:p>
          <a:p>
            <a:pPr marL="0" indent="0" algn="ctr">
              <a:buNone/>
            </a:pPr>
            <a:r>
              <a:rPr lang="en-US" dirty="0"/>
              <a:t>End of </a:t>
            </a:r>
            <a:r>
              <a:rPr lang="en-US" dirty="0" smtClean="0"/>
              <a:t>Item 5</a:t>
            </a: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212953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763000" cy="1204118"/>
          </a:xfrm>
        </p:spPr>
        <p:txBody>
          <a:bodyPr/>
          <a:lstStyle/>
          <a:p>
            <a:r>
              <a:rPr lang="en-US" sz="3200" dirty="0" smtClean="0"/>
              <a:t>5. MWG 5/16/2018 - ERCOT Follow-Up </a:t>
            </a:r>
            <a:r>
              <a:rPr lang="en-US" sz="3200" dirty="0"/>
              <a:t>Items </a:t>
            </a:r>
            <a:r>
              <a:rPr lang="en-US" sz="3200" dirty="0" smtClean="0"/>
              <a:t>(S. Nuckolls/H. Perez):  </a:t>
            </a:r>
            <a:endParaRPr lang="en-US" sz="3200" dirty="0"/>
          </a:p>
        </p:txBody>
      </p:sp>
      <p:sp>
        <p:nvSpPr>
          <p:cNvPr id="3" name="Content Placeholder 2"/>
          <p:cNvSpPr>
            <a:spLocks noGrp="1"/>
          </p:cNvSpPr>
          <p:nvPr>
            <p:ph idx="1"/>
          </p:nvPr>
        </p:nvSpPr>
        <p:spPr>
          <a:xfrm>
            <a:off x="304800" y="1371600"/>
            <a:ext cx="8534400" cy="4495800"/>
          </a:xfrm>
        </p:spPr>
        <p:txBody>
          <a:bodyPr/>
          <a:lstStyle/>
          <a:p>
            <a:pPr marL="514350" lvl="0" indent="-514350">
              <a:buFont typeface="+mj-lt"/>
              <a:buAutoNum type="alphaLcParenR"/>
            </a:pPr>
            <a:r>
              <a:rPr lang="en-US" sz="2800" dirty="0" smtClean="0"/>
              <a:t>Confirmation </a:t>
            </a:r>
            <a:r>
              <a:rPr lang="en-US" sz="2800" dirty="0"/>
              <a:t>of receipt for access </a:t>
            </a:r>
            <a:r>
              <a:rPr lang="en-US" sz="2800" dirty="0" smtClean="0"/>
              <a:t>notifications</a:t>
            </a:r>
          </a:p>
          <a:p>
            <a:pPr marL="0" lvl="0" indent="0">
              <a:buNone/>
            </a:pPr>
            <a:endParaRPr lang="en-US" sz="2800" dirty="0" smtClean="0"/>
          </a:p>
          <a:p>
            <a:pPr marL="514350" lvl="0" indent="-514350">
              <a:buFont typeface="+mj-lt"/>
              <a:buAutoNum type="alphaLcParenR"/>
            </a:pPr>
            <a:r>
              <a:rPr lang="en-US" sz="2800" dirty="0" smtClean="0"/>
              <a:t>Use of temporary exemption process for generation sites cutting-over/being added in the ERCOT network model but the site is not active yet </a:t>
            </a:r>
            <a:endParaRPr lang="en-US" sz="2800" dirty="0" smtClean="0"/>
          </a:p>
          <a:p>
            <a:pPr marL="0" lvl="0" indent="0">
              <a:buNone/>
            </a:pPr>
            <a:endParaRPr lang="en-US" sz="2800" dirty="0" smtClean="0"/>
          </a:p>
          <a:p>
            <a:pPr marL="514350" lvl="0" indent="-514350">
              <a:buFont typeface="+mj-lt"/>
              <a:buAutoNum type="alphaLcParenR"/>
            </a:pPr>
            <a:r>
              <a:rPr lang="en-US" sz="2800" dirty="0" smtClean="0"/>
              <a:t>Site </a:t>
            </a:r>
            <a:r>
              <a:rPr lang="en-US" sz="2800" dirty="0"/>
              <a:t>certification documents being returned via email – NPRR </a:t>
            </a:r>
            <a:r>
              <a:rPr lang="en-US" sz="2800" dirty="0" smtClean="0"/>
              <a:t>required</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85080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763000" cy="1127918"/>
          </a:xfrm>
        </p:spPr>
        <p:txBody>
          <a:bodyPr/>
          <a:lstStyle/>
          <a:p>
            <a:r>
              <a:rPr lang="en-US" sz="3200" dirty="0" smtClean="0"/>
              <a:t>5a) Confirmation </a:t>
            </a:r>
            <a:r>
              <a:rPr lang="en-US" sz="3200" dirty="0"/>
              <a:t>of receipt for access </a:t>
            </a:r>
            <a:r>
              <a:rPr lang="en-US" sz="3200" dirty="0" smtClean="0"/>
              <a:t>notifications </a:t>
            </a:r>
            <a:endParaRPr lang="en-US" sz="3200" dirty="0"/>
          </a:p>
        </p:txBody>
      </p:sp>
      <p:sp>
        <p:nvSpPr>
          <p:cNvPr id="3" name="Content Placeholder 2"/>
          <p:cNvSpPr>
            <a:spLocks noGrp="1"/>
          </p:cNvSpPr>
          <p:nvPr>
            <p:ph idx="1"/>
          </p:nvPr>
        </p:nvSpPr>
        <p:spPr>
          <a:xfrm>
            <a:off x="304800" y="1219200"/>
            <a:ext cx="8534400" cy="4724400"/>
          </a:xfrm>
        </p:spPr>
        <p:txBody>
          <a:bodyPr/>
          <a:lstStyle/>
          <a:p>
            <a:pPr marL="0" indent="0">
              <a:buNone/>
            </a:pPr>
            <a:r>
              <a:rPr lang="en-US" sz="2800" dirty="0" smtClean="0"/>
              <a:t>It was requested that confirmation for access notifications being received by ERCOT be explored.  During follow up conversations between ERCOT and BEC, it was decided that a read receipt on emails sent to ERCOT would fulfill this request. </a:t>
            </a:r>
          </a:p>
          <a:p>
            <a:pPr marL="514350" indent="-514350">
              <a:buFont typeface="+mj-lt"/>
              <a:buAutoNum type="arabicParenR"/>
            </a:pPr>
            <a:r>
              <a:rPr lang="en-US" sz="2800" dirty="0" smtClean="0"/>
              <a:t>If confirmation for an access notification is needed, request read receipt when sending email.</a:t>
            </a:r>
          </a:p>
          <a:p>
            <a:pPr marL="514350" indent="-514350">
              <a:buFont typeface="+mj-lt"/>
              <a:buAutoNum type="arabicParenR"/>
            </a:pPr>
            <a:r>
              <a:rPr lang="en-US" sz="2800" dirty="0" smtClean="0"/>
              <a:t>If read receipt is requested, ERCOT will always send read confirmation.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66164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670718"/>
          </a:xfrm>
        </p:spPr>
        <p:txBody>
          <a:bodyPr/>
          <a:lstStyle/>
          <a:p>
            <a:r>
              <a:rPr lang="en-US" sz="3200" dirty="0" smtClean="0"/>
              <a:t>5b) Use of temporary exemption (TE) </a:t>
            </a:r>
            <a:endParaRPr lang="en-US" sz="3200" dirty="0"/>
          </a:p>
        </p:txBody>
      </p:sp>
      <p:sp>
        <p:nvSpPr>
          <p:cNvPr id="3" name="Content Placeholder 2"/>
          <p:cNvSpPr>
            <a:spLocks noGrp="1"/>
          </p:cNvSpPr>
          <p:nvPr>
            <p:ph idx="1"/>
          </p:nvPr>
        </p:nvSpPr>
        <p:spPr>
          <a:xfrm>
            <a:off x="304800" y="838200"/>
            <a:ext cx="8534400" cy="5105400"/>
          </a:xfrm>
        </p:spPr>
        <p:txBody>
          <a:bodyPr/>
          <a:lstStyle/>
          <a:p>
            <a:pPr marL="0" indent="0">
              <a:buNone/>
            </a:pPr>
            <a:r>
              <a:rPr lang="en-US" sz="2800" dirty="0" smtClean="0"/>
              <a:t/>
            </a:r>
            <a:br>
              <a:rPr lang="en-US" sz="2800" dirty="0" smtClean="0"/>
            </a:br>
            <a:r>
              <a:rPr lang="en-US" sz="2800" dirty="0" smtClean="0"/>
              <a:t>Use </a:t>
            </a:r>
            <a:r>
              <a:rPr lang="en-US" sz="2800" dirty="0"/>
              <a:t>of temporary exemption </a:t>
            </a:r>
            <a:r>
              <a:rPr lang="en-US" sz="2800" dirty="0" smtClean="0"/>
              <a:t>(TE) process </a:t>
            </a:r>
            <a:r>
              <a:rPr lang="en-US" sz="2800" dirty="0"/>
              <a:t>for generation sites </a:t>
            </a:r>
            <a:r>
              <a:rPr lang="en-US" sz="2800" dirty="0" smtClean="0"/>
              <a:t>cutting-over/being added </a:t>
            </a:r>
            <a:r>
              <a:rPr lang="en-US" sz="2800" dirty="0"/>
              <a:t>in </a:t>
            </a:r>
            <a:r>
              <a:rPr lang="en-US" sz="2800" dirty="0" smtClean="0"/>
              <a:t>ERCOT </a:t>
            </a:r>
            <a:r>
              <a:rPr lang="en-US" sz="2800" dirty="0"/>
              <a:t>network model but the site is not active </a:t>
            </a:r>
            <a:r>
              <a:rPr lang="en-US" sz="2800" dirty="0" smtClean="0"/>
              <a:t>yet. TDSPs are notified via email of the MRD/cutover date when</a:t>
            </a:r>
            <a:r>
              <a:rPr lang="en-US" sz="2800" dirty="0" smtClean="0"/>
              <a:t>:</a:t>
            </a:r>
            <a:br>
              <a:rPr lang="en-US" sz="2800" dirty="0" smtClean="0"/>
            </a:br>
            <a:endParaRPr lang="en-US" sz="2800" dirty="0" smtClean="0"/>
          </a:p>
          <a:p>
            <a:pPr marL="514350" indent="-514350">
              <a:buFont typeface="+mj-lt"/>
              <a:buAutoNum type="arabicParenR"/>
            </a:pPr>
            <a:r>
              <a:rPr lang="en-US" sz="2800" dirty="0" smtClean="0"/>
              <a:t>RARF has been received or approved</a:t>
            </a:r>
          </a:p>
          <a:p>
            <a:pPr marL="514350" indent="-514350">
              <a:buFont typeface="+mj-lt"/>
              <a:buAutoNum type="arabicParenR"/>
            </a:pPr>
            <a:r>
              <a:rPr lang="en-US" sz="2800" dirty="0" smtClean="0"/>
              <a:t>Design proposal is received (RARF in)</a:t>
            </a:r>
          </a:p>
          <a:p>
            <a:pPr marL="514350" indent="-514350">
              <a:buFont typeface="+mj-lt"/>
              <a:buAutoNum type="arabicParenR"/>
            </a:pPr>
            <a:r>
              <a:rPr lang="en-US" sz="2800" dirty="0" smtClean="0"/>
              <a:t>Design proposal is approved (RARF in)</a:t>
            </a:r>
          </a:p>
          <a:p>
            <a:pPr marL="514350" indent="-514350">
              <a:buFont typeface="+mj-lt"/>
              <a:buAutoNum type="arabicParenR"/>
            </a:pPr>
            <a:r>
              <a:rPr lang="en-US" sz="2800" dirty="0" smtClean="0"/>
              <a:t>Cutover date is approaching</a:t>
            </a:r>
            <a:r>
              <a:rPr lang="en-US" dirty="0" smtClean="0"/>
              <a:t/>
            </a:r>
            <a:br>
              <a:rPr lang="en-US" dirty="0" smtClean="0"/>
            </a:br>
            <a:endParaRPr lang="en-US" dirty="0" smtClean="0"/>
          </a:p>
          <a:p>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31010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670718"/>
          </a:xfrm>
        </p:spPr>
        <p:txBody>
          <a:bodyPr/>
          <a:lstStyle/>
          <a:p>
            <a:r>
              <a:rPr lang="en-US" sz="3200" dirty="0" smtClean="0"/>
              <a:t>5b) Body of the MRD/cutover date notice </a:t>
            </a:r>
            <a:endParaRPr lang="en-US" sz="3200" dirty="0"/>
          </a:p>
        </p:txBody>
      </p:sp>
      <p:sp>
        <p:nvSpPr>
          <p:cNvPr id="3" name="Content Placeholder 2"/>
          <p:cNvSpPr>
            <a:spLocks noGrp="1"/>
          </p:cNvSpPr>
          <p:nvPr>
            <p:ph idx="1"/>
          </p:nvPr>
        </p:nvSpPr>
        <p:spPr>
          <a:xfrm>
            <a:off x="304800" y="838200"/>
            <a:ext cx="8686800" cy="5105400"/>
          </a:xfrm>
        </p:spPr>
        <p:txBody>
          <a:bodyPr/>
          <a:lstStyle/>
          <a:p>
            <a:pPr marL="0" indent="0">
              <a:buNone/>
            </a:pPr>
            <a:endParaRPr lang="en-US" sz="2800" i="1" dirty="0" smtClean="0"/>
          </a:p>
          <a:p>
            <a:pPr marL="0" indent="0">
              <a:buNone/>
            </a:pPr>
            <a:r>
              <a:rPr lang="en-US" sz="2800" i="1" dirty="0" smtClean="0"/>
              <a:t>Based </a:t>
            </a:r>
            <a:r>
              <a:rPr lang="en-US" sz="2800" i="1" dirty="0"/>
              <a:t>on the RARF we have on file for the above-mentioned generation facility, the “In-Service Date” (which could be associated with the cutover date or model-ready date) is listed as MM-DD-YYYY. If you believe that this date is incorrect or not achievable, we recommend that you please coordinate with your designated Resource Owner contact and/or ERCOT account manager for further discussion and possible resolution.</a:t>
            </a:r>
            <a:r>
              <a:rPr lang="en-US" dirty="0" smtClean="0"/>
              <a:t/>
            </a:r>
            <a:br>
              <a:rPr lang="en-US" dirty="0" smtClean="0"/>
            </a:br>
            <a:endParaRPr lang="en-US" dirty="0" smtClean="0"/>
          </a:p>
          <a:p>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54140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670718"/>
          </a:xfrm>
        </p:spPr>
        <p:txBody>
          <a:bodyPr/>
          <a:lstStyle/>
          <a:p>
            <a:r>
              <a:rPr lang="en-US" sz="3200" dirty="0" smtClean="0"/>
              <a:t>5c) MWG 5/16/2018-ERCOT Follow-Up Items </a:t>
            </a:r>
            <a:endParaRPr lang="en-US" sz="3200" dirty="0"/>
          </a:p>
        </p:txBody>
      </p:sp>
      <p:sp>
        <p:nvSpPr>
          <p:cNvPr id="3" name="Content Placeholder 2"/>
          <p:cNvSpPr>
            <a:spLocks noGrp="1"/>
          </p:cNvSpPr>
          <p:nvPr>
            <p:ph idx="1"/>
          </p:nvPr>
        </p:nvSpPr>
        <p:spPr>
          <a:xfrm>
            <a:off x="304800" y="1219200"/>
            <a:ext cx="8534400" cy="4724400"/>
          </a:xfrm>
        </p:spPr>
        <p:txBody>
          <a:bodyPr/>
          <a:lstStyle/>
          <a:p>
            <a:pPr marL="0" indent="0">
              <a:buNone/>
            </a:pPr>
            <a:r>
              <a:rPr lang="en-US" sz="2800" dirty="0" smtClean="0"/>
              <a:t>c) Site </a:t>
            </a:r>
            <a:r>
              <a:rPr lang="en-US" sz="2800" dirty="0"/>
              <a:t>certification documents being returned via email – NPRR </a:t>
            </a:r>
            <a:r>
              <a:rPr lang="en-US" sz="2800" dirty="0" smtClean="0"/>
              <a:t>required. Steps to be taken</a:t>
            </a:r>
            <a:r>
              <a:rPr lang="en-US" sz="2800" dirty="0" smtClean="0"/>
              <a:t>:</a:t>
            </a:r>
            <a:br>
              <a:rPr lang="en-US" sz="2800" dirty="0" smtClean="0"/>
            </a:br>
            <a:endParaRPr lang="en-US" sz="2800" dirty="0" smtClean="0"/>
          </a:p>
          <a:p>
            <a:pPr marL="0" indent="0">
              <a:buNone/>
            </a:pPr>
            <a:r>
              <a:rPr lang="en-US" sz="2800" dirty="0" smtClean="0"/>
              <a:t>1.) Discuss language changes with MWG</a:t>
            </a:r>
            <a:br>
              <a:rPr lang="en-US" sz="2800" dirty="0" smtClean="0"/>
            </a:br>
            <a:endParaRPr lang="en-US" sz="2800" dirty="0" smtClean="0"/>
          </a:p>
          <a:p>
            <a:pPr marL="0" indent="0">
              <a:buNone/>
            </a:pPr>
            <a:r>
              <a:rPr lang="en-US" sz="2800" dirty="0" smtClean="0"/>
              <a:t>2.) If MWG has agreement on moving this concept forward, ERCOT drafts and submits NPRR</a:t>
            </a:r>
            <a:br>
              <a:rPr lang="en-US" sz="2800" dirty="0" smtClean="0"/>
            </a:br>
            <a:r>
              <a:rPr lang="en-US" sz="2800" dirty="0" smtClean="0"/>
              <a:t/>
            </a:r>
            <a:br>
              <a:rPr lang="en-US" sz="2800" dirty="0" smtClean="0"/>
            </a:br>
            <a:r>
              <a:rPr lang="en-US" sz="2800" dirty="0" smtClean="0"/>
              <a:t>3.) Implementation upon NPRR approval</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2667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670718"/>
          </a:xfrm>
        </p:spPr>
        <p:txBody>
          <a:bodyPr/>
          <a:lstStyle/>
          <a:p>
            <a:r>
              <a:rPr lang="en-US" sz="3200" dirty="0" smtClean="0"/>
              <a:t>5c) 10.4.3.1</a:t>
            </a:r>
            <a:r>
              <a:rPr lang="en-US" sz="3200" dirty="0"/>
              <a:t> </a:t>
            </a:r>
            <a:r>
              <a:rPr lang="en-US" sz="3200" dirty="0" smtClean="0"/>
              <a:t>Review </a:t>
            </a:r>
            <a:r>
              <a:rPr lang="en-US" sz="3200" dirty="0"/>
              <a:t>by ERCOT</a:t>
            </a:r>
            <a:br>
              <a:rPr lang="en-US" sz="3200" dirty="0"/>
            </a:br>
            <a:endParaRPr lang="en-US" sz="3200" dirty="0"/>
          </a:p>
        </p:txBody>
      </p:sp>
      <p:sp>
        <p:nvSpPr>
          <p:cNvPr id="3" name="Content Placeholder 2"/>
          <p:cNvSpPr>
            <a:spLocks noGrp="1"/>
          </p:cNvSpPr>
          <p:nvPr>
            <p:ph idx="1"/>
          </p:nvPr>
        </p:nvSpPr>
        <p:spPr>
          <a:xfrm>
            <a:off x="304800" y="838200"/>
            <a:ext cx="8686800" cy="5105400"/>
          </a:xfrm>
        </p:spPr>
        <p:txBody>
          <a:bodyPr/>
          <a:lstStyle/>
          <a:p>
            <a:endParaRPr lang="en-US" sz="2800" dirty="0" smtClean="0"/>
          </a:p>
          <a:p>
            <a:r>
              <a:rPr lang="en-US" sz="2800" dirty="0" smtClean="0"/>
              <a:t>(</a:t>
            </a:r>
            <a:r>
              <a:rPr lang="en-US" sz="2800" dirty="0"/>
              <a:t>1)	ERCOT shall review the ERCOT site certification documentation prepared by the TSP or DSP EPS Meter Inspector within 45 days of receipt.  If ERCOT finds that this data is incomplete or demonstrates that the EPS Metering Facilities fail to meet the standards contained within this Section or the SMOG, ERCOT shall promptly provide written or electronic notice of the deficiencies to the TSP or DSP</a:t>
            </a:r>
            <a:r>
              <a:rPr lang="en-US" sz="2800" dirty="0" smtClean="0"/>
              <a:t>.</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38235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670718"/>
          </a:xfrm>
        </p:spPr>
        <p:txBody>
          <a:bodyPr/>
          <a:lstStyle/>
          <a:p>
            <a:r>
              <a:rPr lang="en-US" sz="3200" dirty="0" smtClean="0"/>
              <a:t>5c</a:t>
            </a:r>
            <a:r>
              <a:rPr lang="en-US" sz="3200" dirty="0"/>
              <a:t>) 10.4.3.1 Review by ERCOT</a:t>
            </a:r>
          </a:p>
        </p:txBody>
      </p:sp>
      <p:sp>
        <p:nvSpPr>
          <p:cNvPr id="3" name="Content Placeholder 2"/>
          <p:cNvSpPr>
            <a:spLocks noGrp="1"/>
          </p:cNvSpPr>
          <p:nvPr>
            <p:ph idx="1"/>
          </p:nvPr>
        </p:nvSpPr>
        <p:spPr>
          <a:xfrm>
            <a:off x="304800" y="838200"/>
            <a:ext cx="8534400" cy="5105400"/>
          </a:xfrm>
        </p:spPr>
        <p:txBody>
          <a:bodyPr/>
          <a:lstStyle/>
          <a:p>
            <a:pPr marL="0" indent="0">
              <a:buNone/>
            </a:pPr>
            <a:endParaRPr lang="en-US" b="1" dirty="0"/>
          </a:p>
          <a:p>
            <a:r>
              <a:rPr lang="en-US" sz="2800" dirty="0" smtClean="0"/>
              <a:t>(</a:t>
            </a:r>
            <a:r>
              <a:rPr lang="en-US" sz="2800" dirty="0"/>
              <a:t>2)	ERCOT shall notify the TSP or DSP of the approval of the Metering Facility.  ERCOT shall return the original schematic drawings, and the original ERCOT site certification form stamped by ERCOT as approved.  ERCOT shall retain a copy of these documents.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37872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763000" cy="1127917"/>
          </a:xfrm>
        </p:spPr>
        <p:txBody>
          <a:bodyPr/>
          <a:lstStyle/>
          <a:p>
            <a:r>
              <a:rPr lang="en-US" sz="3200" dirty="0" smtClean="0"/>
              <a:t>5c</a:t>
            </a:r>
            <a:r>
              <a:rPr lang="en-US" sz="3200" dirty="0"/>
              <a:t>) </a:t>
            </a:r>
            <a:r>
              <a:rPr lang="en-US" sz="3200" dirty="0" smtClean="0"/>
              <a:t>10.4.3.1 </a:t>
            </a:r>
            <a:r>
              <a:rPr lang="en-US" sz="3200" dirty="0"/>
              <a:t>Review by </a:t>
            </a:r>
            <a:r>
              <a:rPr lang="en-US" sz="3200" dirty="0" smtClean="0"/>
              <a:t>ERCOT (</a:t>
            </a:r>
            <a:r>
              <a:rPr lang="en-US" sz="3200" b="0" i="1" dirty="0" smtClean="0">
                <a:solidFill>
                  <a:srgbClr val="FF0000"/>
                </a:solidFill>
              </a:rPr>
              <a:t>with proposed language changes</a:t>
            </a:r>
            <a:r>
              <a:rPr lang="en-US" sz="3200" dirty="0" smtClean="0"/>
              <a:t>)</a:t>
            </a:r>
            <a:endParaRPr lang="en-US" sz="3200" dirty="0"/>
          </a:p>
        </p:txBody>
      </p:sp>
      <p:sp>
        <p:nvSpPr>
          <p:cNvPr id="3" name="Content Placeholder 2"/>
          <p:cNvSpPr>
            <a:spLocks noGrp="1"/>
          </p:cNvSpPr>
          <p:nvPr>
            <p:ph idx="1"/>
          </p:nvPr>
        </p:nvSpPr>
        <p:spPr>
          <a:xfrm>
            <a:off x="304800" y="1371599"/>
            <a:ext cx="8610600" cy="4704735"/>
          </a:xfrm>
        </p:spPr>
        <p:txBody>
          <a:bodyPr/>
          <a:lstStyle/>
          <a:p>
            <a:pPr marL="0" indent="0">
              <a:buNone/>
            </a:pPr>
            <a:r>
              <a:rPr lang="en-US" b="1" dirty="0" smtClean="0">
                <a:solidFill>
                  <a:srgbClr val="FF0000"/>
                </a:solidFill>
              </a:rPr>
              <a:t/>
            </a:r>
            <a:br>
              <a:rPr lang="en-US" b="1" dirty="0" smtClean="0">
                <a:solidFill>
                  <a:srgbClr val="FF0000"/>
                </a:solidFill>
              </a:rPr>
            </a:br>
            <a:r>
              <a:rPr lang="en-US" sz="2800" dirty="0" smtClean="0"/>
              <a:t>(</a:t>
            </a:r>
            <a:r>
              <a:rPr lang="en-US" sz="2800" dirty="0"/>
              <a:t>2)	ERCOT shall notify the TSP or DSP of the approval of the Metering Facility.  ERCOT shall return </a:t>
            </a:r>
            <a:r>
              <a:rPr lang="en-US" sz="2800" i="1" dirty="0" smtClean="0">
                <a:solidFill>
                  <a:srgbClr val="FF0000"/>
                </a:solidFill>
              </a:rPr>
              <a:t>a copy of </a:t>
            </a:r>
            <a:r>
              <a:rPr lang="en-US" sz="2800" dirty="0" smtClean="0"/>
              <a:t>the </a:t>
            </a:r>
            <a:r>
              <a:rPr lang="en-US" sz="2800" strike="sngStrike" dirty="0">
                <a:solidFill>
                  <a:srgbClr val="FF0000"/>
                </a:solidFill>
              </a:rPr>
              <a:t>original</a:t>
            </a:r>
            <a:r>
              <a:rPr lang="en-US" sz="2800" dirty="0"/>
              <a:t> schematic drawings, and </a:t>
            </a:r>
            <a:r>
              <a:rPr lang="en-US" sz="2800" i="1" dirty="0" smtClean="0">
                <a:solidFill>
                  <a:srgbClr val="FF0000"/>
                </a:solidFill>
              </a:rPr>
              <a:t>a copy of </a:t>
            </a:r>
            <a:r>
              <a:rPr lang="en-US" sz="2800" dirty="0" smtClean="0"/>
              <a:t>the </a:t>
            </a:r>
            <a:r>
              <a:rPr lang="en-US" sz="2800" strike="sngStrike" dirty="0">
                <a:solidFill>
                  <a:srgbClr val="FF0000"/>
                </a:solidFill>
              </a:rPr>
              <a:t>original </a:t>
            </a:r>
            <a:r>
              <a:rPr lang="en-US" sz="2800" dirty="0"/>
              <a:t>ERCOT site certification form </a:t>
            </a:r>
            <a:r>
              <a:rPr lang="en-US" sz="2800" i="1" dirty="0" smtClean="0">
                <a:solidFill>
                  <a:srgbClr val="FF0000"/>
                </a:solidFill>
              </a:rPr>
              <a:t>marked</a:t>
            </a:r>
            <a:r>
              <a:rPr lang="en-US" sz="2800" dirty="0" smtClean="0">
                <a:solidFill>
                  <a:srgbClr val="FF0000"/>
                </a:solidFill>
              </a:rPr>
              <a:t> </a:t>
            </a:r>
            <a:r>
              <a:rPr lang="en-US" sz="2800" strike="sngStrike" dirty="0" smtClean="0">
                <a:solidFill>
                  <a:srgbClr val="FF0000"/>
                </a:solidFill>
              </a:rPr>
              <a:t>stamped</a:t>
            </a:r>
            <a:r>
              <a:rPr lang="en-US" sz="2800" dirty="0" smtClean="0">
                <a:solidFill>
                  <a:srgbClr val="FF0000"/>
                </a:solidFill>
              </a:rPr>
              <a:t> </a:t>
            </a:r>
            <a:r>
              <a:rPr lang="en-US" sz="2800" dirty="0"/>
              <a:t>by ERCOT as approved.  ERCOT shall retain a copy of these documents.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16305868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Props1.xml><?xml version="1.0" encoding="utf-8"?>
<ds:datastoreItem xmlns:ds="http://schemas.openxmlformats.org/officeDocument/2006/customXml" ds:itemID="{38EB3100-6CCC-4910-A7B1-8EB9E2D91E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C163D459-1C05-483F-85D1-C9E478EC32CC}">
  <ds:schemaRefs>
    <ds:schemaRef ds:uri="http://www.w3.org/XML/1998/namespace"/>
    <ds:schemaRef ds:uri="http://purl.org/dc/elements/1.1/"/>
    <ds:schemaRef ds:uri="http://schemas.microsoft.com/sharepoint/v4"/>
    <ds:schemaRef ds:uri="http://schemas.microsoft.com/office/2006/documentManagement/types"/>
    <ds:schemaRef ds:uri="http://schemas.microsoft.com/sharepoint/v3"/>
    <ds:schemaRef ds:uri="c34af464-7aa1-4edd-9be4-83dffc1cb926"/>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5621</TotalTime>
  <Words>305</Words>
  <Application>Microsoft Office PowerPoint</Application>
  <PresentationFormat>On-screen Show (4:3)</PresentationFormat>
  <Paragraphs>53</Paragraphs>
  <Slides>10</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Inside pages</vt:lpstr>
      <vt:lpstr>PowerPoint Presentation</vt:lpstr>
      <vt:lpstr>5. MWG 5/16/2018 - ERCOT Follow-Up Items (S. Nuckolls/H. Perez):  </vt:lpstr>
      <vt:lpstr>5a) Confirmation of receipt for access notifications </vt:lpstr>
      <vt:lpstr>5b) Use of temporary exemption (TE) </vt:lpstr>
      <vt:lpstr>5b) Body of the MRD/cutover date notice </vt:lpstr>
      <vt:lpstr>5c) MWG 5/16/2018-ERCOT Follow-Up Items </vt:lpstr>
      <vt:lpstr>5c) 10.4.3.1 Review by ERCOT </vt:lpstr>
      <vt:lpstr>5c) 10.4.3.1 Review by ERCOT</vt:lpstr>
      <vt:lpstr>5c) 10.4.3.1 Review by ERCOT (with proposed language changes)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Perez, Henry</cp:lastModifiedBy>
  <cp:revision>121</cp:revision>
  <cp:lastPrinted>2016-01-21T20:53:15Z</cp:lastPrinted>
  <dcterms:created xsi:type="dcterms:W3CDTF">2016-01-21T15:20:31Z</dcterms:created>
  <dcterms:modified xsi:type="dcterms:W3CDTF">2018-08-14T12:40:08Z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