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3"/>
  </p:notesMasterIdLst>
  <p:handoutMasterIdLst>
    <p:handoutMasterId r:id="rId14"/>
  </p:handoutMasterIdLst>
  <p:sldIdLst>
    <p:sldId id="260" r:id="rId6"/>
    <p:sldId id="267" r:id="rId7"/>
    <p:sldId id="269" r:id="rId8"/>
    <p:sldId id="268" r:id="rId9"/>
    <p:sldId id="270" r:id="rId10"/>
    <p:sldId id="271" r:id="rId11"/>
    <p:sldId id="272"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25" d="100"/>
          <a:sy n="125" d="100"/>
        </p:scale>
        <p:origin x="1194" y="108"/>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8/20/2018</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8/20/2018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28893434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105561"/>
            <a:ext cx="5646034" cy="2339102"/>
          </a:xfrm>
          <a:prstGeom prst="rect">
            <a:avLst/>
          </a:prstGeom>
          <a:noFill/>
        </p:spPr>
        <p:txBody>
          <a:bodyPr wrap="square" rtlCol="0">
            <a:spAutoFit/>
          </a:bodyPr>
          <a:lstStyle/>
          <a:p>
            <a:r>
              <a:rPr lang="en-US" sz="2000" b="1" dirty="0" smtClean="0">
                <a:solidFill>
                  <a:schemeClr val="tx2"/>
                </a:solidFill>
              </a:rPr>
              <a:t>Discussion of Re-power Definition</a:t>
            </a:r>
            <a:endParaRPr lang="en-US" sz="2000" b="1" dirty="0">
              <a:solidFill>
                <a:schemeClr val="tx2"/>
              </a:solidFill>
            </a:endParaRPr>
          </a:p>
          <a:p>
            <a:endParaRPr lang="en-US" dirty="0" smtClean="0">
              <a:solidFill>
                <a:schemeClr val="tx2"/>
              </a:solidFill>
            </a:endParaRPr>
          </a:p>
          <a:p>
            <a:endParaRPr lang="en-US" dirty="0" smtClean="0">
              <a:solidFill>
                <a:schemeClr val="tx2"/>
              </a:solidFill>
            </a:endParaRPr>
          </a:p>
          <a:p>
            <a:endParaRPr lang="en-US" dirty="0">
              <a:solidFill>
                <a:schemeClr val="tx2"/>
              </a:solidFill>
            </a:endParaRPr>
          </a:p>
          <a:p>
            <a:r>
              <a:rPr lang="en-US" dirty="0" smtClean="0">
                <a:solidFill>
                  <a:schemeClr val="tx2"/>
                </a:solidFill>
              </a:rPr>
              <a:t>John Bernecker</a:t>
            </a:r>
            <a:endParaRPr lang="en-US" dirty="0">
              <a:solidFill>
                <a:schemeClr val="tx2"/>
              </a:solidFill>
            </a:endParaRPr>
          </a:p>
          <a:p>
            <a:r>
              <a:rPr lang="en-US" dirty="0" smtClean="0">
                <a:solidFill>
                  <a:schemeClr val="tx2"/>
                </a:solidFill>
              </a:rPr>
              <a:t>Supervisor, Resource Integration</a:t>
            </a:r>
            <a:endParaRPr lang="en-US" dirty="0">
              <a:solidFill>
                <a:schemeClr val="tx2"/>
              </a:solidFill>
            </a:endParaRPr>
          </a:p>
          <a:p>
            <a:endParaRPr lang="en-US" dirty="0">
              <a:solidFill>
                <a:schemeClr val="tx2"/>
              </a:solidFill>
            </a:endParaRPr>
          </a:p>
          <a:p>
            <a:r>
              <a:rPr lang="en-US" dirty="0" smtClean="0">
                <a:solidFill>
                  <a:schemeClr val="tx2"/>
                </a:solidFill>
              </a:rPr>
              <a:t>August 22, 2018</a:t>
            </a:r>
            <a:endParaRPr lang="en-US" dirty="0">
              <a:solidFill>
                <a:schemeClr val="tx2"/>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smtClean="0">
                <a:solidFill>
                  <a:schemeClr val="accent1"/>
                </a:solidFill>
              </a:rPr>
              <a:t>Background</a:t>
            </a:r>
            <a:endParaRPr lang="en-US" b="1" dirty="0">
              <a:solidFill>
                <a:schemeClr val="accent1"/>
              </a:solidFill>
            </a:endParaRPr>
          </a:p>
        </p:txBody>
      </p:sp>
      <p:sp>
        <p:nvSpPr>
          <p:cNvPr id="3" name="Content Placeholder 2"/>
          <p:cNvSpPr>
            <a:spLocks noGrp="1"/>
          </p:cNvSpPr>
          <p:nvPr>
            <p:ph idx="1"/>
          </p:nvPr>
        </p:nvSpPr>
        <p:spPr>
          <a:xfrm>
            <a:off x="304800" y="1219200"/>
            <a:ext cx="8534400" cy="4876800"/>
          </a:xfrm>
        </p:spPr>
        <p:txBody>
          <a:bodyPr/>
          <a:lstStyle/>
          <a:p>
            <a:pPr>
              <a:lnSpc>
                <a:spcPct val="150000"/>
              </a:lnSpc>
            </a:pPr>
            <a:r>
              <a:rPr lang="en-US" sz="1800" dirty="0" smtClean="0">
                <a:solidFill>
                  <a:schemeClr val="tx2"/>
                </a:solidFill>
              </a:rPr>
              <a:t>The term “re-power” is in existing use in the Planning Guide</a:t>
            </a:r>
          </a:p>
          <a:p>
            <a:pPr>
              <a:lnSpc>
                <a:spcPct val="150000"/>
              </a:lnSpc>
            </a:pPr>
            <a:r>
              <a:rPr lang="en-US" sz="1800" dirty="0" smtClean="0">
                <a:solidFill>
                  <a:schemeClr val="tx2"/>
                </a:solidFill>
              </a:rPr>
              <a:t>Planning Guide Section 5.1.1 - Applicability</a:t>
            </a:r>
            <a:endParaRPr lang="en-US" sz="1800" dirty="0">
              <a:solidFill>
                <a:schemeClr val="tx2"/>
              </a:solidFill>
            </a:endParaRPr>
          </a:p>
          <a:p>
            <a:pPr lvl="1">
              <a:lnSpc>
                <a:spcPct val="150000"/>
              </a:lnSpc>
            </a:pPr>
            <a:r>
              <a:rPr lang="en-US" sz="1600" dirty="0" smtClean="0">
                <a:solidFill>
                  <a:schemeClr val="tx2"/>
                </a:solidFill>
              </a:rPr>
              <a:t>New resources</a:t>
            </a:r>
          </a:p>
          <a:p>
            <a:pPr lvl="2">
              <a:lnSpc>
                <a:spcPct val="150000"/>
              </a:lnSpc>
            </a:pPr>
            <a:r>
              <a:rPr lang="en-US" sz="1400" dirty="0" smtClean="0">
                <a:solidFill>
                  <a:schemeClr val="tx2"/>
                </a:solidFill>
              </a:rPr>
              <a:t>Aggregate power </a:t>
            </a:r>
            <a:r>
              <a:rPr lang="en-US" sz="1400" dirty="0" smtClean="0"/>
              <a:t>output (gross MW minus aux load) of 10 MW or greater; and</a:t>
            </a:r>
          </a:p>
          <a:p>
            <a:pPr lvl="2">
              <a:lnSpc>
                <a:spcPct val="150000"/>
              </a:lnSpc>
            </a:pPr>
            <a:r>
              <a:rPr lang="en-US" sz="1400" dirty="0" smtClean="0">
                <a:solidFill>
                  <a:schemeClr val="tx2"/>
                </a:solidFill>
              </a:rPr>
              <a:t>Transmission-connected</a:t>
            </a:r>
          </a:p>
          <a:p>
            <a:pPr lvl="1">
              <a:lnSpc>
                <a:spcPct val="150000"/>
              </a:lnSpc>
            </a:pPr>
            <a:r>
              <a:rPr lang="en-US" sz="1600" dirty="0" smtClean="0">
                <a:solidFill>
                  <a:schemeClr val="tx2"/>
                </a:solidFill>
              </a:rPr>
              <a:t>Existing resources</a:t>
            </a:r>
          </a:p>
          <a:p>
            <a:pPr lvl="2">
              <a:lnSpc>
                <a:spcPct val="150000"/>
              </a:lnSpc>
            </a:pPr>
            <a:r>
              <a:rPr lang="en-US" sz="1400" dirty="0" smtClean="0">
                <a:solidFill>
                  <a:schemeClr val="tx2"/>
                </a:solidFill>
              </a:rPr>
              <a:t>Upgrading summer or winter Net Dependable Capability by 10 MW or greater in a single year;</a:t>
            </a:r>
          </a:p>
          <a:p>
            <a:pPr lvl="2">
              <a:lnSpc>
                <a:spcPct val="150000"/>
              </a:lnSpc>
            </a:pPr>
            <a:r>
              <a:rPr lang="en-US" sz="1400" dirty="0" smtClean="0"/>
              <a:t>Change of POI; or</a:t>
            </a:r>
          </a:p>
          <a:p>
            <a:pPr lvl="2">
              <a:lnSpc>
                <a:spcPct val="150000"/>
              </a:lnSpc>
            </a:pPr>
            <a:r>
              <a:rPr lang="en-US" sz="1600" dirty="0" smtClean="0">
                <a:solidFill>
                  <a:schemeClr val="tx2"/>
                </a:solidFill>
              </a:rPr>
              <a:t>Re-powers</a:t>
            </a:r>
          </a:p>
          <a:p>
            <a:pPr>
              <a:lnSpc>
                <a:spcPct val="150000"/>
              </a:lnSpc>
            </a:pPr>
            <a:r>
              <a:rPr lang="en-US" sz="1800" dirty="0" smtClean="0"/>
              <a:t>Re-power applicability only comes into play if the incremental capacity change is less than 10 MW</a:t>
            </a:r>
            <a:endParaRPr lang="en-US" sz="1800" dirty="0" smtClean="0">
              <a:solidFill>
                <a:schemeClr val="tx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31909273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Re-power?</a:t>
            </a:r>
            <a:endParaRPr lang="en-US" dirty="0"/>
          </a:p>
        </p:txBody>
      </p:sp>
      <p:sp>
        <p:nvSpPr>
          <p:cNvPr id="3" name="Content Placeholder 2"/>
          <p:cNvSpPr>
            <a:spLocks noGrp="1"/>
          </p:cNvSpPr>
          <p:nvPr>
            <p:ph idx="1"/>
          </p:nvPr>
        </p:nvSpPr>
        <p:spPr/>
        <p:txBody>
          <a:bodyPr/>
          <a:lstStyle/>
          <a:p>
            <a:r>
              <a:rPr lang="en-US" dirty="0" smtClean="0"/>
              <a:t>Change in:</a:t>
            </a:r>
          </a:p>
          <a:p>
            <a:pPr lvl="1"/>
            <a:r>
              <a:rPr lang="en-US" dirty="0" smtClean="0"/>
              <a:t>Reactive behavior</a:t>
            </a:r>
          </a:p>
          <a:p>
            <a:pPr lvl="1"/>
            <a:r>
              <a:rPr lang="en-US" dirty="0" smtClean="0"/>
              <a:t>Short circuit current contribution</a:t>
            </a:r>
          </a:p>
          <a:p>
            <a:pPr lvl="1"/>
            <a:r>
              <a:rPr lang="en-US" dirty="0" smtClean="0"/>
              <a:t>Dynamic response</a:t>
            </a:r>
          </a:p>
          <a:p>
            <a:pPr lvl="1"/>
            <a:r>
              <a:rPr lang="en-US" dirty="0" smtClean="0"/>
              <a:t>Sub-synchronous behavior</a:t>
            </a:r>
          </a:p>
          <a:p>
            <a:r>
              <a:rPr lang="en-US" dirty="0" smtClean="0"/>
              <a:t>Results in an updated dynamic model / sub-synchronous model</a:t>
            </a:r>
          </a:p>
          <a:p>
            <a:r>
              <a:rPr lang="en-US" dirty="0" smtClean="0"/>
              <a:t>Does not include replacement in-kind of existing equipment</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1215527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of Re-powers (Wind)</a:t>
            </a:r>
            <a:endParaRPr lang="en-US" dirty="0"/>
          </a:p>
        </p:txBody>
      </p:sp>
      <p:sp>
        <p:nvSpPr>
          <p:cNvPr id="3" name="Content Placeholder 2"/>
          <p:cNvSpPr>
            <a:spLocks noGrp="1"/>
          </p:cNvSpPr>
          <p:nvPr>
            <p:ph idx="1"/>
          </p:nvPr>
        </p:nvSpPr>
        <p:spPr/>
        <p:txBody>
          <a:bodyPr/>
          <a:lstStyle/>
          <a:p>
            <a:r>
              <a:rPr lang="en-US" dirty="0" smtClean="0"/>
              <a:t>Control system software upgrades resulting in a new dynamic model</a:t>
            </a:r>
          </a:p>
          <a:p>
            <a:r>
              <a:rPr lang="en-US" dirty="0" smtClean="0"/>
              <a:t>Change in inverter</a:t>
            </a:r>
          </a:p>
          <a:p>
            <a:r>
              <a:rPr lang="en-US" dirty="0" smtClean="0"/>
              <a:t>Blade replacement (not replacement in-kind)</a:t>
            </a:r>
          </a:p>
          <a:p>
            <a:r>
              <a:rPr lang="en-US" dirty="0" smtClean="0"/>
              <a:t>Change in turbine manufacturer</a:t>
            </a:r>
          </a:p>
          <a:p>
            <a:r>
              <a:rPr lang="en-US" dirty="0" smtClean="0"/>
              <a:t>Change in turbine type (E.g. type 1 to type 3 or type 3 to type 4)</a:t>
            </a:r>
          </a:p>
          <a:p>
            <a:r>
              <a:rPr lang="en-US" dirty="0" smtClean="0"/>
              <a:t>Potentially other changes we have not seen / thought of yet</a:t>
            </a:r>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27232006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of Re-powers (Synchronous Generation)*</a:t>
            </a:r>
            <a:endParaRPr lang="en-US" dirty="0"/>
          </a:p>
        </p:txBody>
      </p:sp>
      <p:sp>
        <p:nvSpPr>
          <p:cNvPr id="3" name="Content Placeholder 2"/>
          <p:cNvSpPr>
            <a:spLocks noGrp="1"/>
          </p:cNvSpPr>
          <p:nvPr>
            <p:ph idx="1"/>
          </p:nvPr>
        </p:nvSpPr>
        <p:spPr>
          <a:xfrm>
            <a:off x="304800" y="1219200"/>
            <a:ext cx="8534400" cy="4823621"/>
          </a:xfrm>
        </p:spPr>
        <p:txBody>
          <a:bodyPr/>
          <a:lstStyle/>
          <a:p>
            <a:r>
              <a:rPr lang="en-US" dirty="0" smtClean="0"/>
              <a:t>Change in exciter (not replacement in-kind)</a:t>
            </a:r>
          </a:p>
          <a:p>
            <a:r>
              <a:rPr lang="en-US" dirty="0" smtClean="0"/>
              <a:t>Change in governor (not replacement in-kind)</a:t>
            </a:r>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pPr marL="0" indent="0">
              <a:buNone/>
            </a:pPr>
            <a:endParaRPr lang="en-US" sz="1600" dirty="0" smtClean="0"/>
          </a:p>
          <a:p>
            <a:pPr marL="0" indent="0">
              <a:buNone/>
            </a:pPr>
            <a:r>
              <a:rPr lang="en-US" sz="1600" dirty="0" smtClean="0"/>
              <a:t>*Best-guess based on limited experience</a:t>
            </a:r>
            <a:endParaRPr lang="en-US" sz="16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24893969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of Re-powers (Solar)*</a:t>
            </a:r>
            <a:endParaRPr lang="en-US" dirty="0"/>
          </a:p>
        </p:txBody>
      </p:sp>
      <p:sp>
        <p:nvSpPr>
          <p:cNvPr id="3" name="Content Placeholder 2"/>
          <p:cNvSpPr>
            <a:spLocks noGrp="1"/>
          </p:cNvSpPr>
          <p:nvPr>
            <p:ph idx="1"/>
          </p:nvPr>
        </p:nvSpPr>
        <p:spPr/>
        <p:txBody>
          <a:bodyPr/>
          <a:lstStyle/>
          <a:p>
            <a:r>
              <a:rPr lang="en-US" dirty="0" smtClean="0"/>
              <a:t>Control </a:t>
            </a:r>
            <a:r>
              <a:rPr lang="en-US" dirty="0"/>
              <a:t>system software upgrades resulting in a new dynamic model</a:t>
            </a:r>
          </a:p>
          <a:p>
            <a:r>
              <a:rPr lang="en-US" dirty="0"/>
              <a:t>Change in inverter</a:t>
            </a:r>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pPr marL="0" indent="0">
              <a:buNone/>
            </a:pPr>
            <a:r>
              <a:rPr lang="en-US" sz="1600" dirty="0"/>
              <a:t>*Best-guess based on limited </a:t>
            </a:r>
            <a:r>
              <a:rPr lang="en-US" sz="1600" dirty="0" smtClean="0"/>
              <a:t>experience</a:t>
            </a:r>
            <a:endParaRPr lang="en-US" sz="16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spTree>
    <p:extLst>
      <p:ext uri="{BB962C8B-B14F-4D97-AF65-F5344CB8AC3E}">
        <p14:creationId xmlns:p14="http://schemas.microsoft.com/office/powerpoint/2010/main" val="5880055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Strawman Proposal for Definition of Re-power</a:t>
            </a:r>
            <a:endParaRPr lang="en-US" dirty="0"/>
          </a:p>
        </p:txBody>
      </p:sp>
      <p:sp>
        <p:nvSpPr>
          <p:cNvPr id="3" name="Content Placeholder 2"/>
          <p:cNvSpPr>
            <a:spLocks noGrp="1"/>
          </p:cNvSpPr>
          <p:nvPr>
            <p:ph idx="1"/>
          </p:nvPr>
        </p:nvSpPr>
        <p:spPr/>
        <p:txBody>
          <a:bodyPr/>
          <a:lstStyle/>
          <a:p>
            <a:pPr marL="0" indent="0">
              <a:buNone/>
            </a:pPr>
            <a:r>
              <a:rPr lang="en-US" sz="2400" b="1" dirty="0"/>
              <a:t>Re-power</a:t>
            </a:r>
            <a:endParaRPr lang="en-US" sz="2400" dirty="0"/>
          </a:p>
          <a:p>
            <a:pPr marL="0" indent="0">
              <a:buNone/>
            </a:pPr>
            <a:r>
              <a:rPr lang="en-US" sz="2400" dirty="0" smtClean="0"/>
              <a:t>Any change in equipment or control system software, other than replacement in-kind of existing equipment, to an All-Inclusive Resource that results in a change to the steady-state real or reactive output, short circuit current, dynamic response, or sub-synchronous behavior requiring the submittal and potential study of new model parameters.  Examples include, but are not limited to: control system upgrade, inverter change, blade replacement, manufacturer change, turbine type change, governor change, automatic voltage regulation system change, etc.  Addition of new equipment to an existing site, such as inlet cooling, would not be considered a re-power.</a:t>
            </a:r>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a:p>
        </p:txBody>
      </p:sp>
    </p:spTree>
    <p:extLst>
      <p:ext uri="{BB962C8B-B14F-4D97-AF65-F5344CB8AC3E}">
        <p14:creationId xmlns:p14="http://schemas.microsoft.com/office/powerpoint/2010/main" val="3386228912"/>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C0E9AA12-8AF9-4AA6-90FE-24669859CDF3}">
  <ds:schemaRefs>
    <ds:schemaRef ds:uri="http://schemas.microsoft.com/office/2006/documentManagement/types"/>
    <ds:schemaRef ds:uri="http://purl.org/dc/elements/1.1/"/>
    <ds:schemaRef ds:uri="http://schemas.microsoft.com/office/2006/metadata/properties"/>
    <ds:schemaRef ds:uri="http://schemas.openxmlformats.org/package/2006/metadata/core-properties"/>
    <ds:schemaRef ds:uri="http://purl.org/dc/terms/"/>
    <ds:schemaRef ds:uri="http://schemas.microsoft.com/office/infopath/2007/PartnerControls"/>
    <ds:schemaRef ds:uri="c34af464-7aa1-4edd-9be4-83dffc1cb926"/>
    <ds:schemaRef ds:uri="http://www.w3.org/XML/1998/namespace"/>
    <ds:schemaRef ds:uri="http://purl.org/dc/dcmitype/"/>
  </ds:schemaRefs>
</ds:datastoreItem>
</file>

<file path=customXml/itemProps3.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243</TotalTime>
  <Words>313</Words>
  <Application>Microsoft Office PowerPoint</Application>
  <PresentationFormat>On-screen Show (4:3)</PresentationFormat>
  <Paragraphs>67</Paragraphs>
  <Slides>7</Slides>
  <Notes>1</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7</vt:i4>
      </vt:variant>
    </vt:vector>
  </HeadingPairs>
  <TitlesOfParts>
    <vt:vector size="11" baseType="lpstr">
      <vt:lpstr>Arial</vt:lpstr>
      <vt:lpstr>Calibri</vt:lpstr>
      <vt:lpstr>1_Custom Design</vt:lpstr>
      <vt:lpstr>Office Theme</vt:lpstr>
      <vt:lpstr>PowerPoint Presentation</vt:lpstr>
      <vt:lpstr>Background</vt:lpstr>
      <vt:lpstr>What is a Re-power?</vt:lpstr>
      <vt:lpstr>Examples of Re-powers (Wind)</vt:lpstr>
      <vt:lpstr>Examples of Re-powers (Synchronous Generation)*</vt:lpstr>
      <vt:lpstr>Examples of Re-powers (Solar)*</vt:lpstr>
      <vt:lpstr>Strawman Proposal for Definition of Re-power</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Bernecker, John</cp:lastModifiedBy>
  <cp:revision>36</cp:revision>
  <cp:lastPrinted>2016-01-21T20:53:15Z</cp:lastPrinted>
  <dcterms:created xsi:type="dcterms:W3CDTF">2016-01-21T15:20:31Z</dcterms:created>
  <dcterms:modified xsi:type="dcterms:W3CDTF">2018-08-20T20:42:00Z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