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258" r:id="rId8"/>
    <p:sldId id="318" r:id="rId9"/>
    <p:sldId id="327" r:id="rId10"/>
    <p:sldId id="334" r:id="rId11"/>
    <p:sldId id="337" r:id="rId12"/>
    <p:sldId id="338" r:id="rId13"/>
    <p:sldId id="294" r:id="rId14"/>
    <p:sldId id="308" r:id="rId15"/>
    <p:sldId id="336" r:id="rId16"/>
    <p:sldId id="309" r:id="rId17"/>
    <p:sldId id="329" r:id="rId18"/>
    <p:sldId id="333" r:id="rId19"/>
    <p:sldId id="332" r:id="rId20"/>
    <p:sldId id="328" r:id="rId21"/>
    <p:sldId id="33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04" d="100"/>
          <a:sy n="104" d="100"/>
        </p:scale>
        <p:origin x="79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August 16,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04079"/>
            <a:ext cx="8991600" cy="55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" y="706281"/>
            <a:ext cx="9011188" cy="55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80218"/>
            <a:ext cx="8991600" cy="55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11438"/>
            <a:ext cx="8991600" cy="55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12947"/>
            <a:ext cx="8991600" cy="55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18192" cy="518318"/>
          </a:xfrm>
        </p:spPr>
        <p:txBody>
          <a:bodyPr/>
          <a:lstStyle/>
          <a:p>
            <a:r>
              <a:rPr lang="en-US" sz="2400" dirty="0"/>
              <a:t>Project Portfolio Status </a:t>
            </a:r>
            <a:r>
              <a:rPr lang="en-US" dirty="0"/>
              <a:t>– as of </a:t>
            </a:r>
            <a:r>
              <a:rPr lang="en-US" dirty="0" smtClean="0"/>
              <a:t>8/1/2018 – On Hold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06108"/>
            <a:ext cx="8991600" cy="55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18192" cy="518318"/>
          </a:xfrm>
        </p:spPr>
        <p:txBody>
          <a:bodyPr/>
          <a:lstStyle/>
          <a:p>
            <a:r>
              <a:rPr lang="en-US" sz="2400" dirty="0"/>
              <a:t>Project Portfolio Status </a:t>
            </a:r>
            <a:r>
              <a:rPr lang="en-US" dirty="0"/>
              <a:t>– as of </a:t>
            </a:r>
            <a:r>
              <a:rPr lang="en-US" dirty="0" smtClean="0"/>
              <a:t>8/1/2018 – </a:t>
            </a:r>
            <a:r>
              <a:rPr lang="en-US" dirty="0" smtClean="0"/>
              <a:t>Not Started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2" y="721760"/>
            <a:ext cx="8915400" cy="55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2"/>
            <a:r>
              <a:rPr lang="en-US" sz="1600" dirty="0" smtClean="0"/>
              <a:t>NPRR833 Update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/>
              <a:t>Planned Project Starts</a:t>
            </a:r>
          </a:p>
          <a:p>
            <a:pPr lvl="1"/>
            <a:r>
              <a:rPr lang="en-US" sz="1800" dirty="0" smtClean="0"/>
              <a:t>2018 Project Spending Forecast</a:t>
            </a:r>
          </a:p>
          <a:p>
            <a:pPr lvl="1"/>
            <a:r>
              <a:rPr lang="en-US" sz="1800" dirty="0"/>
              <a:t>Revision Request Funding Placeholder Status</a:t>
            </a:r>
            <a:endParaRPr lang="en-US" sz="1800" dirty="0" smtClean="0"/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9-16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0" y="1066800"/>
            <a:ext cx="8797160" cy="498979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2018 August </a:t>
            </a:r>
            <a:r>
              <a:rPr lang="en-US" sz="2000" dirty="0"/>
              <a:t>Release – </a:t>
            </a:r>
            <a:r>
              <a:rPr lang="en-US" sz="2000" dirty="0" smtClean="0"/>
              <a:t>8/7/2018 </a:t>
            </a:r>
            <a:r>
              <a:rPr lang="en-US" sz="2000" dirty="0"/>
              <a:t>– </a:t>
            </a:r>
            <a:r>
              <a:rPr lang="en-US" sz="2000" dirty="0" smtClean="0"/>
              <a:t>8/9/2018 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NPRR819 </a:t>
            </a:r>
            <a:r>
              <a:rPr lang="en-US" sz="1800" dirty="0"/>
              <a:t>– Modification of Non-Price Error Resettlement Thresholds and </a:t>
            </a:r>
            <a:r>
              <a:rPr lang="en-US" sz="1800" dirty="0" smtClean="0"/>
              <a:t>	Resettlement </a:t>
            </a:r>
            <a:r>
              <a:rPr lang="en-US" sz="1800" dirty="0"/>
              <a:t>Clean-Ups</a:t>
            </a:r>
            <a:endParaRPr lang="en-US" sz="1800" dirty="0" smtClean="0"/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NPRR844 </a:t>
            </a:r>
            <a:r>
              <a:rPr lang="en-US" sz="1800" dirty="0"/>
              <a:t>– Clarification to Outage </a:t>
            </a:r>
            <a:r>
              <a:rPr lang="en-US" sz="1800" dirty="0" smtClean="0"/>
              <a:t>Report</a:t>
            </a:r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NPRR854 – </a:t>
            </a:r>
            <a:r>
              <a:rPr lang="en-US" sz="1800" dirty="0"/>
              <a:t>NOIE TDSP Submittal of Meters with Bidirectional Flow Caused </a:t>
            </a:r>
            <a:r>
              <a:rPr lang="en-US" sz="1800" dirty="0" smtClean="0"/>
              <a:t>	by </a:t>
            </a:r>
            <a:r>
              <a:rPr lang="en-US" sz="1800" dirty="0"/>
              <a:t>Generation Interconnected at Distribution Voltage</a:t>
            </a:r>
            <a:endParaRPr lang="en-US" sz="1800" dirty="0"/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SCR791 </a:t>
            </a:r>
            <a:r>
              <a:rPr lang="en-US" sz="1800" dirty="0"/>
              <a:t>– Correction of 60-day SCED GRD Disclosure Report</a:t>
            </a:r>
            <a:endParaRPr lang="en-US" sz="1800" dirty="0" smtClean="0"/>
          </a:p>
          <a:p>
            <a:pPr>
              <a:tabLst>
                <a:tab pos="7199313" algn="l"/>
              </a:tabLst>
            </a:pPr>
            <a:endParaRPr lang="en-US" sz="1800" dirty="0" smtClean="0"/>
          </a:p>
          <a:p>
            <a:pPr>
              <a:tabLst>
                <a:tab pos="7199313" algn="l"/>
              </a:tabLst>
            </a:pPr>
            <a:r>
              <a:rPr lang="en-US" sz="1800" dirty="0" smtClean="0"/>
              <a:t>Release Target Update</a:t>
            </a:r>
            <a:r>
              <a:rPr lang="en-US" sz="1800" i="1" dirty="0">
                <a:solidFill>
                  <a:srgbClr val="00B050"/>
                </a:solidFill>
              </a:rPr>
              <a:t>	 </a:t>
            </a:r>
            <a:r>
              <a:rPr lang="en-US" sz="2000" i="1" dirty="0">
                <a:solidFill>
                  <a:srgbClr val="00B050"/>
                </a:solidFill>
              </a:rPr>
              <a:t>In Flight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NPRR833 – </a:t>
            </a:r>
            <a:r>
              <a:rPr lang="en-US" sz="1800" dirty="0"/>
              <a:t>Modify PTP Obligation Bid Clearing </a:t>
            </a:r>
            <a:r>
              <a:rPr lang="en-US" sz="1800" dirty="0" smtClean="0"/>
              <a:t>Change</a:t>
            </a:r>
          </a:p>
          <a:p>
            <a:pPr lvl="2">
              <a:tabLst>
                <a:tab pos="7199313" algn="l"/>
              </a:tabLst>
            </a:pPr>
            <a:r>
              <a:rPr lang="en-US" sz="1800" dirty="0" smtClean="0"/>
              <a:t>R5 (late October 2018)</a:t>
            </a:r>
          </a:p>
          <a:p>
            <a:pPr lvl="3">
              <a:tabLst>
                <a:tab pos="7199313" algn="l"/>
              </a:tabLst>
            </a:pPr>
            <a:r>
              <a:rPr lang="en-US" sz="1600" dirty="0" smtClean="0"/>
              <a:t>DAM changes</a:t>
            </a:r>
          </a:p>
          <a:p>
            <a:pPr lvl="2">
              <a:tabLst>
                <a:tab pos="7199313" algn="l"/>
              </a:tabLst>
            </a:pPr>
            <a:r>
              <a:rPr lang="en-US" sz="1800" dirty="0" smtClean="0"/>
              <a:t>R6 (mid-December 2018)</a:t>
            </a:r>
          </a:p>
          <a:p>
            <a:pPr lvl="3">
              <a:tabLst>
                <a:tab pos="7199313" algn="l"/>
              </a:tabLst>
            </a:pPr>
            <a:r>
              <a:rPr lang="en-US" sz="1600" dirty="0" smtClean="0"/>
              <a:t>SCED changes</a:t>
            </a:r>
          </a:p>
          <a:p>
            <a:pPr lvl="2">
              <a:tabLst>
                <a:tab pos="7199313" algn="l"/>
              </a:tabLst>
            </a:pPr>
            <a:r>
              <a:rPr lang="en-US" sz="1800" dirty="0" smtClean="0"/>
              <a:t>Defer CRR changes until CRR Upgrade completes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67700"/>
              </p:ext>
            </p:extLst>
          </p:nvPr>
        </p:nvGraphicFramePr>
        <p:xfrm>
          <a:off x="160280" y="838201"/>
          <a:ext cx="8839200" cy="372770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4/5 – 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NPRR846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OBDRR002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GINR Go-Live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(Interconnecting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Entities only)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NPRR833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NPRR833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285979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6/1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9795" y="1391700"/>
            <a:ext cx="37054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38685" y="1392114"/>
            <a:ext cx="3705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274976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8/30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1935294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1645562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292999"/>
            <a:ext cx="144465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1/1  &amp;  2/1</a:t>
            </a:r>
            <a:endParaRPr lang="en-US" sz="1200" kern="0" dirty="0"/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841790" y="6040004"/>
            <a:ext cx="2485392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NPRR825(a) – </a:t>
            </a:r>
            <a:r>
              <a:rPr lang="en-US" sz="800" b="0" kern="0" dirty="0" err="1" smtClean="0"/>
              <a:t>NoticeBuilder</a:t>
            </a:r>
            <a:r>
              <a:rPr lang="en-US" sz="800" b="0" kern="0" dirty="0" smtClean="0"/>
              <a:t> changes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NPRR833(a)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DAM system changes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/>
              <a:t>NPRR833(b) – </a:t>
            </a:r>
            <a:r>
              <a:rPr lang="en-US" sz="800" b="0" kern="0" dirty="0" smtClean="0"/>
              <a:t>SCED system </a:t>
            </a:r>
            <a:r>
              <a:rPr lang="en-US" sz="800" b="0" kern="0" dirty="0"/>
              <a:t>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015442" y="1826663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1b</a:t>
            </a:r>
            <a:endParaRPr lang="en-US" sz="1100" i="1" dirty="0"/>
          </a:p>
        </p:txBody>
      </p:sp>
      <p:sp>
        <p:nvSpPr>
          <p:cNvPr id="40" name="Left Brace 39"/>
          <p:cNvSpPr/>
          <p:nvPr/>
        </p:nvSpPr>
        <p:spPr>
          <a:xfrm>
            <a:off x="7724008" y="1437976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53796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898357"/>
                <a:gridCol w="914400"/>
                <a:gridCol w="1066800"/>
                <a:gridCol w="5943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SCR777, NPRR831(b), NPRR749 E, </a:t>
                      </a:r>
                      <a:r>
                        <a:rPr lang="en-US" sz="800" b="0" strike="sngStrike" baseline="0" dirty="0" smtClean="0">
                          <a:solidFill>
                            <a:schemeClr val="tx1"/>
                          </a:solidFill>
                        </a:rPr>
                        <a:t>NPRR833 E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, NPRR825(a), 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NPRR519, NPR620, NPRR741, NPRR755</a:t>
                      </a:r>
                      <a:endParaRPr lang="en-US" sz="8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974" y="361735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1/1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190060" y="3844243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  <a:r>
              <a:rPr lang="en-US" sz="800" dirty="0" smtClean="0"/>
              <a:t>/1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1263557" y="1398340"/>
            <a:ext cx="30489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000" dirty="0" smtClean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4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dirty="0">
              <a:latin typeface="Wingdings" panose="05000000000000000000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9262" y="137503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0791" y="3570037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5947" y="1389888"/>
            <a:ext cx="304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149321" y="1949670"/>
            <a:ext cx="275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664057" y="2600141"/>
            <a:ext cx="227930" cy="24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882"/>
            <a:ext cx="8839200" cy="442118"/>
          </a:xfrm>
        </p:spPr>
        <p:txBody>
          <a:bodyPr/>
          <a:lstStyle/>
          <a:p>
            <a:r>
              <a:rPr lang="en-US" sz="1800" dirty="0" smtClean="0"/>
              <a:t>Approved Revision Requests “Not Started” – Planned to Start in Future Months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0185"/>
              </p:ext>
            </p:extLst>
          </p:nvPr>
        </p:nvGraphicFramePr>
        <p:xfrm>
          <a:off x="62345" y="945894"/>
          <a:ext cx="8991599" cy="2361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568"/>
                <a:gridCol w="838200"/>
                <a:gridCol w="762000"/>
                <a:gridCol w="990600"/>
                <a:gridCol w="76023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Revision Request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Target</a:t>
                      </a:r>
                    </a:p>
                    <a:p>
                      <a:pPr algn="ctr"/>
                      <a:r>
                        <a:rPr lang="en-US" sz="1100" b="1" dirty="0" smtClean="0"/>
                        <a:t>Start Date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Release Target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Cost Estimate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Author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NPRR858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Complete Current Operating Plan (COP) Data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2018-R6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$25k-$45k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Citigroup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NPRR865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RTM Shift Factors for Hubs, Load Zones, and DC Ties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$30k-$40k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SCR793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SSR Related Telemetry for Transmission Service Provider (TSP) Operators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$40k-$50k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 Texas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Transmission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NPRR817 </a:t>
                      </a:r>
                      <a:r>
                        <a:rPr lang="en-US" sz="1100" dirty="0" smtClean="0"/>
                        <a:t>– Create a Panhandle Hub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2019-R3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$150k-$200k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68592"/>
              </p:ext>
            </p:extLst>
          </p:nvPr>
        </p:nvGraphicFramePr>
        <p:xfrm>
          <a:off x="62345" y="5554959"/>
          <a:ext cx="8991599" cy="64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7855"/>
                <a:gridCol w="1828800"/>
                <a:gridCol w="1814944"/>
              </a:tblGrid>
              <a:tr h="3429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Items Report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Last Action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NPRR664 </a:t>
                      </a:r>
                      <a:r>
                        <a:rPr lang="en-US" sz="900" dirty="0" smtClean="0"/>
                        <a:t>– </a:t>
                      </a:r>
                      <a:r>
                        <a:rPr lang="en-US" sz="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Index Price for Resource Definition and Real-Time Make-Whole Payments for Exceptional Fuel Cost Events</a:t>
                      </a:r>
                      <a:endParaRPr lang="en-U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approved on 12/9/2014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 approval of NPRR847</a:t>
                      </a: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724400" y="3543636"/>
            <a:ext cx="2501608" cy="26161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srgbClr val="000000"/>
                </a:solidFill>
              </a:rPr>
              <a:t>Project </a:t>
            </a:r>
            <a:r>
              <a:rPr kumimoji="0" lang="en-US" sz="11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Initiations – </a:t>
            </a:r>
            <a:r>
              <a:rPr lang="en-US" sz="1100" kern="0" dirty="0" smtClean="0">
                <a:solidFill>
                  <a:srgbClr val="000000"/>
                </a:solidFill>
              </a:rPr>
              <a:t>Next 3 Months</a:t>
            </a:r>
            <a:endParaRPr kumimoji="0" lang="en-US" sz="11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5142" y="1793923"/>
            <a:ext cx="1606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Moved from October start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917697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Moved from </a:t>
            </a:r>
            <a:r>
              <a:rPr lang="en-US" sz="800" i="1" dirty="0" smtClean="0">
                <a:solidFill>
                  <a:srgbClr val="FF0000"/>
                </a:solidFill>
              </a:rPr>
              <a:t>Septem</a:t>
            </a:r>
            <a:r>
              <a:rPr lang="en-US" sz="800" i="1" dirty="0" smtClean="0">
                <a:solidFill>
                  <a:srgbClr val="FF0000"/>
                </a:solidFill>
              </a:rPr>
              <a:t>ber start to provide bandwidth for NPRR833 work</a:t>
            </a:r>
            <a:endParaRPr lang="en-US" sz="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2018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2018 PPL Budget  =  $20.0M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991600" cy="52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2018 and 2019,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97746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2019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$1.00M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$1.81M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$0.32M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$0.30M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$1.87M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$3.50M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6/30/2018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2812" y="3743756"/>
            <a:ext cx="921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SCR789</a:t>
            </a:r>
            <a:endParaRPr lang="en-US" sz="10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769302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July data not available at time of mailing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No change from last month’s report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52736"/>
              </p:ext>
            </p:extLst>
          </p:nvPr>
        </p:nvGraphicFramePr>
        <p:xfrm>
          <a:off x="228600" y="1337920"/>
          <a:ext cx="8686799" cy="110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276600"/>
                <a:gridCol w="762000"/>
                <a:gridCol w="762000"/>
                <a:gridCol w="2590799"/>
              </a:tblGrid>
              <a:tr h="639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460534"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 smtClean="0"/>
                        <a:t>None</a:t>
                      </a:r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83051"/>
              </p:ext>
            </p:extLst>
          </p:nvPr>
        </p:nvGraphicFramePr>
        <p:xfrm>
          <a:off x="4721236" y="102189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044836" y="5911252"/>
            <a:ext cx="3352800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2018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	= 2300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</a:t>
            </a:r>
            <a:r>
              <a:rPr lang="en-US" sz="900" b="0" kern="0" dirty="0" smtClean="0">
                <a:solidFill>
                  <a:srgbClr val="000000"/>
                </a:solidFill>
              </a:rPr>
              <a:t>2019 </a:t>
            </a:r>
            <a:r>
              <a:rPr lang="en-US" sz="900" b="0" kern="0" dirty="0">
                <a:solidFill>
                  <a:srgbClr val="000000"/>
                </a:solidFill>
              </a:rPr>
              <a:t>Rank in Business Strategy </a:t>
            </a:r>
            <a:r>
              <a:rPr lang="en-US" sz="900" b="0" kern="0" dirty="0" smtClean="0">
                <a:solidFill>
                  <a:srgbClr val="000000"/>
                </a:solidFill>
              </a:rPr>
              <a:t>	= 2550</a:t>
            </a:r>
            <a:endParaRPr lang="en-US" sz="900" b="0" kern="0" dirty="0">
              <a:solidFill>
                <a:srgbClr val="000000"/>
              </a:solidFill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 smtClean="0">
                <a:solidFill>
                  <a:srgbClr val="000000"/>
                </a:solidFill>
              </a:rPr>
              <a:t>Next </a:t>
            </a:r>
            <a:r>
              <a:rPr lang="en-US" sz="900" b="0" kern="0" dirty="0">
                <a:solidFill>
                  <a:srgbClr val="000000"/>
                </a:solidFill>
              </a:rPr>
              <a:t>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	=   220</a:t>
            </a: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8/1/2018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“</a:t>
            </a:r>
            <a:r>
              <a:rPr lang="en-US" dirty="0"/>
              <a:t>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104139</TotalTime>
  <Words>746</Words>
  <Application>Microsoft Office PowerPoint</Application>
  <PresentationFormat>On-screen Show (4:3)</PresentationFormat>
  <Paragraphs>352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2018 Release Targets – Board Approved NPRRs / SCRs / xGRRs </vt:lpstr>
      <vt:lpstr>Approved Revision Requests “Not Started” – Planned to Start in Future Months</vt:lpstr>
      <vt:lpstr>2018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8/1/2018</vt:lpstr>
      <vt:lpstr>Project Portfolio Status – as of 8/1/2018</vt:lpstr>
      <vt:lpstr>Project Portfolio Status – as of 8/1/2018</vt:lpstr>
      <vt:lpstr>Project Portfolio Status – as of 8/1/2018</vt:lpstr>
      <vt:lpstr>Project Portfolio Status – as of 8/1/2018</vt:lpstr>
      <vt:lpstr>Project Portfolio Status – as of 8/1/2018 – On Hold</vt:lpstr>
      <vt:lpstr>Project Portfolio Status – as of 8/1/2018 – Not Started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1044</cp:revision>
  <cp:lastPrinted>2018-07-10T21:44:26Z</cp:lastPrinted>
  <dcterms:created xsi:type="dcterms:W3CDTF">2016-01-21T15:20:31Z</dcterms:created>
  <dcterms:modified xsi:type="dcterms:W3CDTF">2018-08-08T18:09:33Z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