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57" r:id="rId2"/>
    <p:sldId id="261" r:id="rId3"/>
    <p:sldId id="259" r:id="rId4"/>
    <p:sldId id="260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458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5041868-D4F6-468E-9E87-2BB80B829E93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1939AE9-2211-40CD-977C-F8211E837C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955943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64CB65-4A26-4E2C-800B-1216D51377F4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016E25-BDA5-4D69-85DD-FCE6591566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549822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016E25-BDA5-4D69-85DD-FCE6591566C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03085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016E25-BDA5-4D69-85DD-FCE6591566C0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66282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4261ABB3-A5D0-4B54-8443-AA5463B30129}" type="datetime1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8640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7DAE77C-473F-4F18-9654-588F672617FE}" type="datetime1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243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E57D9FB-51C5-42F2-A8D8-2BD1142D24F6}" type="datetime1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04323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4D56A311-55A2-4798-8F42-017CA8ADF4C9}" type="datetime1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76394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B71DEAE-8757-4F4E-BDF9-408F29C43D26}" type="datetime1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34209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8BE8FDB-E01F-4862-BFDA-268D410D4597}" type="datetime1">
              <a:rPr lang="en-US" smtClean="0"/>
              <a:t>7/24/2018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2219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6FFF9B8-FD68-4ECA-BA98-A494DFDBA8CE}" type="datetime1">
              <a:rPr lang="en-US" smtClean="0"/>
              <a:t>7/24/2018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16287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3B38BD9-F84C-4816-91CA-4014C49F8AAB}" type="datetime1">
              <a:rPr lang="en-US" smtClean="0"/>
              <a:t>7/24/2018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9376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DE10D5F-93A9-4D96-B4DF-A05BDBA84C0E}" type="datetime1">
              <a:rPr lang="en-US" smtClean="0"/>
              <a:t>7/24/2018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96891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5258526-333B-4128-939A-EFFF748FCC81}" type="datetime1">
              <a:rPr lang="en-US" smtClean="0"/>
              <a:t>7/24/2018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27497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BF90EF7-D0D7-4FDE-A421-583A595248B5}" type="datetime1">
              <a:rPr lang="en-US" smtClean="0"/>
              <a:t>7/24/2018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21529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 userDrawn="1"/>
        </p:nvSpPr>
        <p:spPr>
          <a:xfrm>
            <a:off x="0" y="0"/>
            <a:ext cx="9144000" cy="914400"/>
          </a:xfrm>
          <a:prstGeom prst="rect">
            <a:avLst/>
          </a:prstGeom>
          <a:solidFill>
            <a:schemeClr val="bg1">
              <a:lumMod val="95000"/>
              <a:alpha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27806"/>
            <a:ext cx="6391275" cy="57943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06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8D227D-ABCA-4F68-B3DB-8B05E74578EE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0" y="914400"/>
            <a:ext cx="9144000" cy="0"/>
          </a:xfrm>
          <a:prstGeom prst="line">
            <a:avLst/>
          </a:prstGeom>
          <a:ln w="38100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 userDrawn="1"/>
        </p:nvCxnSpPr>
        <p:spPr>
          <a:xfrm>
            <a:off x="0" y="6324600"/>
            <a:ext cx="9144000" cy="0"/>
          </a:xfrm>
          <a:prstGeom prst="line">
            <a:avLst/>
          </a:prstGeom>
          <a:ln w="38100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 descr="Electric Reliability Council of Texas (ERCOT)"/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48475" y="-25400"/>
            <a:ext cx="2295525" cy="10858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16282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ercot.com/committees/board/tac/rms/tdtms/index.html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lnSpc>
                <a:spcPct val="90000"/>
              </a:lnSpc>
              <a:buNone/>
              <a:defRPr/>
            </a:pPr>
            <a:r>
              <a:rPr lang="en-US" altLang="en-US" sz="4400" b="1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Texas Data Transport &amp;  </a:t>
            </a:r>
            <a:r>
              <a:rPr lang="en-US" altLang="en-US" sz="4400" b="1" dirty="0" err="1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MarkeTrak</a:t>
            </a:r>
            <a:r>
              <a:rPr lang="en-US" altLang="en-US" sz="4400" b="1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 </a:t>
            </a:r>
            <a:r>
              <a:rPr lang="en-US" altLang="en-US" sz="4400" b="1" dirty="0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Systems</a:t>
            </a:r>
          </a:p>
          <a:p>
            <a:pPr algn="ctr">
              <a:lnSpc>
                <a:spcPct val="90000"/>
              </a:lnSpc>
              <a:buNone/>
              <a:defRPr/>
            </a:pPr>
            <a:r>
              <a:rPr lang="en-US" altLang="en-US" sz="4400" b="1" dirty="0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(TDTMS)</a:t>
            </a:r>
          </a:p>
          <a:p>
            <a:pPr algn="ctr">
              <a:lnSpc>
                <a:spcPct val="90000"/>
              </a:lnSpc>
              <a:buNone/>
              <a:defRPr/>
            </a:pPr>
            <a:endParaRPr lang="en-US" altLang="en-US" sz="1200" b="1" dirty="0">
              <a:solidFill>
                <a:schemeClr val="accent1">
                  <a:lumMod val="50000"/>
                </a:schemeClr>
              </a:solidFill>
              <a:latin typeface="Calibri" pitchFamily="34" charset="0"/>
              <a:cs typeface="Times New Roman" pitchFamily="18" charset="0"/>
            </a:endParaRPr>
          </a:p>
          <a:p>
            <a:pPr algn="ctr">
              <a:spcBef>
                <a:spcPts val="600"/>
              </a:spcBef>
              <a:buNone/>
              <a:defRPr/>
            </a:pPr>
            <a:r>
              <a:rPr lang="en-US" altLang="en-US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Update to RMS</a:t>
            </a:r>
          </a:p>
          <a:p>
            <a:pPr algn="ctr">
              <a:spcBef>
                <a:spcPts val="600"/>
              </a:spcBef>
              <a:buNone/>
              <a:defRPr/>
            </a:pPr>
            <a:r>
              <a:rPr lang="en-US" altLang="en-US" dirty="0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August 14, </a:t>
            </a:r>
            <a:r>
              <a:rPr lang="en-US" altLang="en-US" dirty="0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2018</a:t>
            </a:r>
          </a:p>
          <a:p>
            <a:pPr algn="ctr">
              <a:buNone/>
              <a:defRPr/>
            </a:pPr>
            <a:endParaRPr lang="en-US" altLang="en-US" sz="1200" dirty="0">
              <a:solidFill>
                <a:schemeClr val="accent1">
                  <a:lumMod val="50000"/>
                </a:schemeClr>
              </a:solidFill>
              <a:latin typeface="Calibri" pitchFamily="34" charset="0"/>
              <a:cs typeface="Times New Roman" pitchFamily="18" charset="0"/>
            </a:endParaRPr>
          </a:p>
          <a:p>
            <a:pPr algn="ctr">
              <a:lnSpc>
                <a:spcPct val="90000"/>
              </a:lnSpc>
              <a:buNone/>
              <a:defRPr/>
            </a:pPr>
            <a:r>
              <a:rPr lang="en-US" altLang="en-US" b="1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Monica Jones (NRG) – Chair</a:t>
            </a:r>
            <a:br>
              <a:rPr lang="en-US" altLang="en-US" b="1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</a:br>
            <a:r>
              <a:rPr lang="en-US" altLang="en-US" b="1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Sam </a:t>
            </a:r>
            <a:r>
              <a:rPr lang="en-US" altLang="en-US" b="1" dirty="0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Pak (</a:t>
            </a:r>
            <a:r>
              <a:rPr lang="en-US" altLang="en-US" b="1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Times New Roman" pitchFamily="18" charset="0"/>
              </a:rPr>
              <a:t>ONCOR) – Vice Chair</a:t>
            </a:r>
          </a:p>
          <a:p>
            <a:endParaRPr lang="en-US" dirty="0">
              <a:latin typeface="Calibri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2347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2400" b="1" dirty="0" smtClean="0">
                <a:solidFill>
                  <a:srgbClr val="002060"/>
                </a:solidFill>
              </a:rPr>
              <a:t>July </a:t>
            </a:r>
            <a:r>
              <a:rPr lang="en-US" sz="2400" b="1" dirty="0" smtClean="0">
                <a:solidFill>
                  <a:srgbClr val="002060"/>
                </a:solidFill>
              </a:rPr>
              <a:t>Meeting Summary</a:t>
            </a:r>
            <a:endParaRPr lang="en-US" sz="2400" b="1" dirty="0">
              <a:solidFill>
                <a:srgbClr val="00206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1"/>
            <a:ext cx="8229600" cy="4800600"/>
          </a:xfrm>
        </p:spPr>
        <p:txBody>
          <a:bodyPr>
            <a:normAutofit fontScale="92500"/>
          </a:bodyPr>
          <a:lstStyle/>
          <a:p>
            <a:r>
              <a:rPr lang="en-US" sz="2600" b="1" dirty="0" err="1">
                <a:solidFill>
                  <a:srgbClr val="002060"/>
                </a:solidFill>
              </a:rPr>
              <a:t>MarkeTrak</a:t>
            </a:r>
            <a:r>
              <a:rPr lang="en-US" sz="2600" b="1" dirty="0">
                <a:solidFill>
                  <a:srgbClr val="002060"/>
                </a:solidFill>
              </a:rPr>
              <a:t> Performance </a:t>
            </a:r>
            <a:r>
              <a:rPr lang="en-US" sz="2600" b="1" dirty="0" smtClean="0">
                <a:solidFill>
                  <a:srgbClr val="002060"/>
                </a:solidFill>
              </a:rPr>
              <a:t>met </a:t>
            </a:r>
            <a:r>
              <a:rPr lang="en-US" sz="2600" b="1" dirty="0">
                <a:solidFill>
                  <a:srgbClr val="002060"/>
                </a:solidFill>
              </a:rPr>
              <a:t>all SLA targets for </a:t>
            </a:r>
            <a:r>
              <a:rPr lang="en-US" sz="2600" b="1" dirty="0" smtClean="0">
                <a:solidFill>
                  <a:srgbClr val="002060"/>
                </a:solidFill>
              </a:rPr>
              <a:t>June 2018</a:t>
            </a:r>
            <a:endParaRPr lang="en-US" sz="2600" b="1" dirty="0">
              <a:solidFill>
                <a:srgbClr val="002060"/>
              </a:solidFill>
            </a:endParaRPr>
          </a:p>
          <a:p>
            <a:endParaRPr lang="en-US" sz="2000" b="1" dirty="0" smtClean="0">
              <a:solidFill>
                <a:srgbClr val="002060"/>
              </a:solidFill>
            </a:endParaRPr>
          </a:p>
          <a:p>
            <a:endParaRPr lang="en-US" sz="2000" b="1" dirty="0">
              <a:solidFill>
                <a:srgbClr val="002060"/>
              </a:solidFill>
            </a:endParaRPr>
          </a:p>
          <a:p>
            <a:endParaRPr lang="en-US" sz="2000" b="1" dirty="0" smtClean="0">
              <a:solidFill>
                <a:srgbClr val="002060"/>
              </a:solidFill>
            </a:endParaRPr>
          </a:p>
          <a:p>
            <a:endParaRPr lang="en-US" sz="2000" b="1" dirty="0">
              <a:solidFill>
                <a:srgbClr val="002060"/>
              </a:solidFill>
            </a:endParaRPr>
          </a:p>
          <a:p>
            <a:endParaRPr lang="en-US" sz="2000" b="1" dirty="0" smtClean="0">
              <a:solidFill>
                <a:srgbClr val="002060"/>
              </a:solidFill>
            </a:endParaRPr>
          </a:p>
          <a:p>
            <a:endParaRPr lang="en-US" sz="2000" b="1" dirty="0">
              <a:solidFill>
                <a:srgbClr val="002060"/>
              </a:solidFill>
            </a:endParaRPr>
          </a:p>
          <a:p>
            <a:endParaRPr lang="en-US" sz="2400" b="1" dirty="0" smtClean="0">
              <a:solidFill>
                <a:srgbClr val="002060"/>
              </a:solidFill>
            </a:endParaRPr>
          </a:p>
          <a:p>
            <a:r>
              <a:rPr lang="en-US" sz="2800" b="1" dirty="0" err="1" smtClean="0">
                <a:solidFill>
                  <a:srgbClr val="002060"/>
                </a:solidFill>
              </a:rPr>
              <a:t>MarkeTrak</a:t>
            </a:r>
            <a:r>
              <a:rPr lang="en-US" sz="2800" b="1" dirty="0" smtClean="0">
                <a:solidFill>
                  <a:srgbClr val="002060"/>
                </a:solidFill>
              </a:rPr>
              <a:t> </a:t>
            </a:r>
            <a:r>
              <a:rPr lang="en-US" sz="2800" b="1" dirty="0" smtClean="0">
                <a:solidFill>
                  <a:srgbClr val="002060"/>
                </a:solidFill>
              </a:rPr>
              <a:t>Subtype Analysis</a:t>
            </a:r>
          </a:p>
          <a:p>
            <a:pPr lvl="1"/>
            <a:r>
              <a:rPr lang="en-US" sz="2400" b="1" dirty="0" smtClean="0">
                <a:solidFill>
                  <a:srgbClr val="002060"/>
                </a:solidFill>
              </a:rPr>
              <a:t>Reviewed volumes </a:t>
            </a:r>
            <a:r>
              <a:rPr lang="en-US" sz="2400" b="1" dirty="0" smtClean="0">
                <a:solidFill>
                  <a:srgbClr val="002060"/>
                </a:solidFill>
              </a:rPr>
              <a:t>of subtype </a:t>
            </a:r>
            <a:r>
              <a:rPr lang="en-US" sz="2400" b="1" dirty="0" smtClean="0">
                <a:solidFill>
                  <a:srgbClr val="002060"/>
                </a:solidFill>
              </a:rPr>
              <a:t>activities from Jan-June 2018</a:t>
            </a:r>
          </a:p>
          <a:p>
            <a:pPr lvl="1"/>
            <a:r>
              <a:rPr lang="en-US" sz="2400" b="1" dirty="0" smtClean="0">
                <a:solidFill>
                  <a:srgbClr val="002060"/>
                </a:solidFill>
              </a:rPr>
              <a:t>Noted high volumes in a few subtypes</a:t>
            </a:r>
          </a:p>
          <a:p>
            <a:pPr lvl="1"/>
            <a:r>
              <a:rPr lang="en-US" sz="2400" b="1" dirty="0" smtClean="0">
                <a:solidFill>
                  <a:srgbClr val="002060"/>
                </a:solidFill>
              </a:rPr>
              <a:t>Will continue deeper dive analysis at next meeting</a:t>
            </a:r>
            <a:endParaRPr lang="en-US" sz="2400" dirty="0" smtClean="0">
              <a:solidFill>
                <a:srgbClr val="002060"/>
              </a:solidFill>
            </a:endParaRPr>
          </a:p>
          <a:p>
            <a:pPr marL="1200150" lvl="1" indent="-457200"/>
            <a:endParaRPr lang="en-US" sz="2000" dirty="0">
              <a:solidFill>
                <a:srgbClr val="002060"/>
              </a:solidFill>
            </a:endParaRPr>
          </a:p>
          <a:p>
            <a:pPr marL="1200150" lvl="1" indent="-457200"/>
            <a:endParaRPr lang="en-US" sz="2000" dirty="0" smtClean="0">
              <a:solidFill>
                <a:srgbClr val="002060"/>
              </a:solidFill>
            </a:endParaRPr>
          </a:p>
          <a:p>
            <a:pPr marL="1200150" lvl="1" indent="-457200"/>
            <a:endParaRPr lang="en-US" sz="2000" dirty="0">
              <a:solidFill>
                <a:srgbClr val="002060"/>
              </a:solidFill>
            </a:endParaRPr>
          </a:p>
          <a:p>
            <a:pPr marL="1200150" lvl="1" indent="-457200"/>
            <a:endParaRPr lang="en-US" sz="2000" dirty="0" smtClean="0">
              <a:solidFill>
                <a:srgbClr val="002060"/>
              </a:solidFill>
            </a:endParaRPr>
          </a:p>
          <a:p>
            <a:pPr marL="1200150" lvl="1" indent="-457200"/>
            <a:endParaRPr lang="en-US" sz="2000" dirty="0">
              <a:solidFill>
                <a:srgbClr val="002060"/>
              </a:solidFill>
            </a:endParaRPr>
          </a:p>
          <a:p>
            <a:pPr marL="1200150" lvl="1" indent="-457200"/>
            <a:endParaRPr lang="en-US" sz="2000" dirty="0" smtClean="0">
              <a:solidFill>
                <a:srgbClr val="002060"/>
              </a:solidFill>
            </a:endParaRPr>
          </a:p>
          <a:p>
            <a:pPr marL="1200150" lvl="1" indent="-457200"/>
            <a:endParaRPr lang="en-US" sz="2000" dirty="0" smtClean="0">
              <a:solidFill>
                <a:srgbClr val="002060"/>
              </a:solidFill>
            </a:endParaRPr>
          </a:p>
          <a:p>
            <a:pPr marL="1200150" lvl="1" indent="-457200"/>
            <a:endParaRPr lang="en-US" sz="2000" b="0" dirty="0" smtClean="0">
              <a:solidFill>
                <a:srgbClr val="002060"/>
              </a:solidFill>
            </a:endParaRPr>
          </a:p>
          <a:p>
            <a:pPr>
              <a:spcBef>
                <a:spcPct val="0"/>
              </a:spcBef>
            </a:pPr>
            <a:endParaRPr lang="en-US" sz="2000" b="1" dirty="0" smtClean="0">
              <a:solidFill>
                <a:srgbClr val="002060"/>
              </a:solidFill>
            </a:endParaRPr>
          </a:p>
          <a:p>
            <a:pPr>
              <a:spcBef>
                <a:spcPct val="0"/>
              </a:spcBef>
            </a:pPr>
            <a:endParaRPr lang="en-US" sz="2000" b="1" dirty="0">
              <a:solidFill>
                <a:srgbClr val="002060"/>
              </a:solidFill>
            </a:endParaRPr>
          </a:p>
          <a:p>
            <a:pPr>
              <a:spcBef>
                <a:spcPct val="0"/>
              </a:spcBef>
            </a:pPr>
            <a:endParaRPr lang="en-US" sz="2000" b="1" dirty="0" smtClean="0">
              <a:solidFill>
                <a:srgbClr val="002060"/>
              </a:solidFill>
            </a:endParaRPr>
          </a:p>
          <a:p>
            <a:pPr>
              <a:spcBef>
                <a:spcPct val="0"/>
              </a:spcBef>
            </a:pPr>
            <a:endParaRPr lang="en-US" sz="2000" b="1" dirty="0">
              <a:solidFill>
                <a:srgbClr val="00206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2</a:t>
            </a:fld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04800" y="1752600"/>
            <a:ext cx="8534400" cy="1905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188897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b="1" dirty="0" smtClean="0">
                <a:solidFill>
                  <a:srgbClr val="002060"/>
                </a:solidFill>
              </a:rPr>
              <a:t>Next Meeting</a:t>
            </a:r>
            <a:endParaRPr lang="en-US" b="1" dirty="0">
              <a:solidFill>
                <a:srgbClr val="00206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lnSpc>
                <a:spcPct val="110000"/>
              </a:lnSpc>
              <a:spcBef>
                <a:spcPct val="50000"/>
              </a:spcBef>
              <a:buNone/>
            </a:pPr>
            <a:r>
              <a:rPr lang="en-US" altLang="en-US" u="sng" dirty="0" smtClean="0">
                <a:solidFill>
                  <a:srgbClr val="002060"/>
                </a:solidFill>
              </a:rPr>
              <a:t>Next meeting information: </a:t>
            </a:r>
          </a:p>
          <a:p>
            <a:pPr algn="ctr">
              <a:lnSpc>
                <a:spcPct val="110000"/>
              </a:lnSpc>
              <a:spcBef>
                <a:spcPct val="50000"/>
              </a:spcBef>
              <a:buNone/>
            </a:pPr>
            <a:r>
              <a:rPr lang="en-US" altLang="en-US" dirty="0">
                <a:solidFill>
                  <a:srgbClr val="002060"/>
                </a:solidFill>
              </a:rPr>
              <a:t>TDTMS Meeting</a:t>
            </a:r>
          </a:p>
          <a:p>
            <a:pPr algn="ctr">
              <a:lnSpc>
                <a:spcPct val="110000"/>
              </a:lnSpc>
              <a:spcBef>
                <a:spcPts val="600"/>
              </a:spcBef>
              <a:buNone/>
            </a:pPr>
            <a:r>
              <a:rPr lang="en-US" altLang="en-US" dirty="0">
                <a:solidFill>
                  <a:srgbClr val="002060"/>
                </a:solidFill>
              </a:rPr>
              <a:t>Thursday, September 20, </a:t>
            </a:r>
            <a:r>
              <a:rPr lang="en-US" altLang="en-US" dirty="0">
                <a:solidFill>
                  <a:srgbClr val="002060"/>
                </a:solidFill>
              </a:rPr>
              <a:t>2018</a:t>
            </a:r>
          </a:p>
          <a:p>
            <a:pPr algn="ctr">
              <a:lnSpc>
                <a:spcPct val="110000"/>
              </a:lnSpc>
              <a:spcBef>
                <a:spcPts val="600"/>
              </a:spcBef>
              <a:buNone/>
            </a:pPr>
            <a:r>
              <a:rPr lang="en-US" altLang="en-US" dirty="0">
                <a:solidFill>
                  <a:srgbClr val="002060"/>
                </a:solidFill>
              </a:rPr>
              <a:t>9:30am</a:t>
            </a:r>
            <a:endParaRPr lang="en-US" altLang="en-US" dirty="0">
              <a:solidFill>
                <a:srgbClr val="002060"/>
              </a:solidFill>
            </a:endParaRPr>
          </a:p>
          <a:p>
            <a:pPr algn="ctr">
              <a:lnSpc>
                <a:spcPct val="110000"/>
              </a:lnSpc>
              <a:spcBef>
                <a:spcPts val="600"/>
              </a:spcBef>
              <a:buNone/>
            </a:pPr>
            <a:r>
              <a:rPr lang="en-US" altLang="en-US" dirty="0">
                <a:solidFill>
                  <a:srgbClr val="002060"/>
                </a:solidFill>
              </a:rPr>
              <a:t>@ ERCOT MET Center</a:t>
            </a:r>
          </a:p>
          <a:p>
            <a:pPr algn="ctr">
              <a:lnSpc>
                <a:spcPct val="110000"/>
              </a:lnSpc>
              <a:spcBef>
                <a:spcPts val="600"/>
              </a:spcBef>
              <a:buNone/>
            </a:pPr>
            <a:r>
              <a:rPr lang="en-US" altLang="en-US" dirty="0">
                <a:solidFill>
                  <a:srgbClr val="002060"/>
                </a:solidFill>
              </a:rPr>
              <a:t>Room </a:t>
            </a:r>
            <a:r>
              <a:rPr lang="en-US" altLang="en-US" dirty="0" smtClean="0">
                <a:solidFill>
                  <a:srgbClr val="002060"/>
                </a:solidFill>
              </a:rPr>
              <a:t>210A</a:t>
            </a:r>
            <a:endParaRPr lang="en-US" altLang="en-US" dirty="0">
              <a:solidFill>
                <a:srgbClr val="002060"/>
              </a:solidFill>
            </a:endParaRPr>
          </a:p>
          <a:p>
            <a:pPr algn="ctr">
              <a:spcBef>
                <a:spcPct val="50000"/>
              </a:spcBef>
              <a:buNone/>
            </a:pPr>
            <a:endParaRPr lang="en-US" altLang="en-US" dirty="0">
              <a:solidFill>
                <a:srgbClr val="002060"/>
              </a:solidFill>
            </a:endParaRPr>
          </a:p>
          <a:p>
            <a:pPr>
              <a:lnSpc>
                <a:spcPct val="110000"/>
              </a:lnSpc>
              <a:spcBef>
                <a:spcPts val="600"/>
              </a:spcBef>
              <a:buNone/>
            </a:pPr>
            <a:r>
              <a:rPr lang="en-US" altLang="en-US" sz="2600" dirty="0" smtClean="0">
                <a:solidFill>
                  <a:srgbClr val="002060"/>
                </a:solidFill>
              </a:rPr>
              <a:t>TDTMS meeting website:</a:t>
            </a:r>
          </a:p>
          <a:p>
            <a:pPr>
              <a:lnSpc>
                <a:spcPct val="110000"/>
              </a:lnSpc>
              <a:spcBef>
                <a:spcPts val="600"/>
              </a:spcBef>
              <a:buNone/>
            </a:pPr>
            <a:r>
              <a:rPr lang="en-US" altLang="en-US" sz="2600" dirty="0" smtClean="0">
                <a:solidFill>
                  <a:srgbClr val="000000"/>
                </a:solidFill>
                <a:hlinkClick r:id="rId2"/>
              </a:rPr>
              <a:t>http://ercot.com/committees/board/tac/rms/tdtms/index.html</a:t>
            </a:r>
            <a:endParaRPr lang="en-US" altLang="en-US" sz="2600" dirty="0" smtClean="0">
              <a:solidFill>
                <a:srgbClr val="000000"/>
              </a:solidFill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84831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8D227D-ABCA-4F68-B3DB-8B05E74578EE}" type="slidenum">
              <a:rPr lang="en-US" smtClean="0"/>
              <a:t>4</a:t>
            </a:fld>
            <a:endParaRPr lang="en-US"/>
          </a:p>
        </p:txBody>
      </p:sp>
      <p:pic>
        <p:nvPicPr>
          <p:cNvPr id="5" name="Picture 11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67000" y="1272046"/>
            <a:ext cx="3810000" cy="480127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318103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32727</TotalTime>
  <Words>95</Words>
  <Application>Microsoft Office PowerPoint</Application>
  <PresentationFormat>On-screen Show (4:3)</PresentationFormat>
  <Paragraphs>46</Paragraphs>
  <Slides>4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July Meeting Summary</vt:lpstr>
      <vt:lpstr>Next Meeting</vt:lpstr>
      <vt:lpstr>PowerPoint Presentation</vt:lpstr>
    </vt:vector>
  </TitlesOfParts>
  <Company>Oncor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Pak, Sam</dc:creator>
  <cp:lastModifiedBy>Pak, Sam</cp:lastModifiedBy>
  <cp:revision>27</cp:revision>
  <dcterms:created xsi:type="dcterms:W3CDTF">2018-05-07T07:13:49Z</dcterms:created>
  <dcterms:modified xsi:type="dcterms:W3CDTF">2018-08-13T09:53:43Z</dcterms:modified>
</cp:coreProperties>
</file>

<file path=docProps/thumbnail.jpeg>
</file>