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notesMasterIdLst>
    <p:notesMasterId r:id="rId5"/>
  </p:notesMasterIdLst>
  <p:sldIdLst>
    <p:sldId id="256" r:id="rId2"/>
    <p:sldId id="270" r:id="rId3"/>
    <p:sldId id="259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3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2" autoAdjust="0"/>
    <p:restoredTop sz="94705" autoAdjust="0"/>
  </p:normalViewPr>
  <p:slideViewPr>
    <p:cSldViewPr>
      <p:cViewPr>
        <p:scale>
          <a:sx n="100" d="100"/>
          <a:sy n="100" d="100"/>
        </p:scale>
        <p:origin x="-946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67" d="100"/>
          <a:sy n="67" d="100"/>
        </p:scale>
        <p:origin x="-3120" y="-8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F1568B-5DA3-4B11-86A2-B350F980F904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D770B8-C1E9-42C8-8C32-757BAA47EF3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13293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D770B8-C1E9-42C8-8C32-757BAA47EF38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69621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dirty="0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52FEBA9C-394B-4B9F-A3FF-638CD91567B0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Update to RMS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August 14, </a:t>
            </a:r>
            <a:r>
              <a:rPr lang="en-US" dirty="0" smtClean="0">
                <a:solidFill>
                  <a:schemeClr val="bg1"/>
                </a:solidFill>
              </a:rPr>
              <a:t>2018</a:t>
            </a:r>
            <a:endParaRPr lang="en-US" dirty="0">
              <a:solidFill>
                <a:schemeClr val="bg1"/>
              </a:solidFill>
            </a:endParaRPr>
          </a:p>
        </p:txBody>
      </p:sp>
      <p:grpSp>
        <p:nvGrpSpPr>
          <p:cNvPr id="5" name="Group 4"/>
          <p:cNvGrpSpPr/>
          <p:nvPr/>
        </p:nvGrpSpPr>
        <p:grpSpPr>
          <a:xfrm>
            <a:off x="304800" y="228600"/>
            <a:ext cx="1303020" cy="1524000"/>
            <a:chOff x="304800" y="228600"/>
            <a:chExt cx="1303020" cy="1524000"/>
          </a:xfrm>
        </p:grpSpPr>
        <p:pic>
          <p:nvPicPr>
            <p:cNvPr id="1029" name="Picture 5" descr="C:\Users\UA2525\AppData\Local\Microsoft\Windows\Temporary Internet Files\Content.IE5\33KRKYVU\texas[1].jpg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304800" y="228600"/>
              <a:ext cx="1303020" cy="1524000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4" name="TextBox 3"/>
            <p:cNvSpPr txBox="1"/>
            <p:nvPr/>
          </p:nvSpPr>
          <p:spPr>
            <a:xfrm>
              <a:off x="973901" y="838200"/>
              <a:ext cx="60960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TX SET</a:t>
              </a:r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1587439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lIns="91440" tIns="45720" rIns="91440" bIns="45720" rtlCol="0" anchor="ctr">
            <a:normAutofit/>
          </a:bodyPr>
          <a:lstStyle/>
          <a:p>
            <a:pPr algn="ctr"/>
            <a:r>
              <a:rPr lang="en-US" sz="4800" b="1" dirty="0">
                <a:solidFill>
                  <a:schemeClr val="tx1"/>
                </a:solidFill>
              </a:rPr>
              <a:t>Texas SET </a:t>
            </a:r>
            <a:r>
              <a:rPr lang="en-US" sz="4800" b="1" dirty="0" smtClean="0">
                <a:solidFill>
                  <a:schemeClr val="tx1"/>
                </a:solidFill>
              </a:rPr>
              <a:t>July 24 </a:t>
            </a:r>
            <a:r>
              <a:rPr lang="en-US" sz="4800" b="1" dirty="0" smtClean="0">
                <a:solidFill>
                  <a:schemeClr val="tx1"/>
                </a:solidFill>
              </a:rPr>
              <a:t>– </a:t>
            </a:r>
            <a:r>
              <a:rPr lang="en-US" sz="4800" b="1" dirty="0" smtClean="0">
                <a:solidFill>
                  <a:schemeClr val="tx1"/>
                </a:solidFill>
              </a:rPr>
              <a:t>25 </a:t>
            </a:r>
            <a:r>
              <a:rPr lang="en-US" sz="4800" b="1" dirty="0" smtClean="0">
                <a:solidFill>
                  <a:schemeClr val="tx1"/>
                </a:solidFill>
              </a:rPr>
              <a:t>Meeting</a:t>
            </a:r>
            <a:endParaRPr lang="en-US" sz="4800" b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>
            <a:normAutofit fontScale="92500" lnSpcReduction="20000"/>
          </a:bodyPr>
          <a:lstStyle/>
          <a:p>
            <a:pPr marL="342900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200" dirty="0" smtClean="0"/>
              <a:t>Test </a:t>
            </a:r>
            <a:r>
              <a:rPr lang="en-US" sz="2200" dirty="0"/>
              <a:t>Flight </a:t>
            </a:r>
            <a:r>
              <a:rPr lang="en-US" sz="2200" dirty="0" smtClean="0"/>
              <a:t>Update</a:t>
            </a:r>
          </a:p>
          <a:p>
            <a:pPr marL="708660" lvl="1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000" dirty="0" smtClean="0"/>
              <a:t>Proposed 2019 Test Flight Schedule (Vote)</a:t>
            </a:r>
            <a:endParaRPr lang="en-US" sz="2000" dirty="0" smtClean="0"/>
          </a:p>
          <a:p>
            <a:pPr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200" dirty="0"/>
              <a:t>RMS Assignments</a:t>
            </a:r>
          </a:p>
          <a:p>
            <a:pPr marL="708660" lvl="1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100" dirty="0"/>
              <a:t>MISP Workshop Action Items</a:t>
            </a:r>
          </a:p>
          <a:p>
            <a:pPr marL="982980" lvl="2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1900" dirty="0"/>
              <a:t>Add </a:t>
            </a:r>
            <a:r>
              <a:rPr lang="en-US" sz="1900" dirty="0"/>
              <a:t>MISP Definition to </a:t>
            </a:r>
            <a:r>
              <a:rPr lang="en-US" sz="1900" dirty="0"/>
              <a:t>the Retail Market Guide (RMG)</a:t>
            </a:r>
          </a:p>
          <a:p>
            <a:pPr marL="982980" lvl="2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1900" dirty="0"/>
              <a:t>Requested ERCOT Feedback on Texas Market Test Plan and Testing Worksheet updates.</a:t>
            </a:r>
          </a:p>
          <a:p>
            <a:pPr marL="982980" lvl="2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1900" dirty="0"/>
              <a:t>Updates to  RMG Section 3.10, </a:t>
            </a:r>
            <a:r>
              <a:rPr lang="en-US" sz="1900" dirty="0"/>
              <a:t>Emergency Operating Procedures for Extended Unplanned System </a:t>
            </a:r>
            <a:r>
              <a:rPr lang="en-US" sz="1900" dirty="0"/>
              <a:t>Outages</a:t>
            </a:r>
          </a:p>
          <a:p>
            <a:pPr marL="708660" lvl="1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100" dirty="0"/>
              <a:t>Mass Transition Biennial Testing Scripts</a:t>
            </a:r>
          </a:p>
          <a:p>
            <a:pPr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200" dirty="0"/>
              <a:t>Discussion Items</a:t>
            </a:r>
          </a:p>
          <a:p>
            <a:pPr marL="708660" lvl="1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100" dirty="0"/>
              <a:t>Construction Hold</a:t>
            </a:r>
          </a:p>
          <a:p>
            <a:pPr marL="708660" lvl="1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100" dirty="0"/>
              <a:t>Counties and Their Relationship with Electric Service Identifiers (ESI IDs)in TDSPs’ Systems</a:t>
            </a:r>
          </a:p>
          <a:p>
            <a:pPr marL="708660" lvl="1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100" dirty="0"/>
              <a:t>Proposed Alternative Automated Inadvertent Gain / Loss and Customer Rescission Processes</a:t>
            </a:r>
          </a:p>
          <a:p>
            <a:pPr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12421584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 txBox="1">
            <a:spLocks noGrp="1"/>
          </p:cNvSpPr>
          <p:nvPr/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anchor="b"/>
          <a:lstStyle/>
          <a:p>
            <a:pPr algn="r">
              <a:defRPr/>
            </a:pPr>
            <a:fld id="{404EFD66-638C-46E7-89A9-ED5B6C14A3E7}" type="slidenum"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cs typeface="+mn-cs"/>
              </a:rPr>
              <a:pPr algn="r">
                <a:defRPr/>
              </a:pPr>
              <a:t>3</a:t>
            </a:fld>
            <a:endParaRPr lang="en-US" sz="1400" dirty="0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  <a:cs typeface="+mn-cs"/>
            </a:endParaRPr>
          </a:p>
        </p:txBody>
      </p:sp>
      <p:sp>
        <p:nvSpPr>
          <p:cNvPr id="5123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609600"/>
            <a:ext cx="8229600" cy="6096000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normAutofit fontScale="90000"/>
          </a:bodyPr>
          <a:lstStyle/>
          <a:p>
            <a:pPr algn="ctr"/>
            <a:r>
              <a:rPr lang="en-US" b="1" dirty="0" smtClean="0">
                <a:solidFill>
                  <a:schemeClr val="tx1"/>
                </a:solidFill>
                <a:effectLst/>
              </a:rPr>
              <a:t/>
            </a:r>
            <a:br>
              <a:rPr lang="en-US" b="1" dirty="0" smtClean="0">
                <a:solidFill>
                  <a:schemeClr val="tx1"/>
                </a:solidFill>
                <a:effectLst/>
              </a:rPr>
            </a:br>
            <a:r>
              <a:rPr lang="en-US" b="1" dirty="0" smtClean="0">
                <a:solidFill>
                  <a:schemeClr val="tx1"/>
                </a:solidFill>
                <a:effectLst/>
              </a:rPr>
              <a:t/>
            </a:r>
            <a:br>
              <a:rPr lang="en-US" b="1" dirty="0" smtClean="0">
                <a:solidFill>
                  <a:schemeClr val="tx1"/>
                </a:solidFill>
                <a:effectLst/>
              </a:rPr>
            </a:br>
            <a:r>
              <a:rPr lang="en-US" sz="5400" b="1" dirty="0" smtClean="0">
                <a:solidFill>
                  <a:schemeClr val="tx1"/>
                </a:solidFill>
              </a:rPr>
              <a:t>Any </a:t>
            </a:r>
            <a:r>
              <a:rPr lang="en-US" sz="5400" b="1" dirty="0">
                <a:solidFill>
                  <a:schemeClr val="tx1"/>
                </a:solidFill>
              </a:rPr>
              <a:t>questions</a:t>
            </a:r>
            <a:r>
              <a:rPr lang="en-US" sz="5400" b="1" dirty="0" smtClean="0">
                <a:solidFill>
                  <a:schemeClr val="tx1"/>
                </a:solidFill>
              </a:rPr>
              <a:t>?</a:t>
            </a:r>
            <a:br>
              <a:rPr lang="en-US" sz="5400" b="1" dirty="0" smtClean="0">
                <a:solidFill>
                  <a:schemeClr val="tx1"/>
                </a:solidFill>
              </a:rPr>
            </a:br>
            <a:r>
              <a:rPr lang="en-US" b="1" dirty="0">
                <a:solidFill>
                  <a:schemeClr val="tx1"/>
                </a:solidFill>
              </a:rPr>
              <a:t>Next Meeting </a:t>
            </a:r>
            <a:r>
              <a:rPr lang="en-US" b="1" dirty="0" smtClean="0">
                <a:solidFill>
                  <a:schemeClr val="tx1"/>
                </a:solidFill>
              </a:rPr>
              <a:t/>
            </a:r>
            <a:br>
              <a:rPr lang="en-US" b="1" dirty="0" smtClean="0">
                <a:solidFill>
                  <a:schemeClr val="tx1"/>
                </a:solidFill>
              </a:rPr>
            </a:br>
            <a:r>
              <a:rPr lang="en-US" b="1" dirty="0" smtClean="0">
                <a:solidFill>
                  <a:schemeClr val="tx1"/>
                </a:solidFill>
              </a:rPr>
              <a:t>August 22 - 23, </a:t>
            </a:r>
            <a:r>
              <a:rPr lang="en-US" b="1" dirty="0" smtClean="0">
                <a:solidFill>
                  <a:schemeClr val="tx1"/>
                </a:solidFill>
              </a:rPr>
              <a:t>2018</a:t>
            </a:r>
            <a:br>
              <a:rPr lang="en-US" b="1" dirty="0" smtClean="0">
                <a:solidFill>
                  <a:schemeClr val="tx1"/>
                </a:solidFill>
              </a:rPr>
            </a:br>
            <a:r>
              <a:rPr lang="en-US" b="1" dirty="0" smtClean="0">
                <a:solidFill>
                  <a:schemeClr val="tx1"/>
                </a:solidFill>
                <a:effectLst/>
              </a:rPr>
              <a:t/>
            </a:r>
            <a:br>
              <a:rPr lang="en-US" b="1" dirty="0" smtClean="0">
                <a:solidFill>
                  <a:schemeClr val="tx1"/>
                </a:solidFill>
                <a:effectLst/>
              </a:rPr>
            </a:br>
            <a:r>
              <a:rPr lang="en-US" sz="4800" b="1" dirty="0" smtClean="0">
                <a:solidFill>
                  <a:schemeClr val="tx1"/>
                </a:solidFill>
                <a:effectLst/>
              </a:rPr>
              <a:t/>
            </a:r>
            <a:br>
              <a:rPr lang="en-US" sz="4800" b="1" dirty="0" smtClean="0">
                <a:solidFill>
                  <a:schemeClr val="tx1"/>
                </a:solidFill>
                <a:effectLst/>
              </a:rPr>
            </a:br>
            <a:endParaRPr lang="en-US" sz="4800" b="1" dirty="0" smtClean="0">
              <a:solidFill>
                <a:schemeClr val="tx1"/>
              </a:solidFill>
              <a:effectLst/>
            </a:endParaRPr>
          </a:p>
        </p:txBody>
      </p:sp>
      <p:grpSp>
        <p:nvGrpSpPr>
          <p:cNvPr id="5" name="Group 4"/>
          <p:cNvGrpSpPr/>
          <p:nvPr/>
        </p:nvGrpSpPr>
        <p:grpSpPr>
          <a:xfrm>
            <a:off x="3581400" y="1066800"/>
            <a:ext cx="1303020" cy="1524000"/>
            <a:chOff x="304800" y="228600"/>
            <a:chExt cx="1303020" cy="1524000"/>
          </a:xfrm>
        </p:grpSpPr>
        <p:pic>
          <p:nvPicPr>
            <p:cNvPr id="6" name="Picture 5" descr="C:\Users\UA2525\AppData\Local\Microsoft\Windows\Temporary Internet Files\Content.IE5\33KRKYVU\texas[1].jpg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304800" y="228600"/>
              <a:ext cx="1303020" cy="1524000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7" name="TextBox 6"/>
            <p:cNvSpPr txBox="1"/>
            <p:nvPr/>
          </p:nvSpPr>
          <p:spPr>
            <a:xfrm>
              <a:off x="973901" y="838200"/>
              <a:ext cx="60960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TX SET</a:t>
              </a:r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4188473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1577</TotalTime>
  <Words>109</Words>
  <Application>Microsoft Office PowerPoint</Application>
  <PresentationFormat>On-screen Show (4:3)</PresentationFormat>
  <Paragraphs>20</Paragraphs>
  <Slides>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Flow</vt:lpstr>
      <vt:lpstr>Update to RMS</vt:lpstr>
      <vt:lpstr>Texas SET July 24 – 25 Meeting</vt:lpstr>
      <vt:lpstr>  Any questions? Next Meeting  August 22 - 23, 2018   </vt:lpstr>
    </vt:vector>
  </TitlesOfParts>
  <Company>PNMR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TNMP11092015</dc:creator>
  <cp:lastModifiedBy>TXSET07252018</cp:lastModifiedBy>
  <cp:revision>119</cp:revision>
  <dcterms:created xsi:type="dcterms:W3CDTF">2015-12-11T22:27:18Z</dcterms:created>
  <dcterms:modified xsi:type="dcterms:W3CDTF">2018-08-01T14:16:57Z</dcterms:modified>
</cp:coreProperties>
</file>

<file path=docProps/thumbnail.jpeg>
</file>