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7" r:id="rId8"/>
    <p:sldId id="263" r:id="rId9"/>
    <p:sldId id="265" r:id="rId10"/>
    <p:sldId id="269" r:id="rId11"/>
    <p:sldId id="268" r:id="rId12"/>
    <p:sldId id="270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August 15,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200" dirty="0" smtClean="0"/>
              <a:t>December 2018 </a:t>
            </a:r>
            <a:r>
              <a:rPr lang="en-US" sz="1200" dirty="0" smtClean="0"/>
              <a:t>go-live </a:t>
            </a:r>
            <a:r>
              <a:rPr lang="en-US" sz="1200" dirty="0" smtClean="0"/>
              <a:t>is at risk due to missed requirements and complexity of certain technical requirements. The team is identifying mitigation measures and assessing the schedule impact to determine the new </a:t>
            </a:r>
            <a:r>
              <a:rPr lang="en-US" sz="1200" dirty="0" smtClean="0"/>
              <a:t>go-Live </a:t>
            </a:r>
            <a:r>
              <a:rPr lang="en-US" sz="1200" dirty="0" smtClean="0"/>
              <a:t>date.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92" y="1386683"/>
            <a:ext cx="7039708" cy="34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3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Reports will be updated in December 2018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660 – Remove CRR State Change Adder</a:t>
            </a:r>
          </a:p>
          <a:p>
            <a:pPr lvl="3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Reports will be updated in </a:t>
            </a:r>
            <a:r>
              <a:rPr lang="en-US" sz="1200" dirty="0" smtClean="0"/>
              <a:t>December 2018</a:t>
            </a:r>
            <a:endParaRPr lang="en-US" sz="1200" dirty="0"/>
          </a:p>
          <a:p>
            <a:pPr lvl="3" defTabSz="457200" eaLnBrk="0" fontAlgn="base" hangingPunct="0">
              <a:spcAft>
                <a:spcPct val="0"/>
              </a:spcAft>
              <a:defRPr/>
            </a:pPr>
            <a:endParaRPr lang="en-US" sz="400" dirty="0" smtClean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683 – Revision to Available Credit Limit Calculation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648 – Remove Reference to </a:t>
            </a:r>
            <a:r>
              <a:rPr lang="en-US" sz="1600" dirty="0" err="1" smtClean="0"/>
              <a:t>Flowgate</a:t>
            </a:r>
            <a:r>
              <a:rPr lang="en-US" sz="1600" dirty="0" smtClean="0"/>
              <a:t> Rights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743 – Revision to MCE to have a Floor for Load Exposure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800 – Revisions to Credit Exposure Calculations to Use Electricity Future         			   Market Prices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760 – Calculation of Exposure Variables For Days With No Activity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/>
              <a:t>Withdrawn Change 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NPRR 811 – Two Day Cure Period for Foreign Market Participant Guarantee Agreements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88" y="1219200"/>
            <a:ext cx="8534400" cy="4700832"/>
          </a:xfrm>
        </p:spPr>
        <p:txBody>
          <a:bodyPr/>
          <a:lstStyle/>
          <a:p>
            <a:r>
              <a:rPr lang="en-US" sz="2000" dirty="0" smtClean="0"/>
              <a:t>Regular CWG/MCWG update at October F&amp;A/Board</a:t>
            </a:r>
            <a:endParaRPr lang="en-US" sz="16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Quarterly unaudited </a:t>
            </a:r>
            <a:r>
              <a:rPr lang="en-US" sz="2000" dirty="0"/>
              <a:t>financials </a:t>
            </a:r>
            <a:r>
              <a:rPr lang="en-US" sz="2000" dirty="0" smtClean="0"/>
              <a:t>are due by August 30 for </a:t>
            </a:r>
            <a:r>
              <a:rPr lang="en-US" sz="2000" dirty="0"/>
              <a:t>Counter-Parties </a:t>
            </a:r>
            <a:r>
              <a:rPr lang="en-US" sz="2000" dirty="0" smtClean="0"/>
              <a:t>whose second quarter ended on June 30.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8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implementation of NPRR800, the incorporation of a forward price curve-based methodology in collateral requirement calculations</a:t>
            </a:r>
          </a:p>
          <a:p>
            <a:r>
              <a:rPr lang="en-US" sz="2000" dirty="0"/>
              <a:t>Provide support to the ERCOT stakeholder process </a:t>
            </a:r>
            <a:r>
              <a:rPr lang="en-US" sz="2000" dirty="0" smtClean="0"/>
              <a:t>for Market Suspension and Restart (NPRR850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402</Words>
  <Application>Microsoft Office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2018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149</cp:revision>
  <cp:lastPrinted>2018-03-15T18:40:26Z</cp:lastPrinted>
  <dcterms:created xsi:type="dcterms:W3CDTF">2016-01-21T15:20:31Z</dcterms:created>
  <dcterms:modified xsi:type="dcterms:W3CDTF">2018-08-13T19:54:05Z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