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3"/>
  </p:notesMasterIdLst>
  <p:handoutMasterIdLst>
    <p:handoutMasterId r:id="rId44"/>
  </p:handoutMasterIdLst>
  <p:sldIdLst>
    <p:sldId id="260" r:id="rId7"/>
    <p:sldId id="312" r:id="rId8"/>
    <p:sldId id="341" r:id="rId9"/>
    <p:sldId id="330" r:id="rId10"/>
    <p:sldId id="313" r:id="rId11"/>
    <p:sldId id="338" r:id="rId12"/>
    <p:sldId id="337" r:id="rId13"/>
    <p:sldId id="332" r:id="rId14"/>
    <p:sldId id="339" r:id="rId15"/>
    <p:sldId id="340" r:id="rId16"/>
    <p:sldId id="331" r:id="rId17"/>
    <p:sldId id="288" r:id="rId18"/>
    <p:sldId id="314" r:id="rId19"/>
    <p:sldId id="318" r:id="rId20"/>
    <p:sldId id="322" r:id="rId21"/>
    <p:sldId id="326" r:id="rId22"/>
    <p:sldId id="333" r:id="rId23"/>
    <p:sldId id="298" r:id="rId24"/>
    <p:sldId id="315" r:id="rId25"/>
    <p:sldId id="319" r:id="rId26"/>
    <p:sldId id="323" r:id="rId27"/>
    <p:sldId id="327" r:id="rId28"/>
    <p:sldId id="334" r:id="rId29"/>
    <p:sldId id="297" r:id="rId30"/>
    <p:sldId id="317" r:id="rId31"/>
    <p:sldId id="321" r:id="rId32"/>
    <p:sldId id="325" r:id="rId33"/>
    <p:sldId id="329" r:id="rId34"/>
    <p:sldId id="336" r:id="rId35"/>
    <p:sldId id="294" r:id="rId36"/>
    <p:sldId id="316" r:id="rId37"/>
    <p:sldId id="320" r:id="rId38"/>
    <p:sldId id="324" r:id="rId39"/>
    <p:sldId id="328" r:id="rId40"/>
    <p:sldId id="335" r:id="rId41"/>
    <p:sldId id="261"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ane, Mark" initials="RM" lastIdx="11" clrIdx="0">
    <p:extLst>
      <p:ext uri="{19B8F6BF-5375-455C-9EA6-DF929625EA0E}">
        <p15:presenceInfo xmlns:p15="http://schemas.microsoft.com/office/powerpoint/2012/main" userId="S-1-5-21-639947351-343809578-3807592339-28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4660" autoAdjust="0"/>
  </p:normalViewPr>
  <p:slideViewPr>
    <p:cSldViewPr showGuides="1">
      <p:cViewPr varScale="1">
        <p:scale>
          <a:sx n="74" d="100"/>
          <a:sy n="74" d="100"/>
        </p:scale>
        <p:origin x="804" y="60"/>
      </p:cViewPr>
      <p:guideLst>
        <p:guide orient="horz" pos="2160"/>
        <p:guide pos="2880"/>
      </p:guideLst>
    </p:cSldViewPr>
  </p:slideViewPr>
  <p:outlineViewPr>
    <p:cViewPr>
      <p:scale>
        <a:sx n="33" d="100"/>
        <a:sy n="33" d="100"/>
      </p:scale>
      <p:origin x="0" y="-5064"/>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99" d="100"/>
          <a:sy n="99" d="100"/>
        </p:scale>
        <p:origin x="352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970338" y="1"/>
            <a:ext cx="3038475" cy="466725"/>
          </a:xfrm>
          <a:prstGeom prst="rect">
            <a:avLst/>
          </a:prstGeom>
        </p:spPr>
        <p:txBody>
          <a:bodyPr vert="horz" lIns="91430" tIns="45715" rIns="91430" bIns="45715" rtlCol="0"/>
          <a:lstStyle>
            <a:lvl1pPr algn="r">
              <a:defRPr sz="1200"/>
            </a:lvl1pPr>
          </a:lstStyle>
          <a:p>
            <a:fld id="{F750BF31-E9A8-4E88-81E7-44C5092290FC}" type="datetimeFigureOut">
              <a:rPr lang="en-US" smtClean="0"/>
              <a:t>8/8/2018</a:t>
            </a:fld>
            <a:endParaRPr lang="en-US"/>
          </a:p>
        </p:txBody>
      </p:sp>
      <p:sp>
        <p:nvSpPr>
          <p:cNvPr id="4" name="Footer Placeholder 3"/>
          <p:cNvSpPr>
            <a:spLocks noGrp="1"/>
          </p:cNvSpPr>
          <p:nvPr>
            <p:ph type="ftr" sz="quarter" idx="2"/>
          </p:nvPr>
        </p:nvSpPr>
        <p:spPr>
          <a:xfrm>
            <a:off x="1" y="8829675"/>
            <a:ext cx="3038475" cy="4667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30" tIns="45715" rIns="91430" bIns="45715"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67EFB637-CCC9-4803-8851-F6915048CBB4}" type="datetimeFigureOut">
              <a:rPr lang="en-US" smtClean="0"/>
              <a:t>8/8/2018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291658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354509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05203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36525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331023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024425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2689496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65275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00031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Jun 27 2018 Market Participants had posted increased amounts of collateral</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766946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17398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291009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361062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206704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256574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255900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761878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57375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1076880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197002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816927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265528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3081930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1320099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2707279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1110426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1823338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914066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4054163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66940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06363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402373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62144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139017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352826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52800" y="2438400"/>
            <a:ext cx="5646034" cy="2308324"/>
          </a:xfrm>
          <a:prstGeom prst="rect">
            <a:avLst/>
          </a:prstGeom>
          <a:noFill/>
        </p:spPr>
        <p:txBody>
          <a:bodyPr wrap="square" rtlCol="0">
            <a:spAutoFit/>
          </a:bodyPr>
          <a:lstStyle/>
          <a:p>
            <a:r>
              <a:rPr lang="en-US" b="1" dirty="0" smtClean="0">
                <a:cs typeface="Times New Roman" panose="02020603050405020304" pitchFamily="18" charset="0"/>
              </a:rPr>
              <a:t>Credit Exposure </a:t>
            </a:r>
            <a:r>
              <a:rPr lang="en-US" b="1" dirty="0" smtClean="0">
                <a:cs typeface="Times New Roman" panose="02020603050405020304" pitchFamily="18" charset="0"/>
              </a:rPr>
              <a:t>Scenarios</a:t>
            </a:r>
          </a:p>
          <a:p>
            <a:endParaRPr lang="en-US" b="1" dirty="0" smtClean="0">
              <a:cs typeface="Times New Roman" panose="02020603050405020304" pitchFamily="18" charset="0"/>
            </a:endParaRPr>
          </a:p>
          <a:p>
            <a:endParaRPr lang="en-US" b="1" dirty="0">
              <a:cs typeface="Times New Roman" panose="02020603050405020304" pitchFamily="18" charset="0"/>
            </a:endParaRPr>
          </a:p>
          <a:p>
            <a:endParaRPr lang="en-US" b="1" dirty="0">
              <a:cs typeface="Times New Roman" panose="02020603050405020304" pitchFamily="18" charset="0"/>
            </a:endParaRPr>
          </a:p>
          <a:p>
            <a:r>
              <a:rPr lang="en-US" b="1" dirty="0" smtClean="0">
                <a:cs typeface="Times New Roman" panose="02020603050405020304" pitchFamily="18" charset="0"/>
              </a:rPr>
              <a:t>Credit Work Group</a:t>
            </a:r>
          </a:p>
          <a:p>
            <a:r>
              <a:rPr lang="en-US" b="1" smtClean="0">
                <a:cs typeface="Times New Roman" panose="02020603050405020304" pitchFamily="18" charset="0"/>
              </a:rPr>
              <a:t>August 15, 2018</a:t>
            </a:r>
            <a:endParaRPr lang="en-US" b="1" dirty="0" smtClean="0">
              <a:cs typeface="Times New Roman" panose="02020603050405020304" pitchFamily="18" charset="0"/>
            </a:endParaRPr>
          </a:p>
          <a:p>
            <a:endParaRPr lang="en-US" dirty="0">
              <a:cs typeface="Times New Roman" panose="02020603050405020304" pitchFamily="18" charset="0"/>
            </a:endParaRPr>
          </a:p>
          <a:p>
            <a:endParaRPr lang="en-US" dirty="0">
              <a:cs typeface="Times New Roman" panose="02020603050405020304" pitchFamily="18" charset="0"/>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a:cs typeface="Times New Roman" panose="02020603050405020304" pitchFamily="18" charset="0"/>
              </a:rPr>
              <a:t>Scenarios</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64018" y="1600200"/>
            <a:ext cx="8215964" cy="1676400"/>
          </a:xfrm>
        </p:spPr>
        <p:txBody>
          <a:bodyPr/>
          <a:lstStyle/>
          <a:p>
            <a:pPr marL="0" indent="0">
              <a:spcAft>
                <a:spcPts val="600"/>
              </a:spcAft>
              <a:buNone/>
            </a:pPr>
            <a:r>
              <a:rPr lang="en-US" sz="1800" b="1" dirty="0" smtClean="0">
                <a:cs typeface="Times New Roman" panose="02020603050405020304" pitchFamily="18" charset="0"/>
              </a:rPr>
              <a:t>Next Steps</a:t>
            </a:r>
          </a:p>
          <a:p>
            <a:pPr>
              <a:spcAft>
                <a:spcPts val="600"/>
              </a:spcAft>
            </a:pPr>
            <a:r>
              <a:rPr lang="en-US" sz="1800" dirty="0" smtClean="0">
                <a:cs typeface="Times New Roman" panose="02020603050405020304" pitchFamily="18" charset="0"/>
              </a:rPr>
              <a:t>ERCOT will incorporate initial feedback from F&amp;A members.  Revised scenarios will be previewed at the August CWG/MCWG meeting and shared with the F&amp;A Committee at its October meeting.</a:t>
            </a:r>
          </a:p>
          <a:p>
            <a:pPr marL="0" indent="0">
              <a:spcAft>
                <a:spcPts val="600"/>
              </a:spcAft>
              <a:buNone/>
            </a:pPr>
            <a:endParaRPr lang="en-US" sz="1800" dirty="0">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10</a:t>
            </a:fld>
            <a:endParaRPr lang="en-US"/>
          </a:p>
        </p:txBody>
      </p:sp>
    </p:spTree>
    <p:extLst>
      <p:ext uri="{BB962C8B-B14F-4D97-AF65-F5344CB8AC3E}">
        <p14:creationId xmlns:p14="http://schemas.microsoft.com/office/powerpoint/2010/main" val="696329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a:cs typeface="Times New Roman" panose="02020603050405020304" pitchFamily="18" charset="0"/>
              </a:rPr>
              <a:t>Scenarios</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762000" y="2286000"/>
            <a:ext cx="7848600" cy="1295400"/>
          </a:xfrm>
        </p:spPr>
        <p:txBody>
          <a:bodyPr/>
          <a:lstStyle/>
          <a:p>
            <a:pPr marL="0" indent="0" algn="ctr">
              <a:spcAft>
                <a:spcPts val="600"/>
              </a:spcAft>
              <a:buNone/>
            </a:pPr>
            <a:r>
              <a:rPr lang="en-US" sz="3600" b="1" dirty="0" smtClean="0">
                <a:cs typeface="Times New Roman" panose="02020603050405020304" pitchFamily="18" charset="0"/>
              </a:rPr>
              <a:t>Appendix:  Detailed Results</a:t>
            </a:r>
            <a:endParaRPr lang="en-US" sz="3600" dirty="0">
              <a:cs typeface="Times New Roman" panose="02020603050405020304" pitchFamily="18" charset="0"/>
            </a:endParaRPr>
          </a:p>
          <a:p>
            <a:pPr algn="ctr">
              <a:spcAft>
                <a:spcPts val="600"/>
              </a:spcAft>
              <a:buFont typeface="+mj-lt"/>
              <a:buAutoNum type="arabicPeriod"/>
            </a:pPr>
            <a:endParaRPr lang="en-US" sz="3600" dirty="0">
              <a:cs typeface="Times New Roman" panose="02020603050405020304" pitchFamily="18" charset="0"/>
            </a:endParaRPr>
          </a:p>
          <a:p>
            <a:pPr algn="ctr">
              <a:spcAft>
                <a:spcPts val="600"/>
              </a:spcAft>
              <a:buFont typeface="+mj-lt"/>
              <a:buAutoNum type="arabicPeriod"/>
            </a:pPr>
            <a:endParaRPr lang="en-US" sz="3600" dirty="0">
              <a:cs typeface="Times New Roman" panose="02020603050405020304" pitchFamily="18" charset="0"/>
            </a:endParaRPr>
          </a:p>
          <a:p>
            <a:pPr algn="ctr">
              <a:spcAft>
                <a:spcPts val="600"/>
              </a:spcAft>
              <a:buFont typeface="+mj-lt"/>
              <a:buAutoNum type="arabicPeriod"/>
            </a:pPr>
            <a:endParaRPr lang="en-US" sz="3600" dirty="0" smtClean="0">
              <a:cs typeface="Times New Roman" panose="02020603050405020304" pitchFamily="18" charset="0"/>
            </a:endParaRPr>
          </a:p>
          <a:p>
            <a:pPr algn="ctr">
              <a:spcAft>
                <a:spcPts val="600"/>
              </a:spcAft>
              <a:buFont typeface="+mj-lt"/>
              <a:buAutoNum type="arabicPeriod"/>
            </a:pPr>
            <a:endParaRPr lang="en-US" sz="3600" dirty="0">
              <a:cs typeface="Times New Roman" panose="02020603050405020304" pitchFamily="18" charset="0"/>
            </a:endParaRPr>
          </a:p>
          <a:p>
            <a:pPr marL="457200" lvl="1" indent="0" algn="ctr">
              <a:spcAft>
                <a:spcPts val="600"/>
              </a:spcAft>
              <a:buNone/>
            </a:pPr>
            <a:endParaRPr lang="en-US" sz="3600" dirty="0" smtClean="0">
              <a:latin typeface="+mj-lt"/>
            </a:endParaRPr>
          </a:p>
          <a:p>
            <a:pPr marL="457200" lvl="1" indent="0" algn="ctr">
              <a:spcAft>
                <a:spcPts val="600"/>
              </a:spcAft>
              <a:buNone/>
            </a:pPr>
            <a:endParaRPr lang="en-US" sz="36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11</a:t>
            </a:fld>
            <a:endParaRPr lang="en-US"/>
          </a:p>
        </p:txBody>
      </p:sp>
    </p:spTree>
    <p:extLst>
      <p:ext uri="{BB962C8B-B14F-4D97-AF65-F5344CB8AC3E}">
        <p14:creationId xmlns:p14="http://schemas.microsoft.com/office/powerpoint/2010/main" val="1817738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smtClean="0">
                <a:cs typeface="Times New Roman" panose="02020603050405020304" pitchFamily="18" charset="0"/>
              </a:rPr>
              <a:t>Scenario 1 </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57200" y="990600"/>
            <a:ext cx="8382000" cy="4724400"/>
          </a:xfrm>
        </p:spPr>
        <p:txBody>
          <a:bodyPr/>
          <a:lstStyle/>
          <a:p>
            <a:pPr marL="0" indent="0">
              <a:spcAft>
                <a:spcPts val="600"/>
              </a:spcAft>
              <a:buNone/>
            </a:pPr>
            <a:r>
              <a:rPr lang="en-US" sz="1800" dirty="0">
                <a:latin typeface="+mj-lt"/>
                <a:cs typeface="Times New Roman" panose="02020603050405020304" pitchFamily="18" charset="0"/>
              </a:rPr>
              <a:t> </a:t>
            </a:r>
            <a:r>
              <a:rPr lang="en-US" sz="1800" dirty="0" smtClean="0">
                <a:latin typeface="+mj-lt"/>
                <a:cs typeface="Times New Roman" panose="02020603050405020304" pitchFamily="18" charset="0"/>
              </a:rPr>
              <a:t>    </a:t>
            </a:r>
            <a:r>
              <a:rPr lang="en-US" sz="2000" b="1" dirty="0" smtClean="0">
                <a:latin typeface="+mj-lt"/>
                <a:cs typeface="Times New Roman" panose="02020603050405020304" pitchFamily="18" charset="0"/>
              </a:rPr>
              <a:t>Distribution of TPE by Rating and Category</a:t>
            </a: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12</a:t>
            </a:fld>
            <a:endParaRPr lang="en-US"/>
          </a:p>
        </p:txBody>
      </p:sp>
      <p:pic>
        <p:nvPicPr>
          <p:cNvPr id="4" name="Picture 3"/>
          <p:cNvPicPr>
            <a:picLocks noChangeAspect="1"/>
          </p:cNvPicPr>
          <p:nvPr/>
        </p:nvPicPr>
        <p:blipFill>
          <a:blip r:embed="rId3"/>
          <a:stretch>
            <a:fillRect/>
          </a:stretch>
        </p:blipFill>
        <p:spPr>
          <a:xfrm>
            <a:off x="790575" y="1524000"/>
            <a:ext cx="8086725" cy="2781300"/>
          </a:xfrm>
          <a:prstGeom prst="rect">
            <a:avLst/>
          </a:prstGeom>
        </p:spPr>
      </p:pic>
    </p:spTree>
    <p:extLst>
      <p:ext uri="{BB962C8B-B14F-4D97-AF65-F5344CB8AC3E}">
        <p14:creationId xmlns:p14="http://schemas.microsoft.com/office/powerpoint/2010/main" val="4143750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smtClean="0">
                <a:cs typeface="Times New Roman" panose="02020603050405020304" pitchFamily="18" charset="0"/>
              </a:rPr>
              <a:t>Scenario 2 </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57200" y="990600"/>
            <a:ext cx="8382000" cy="4724400"/>
          </a:xfrm>
        </p:spPr>
        <p:txBody>
          <a:bodyPr/>
          <a:lstStyle/>
          <a:p>
            <a:pPr marL="0" indent="0">
              <a:spcAft>
                <a:spcPts val="600"/>
              </a:spcAft>
              <a:buNone/>
            </a:pPr>
            <a:r>
              <a:rPr lang="en-US" sz="1800" dirty="0">
                <a:latin typeface="+mj-lt"/>
                <a:cs typeface="Times New Roman" panose="02020603050405020304" pitchFamily="18" charset="0"/>
              </a:rPr>
              <a:t> </a:t>
            </a:r>
            <a:r>
              <a:rPr lang="en-US" sz="1800" dirty="0" smtClean="0">
                <a:latin typeface="+mj-lt"/>
                <a:cs typeface="Times New Roman" panose="02020603050405020304" pitchFamily="18" charset="0"/>
              </a:rPr>
              <a:t>    </a:t>
            </a:r>
            <a:r>
              <a:rPr lang="en-US" sz="2000" b="1" dirty="0" smtClean="0">
                <a:latin typeface="+mj-lt"/>
                <a:cs typeface="Times New Roman" panose="02020603050405020304" pitchFamily="18" charset="0"/>
              </a:rPr>
              <a:t>Distribution of TPE by Rating and Category</a:t>
            </a: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13</a:t>
            </a:fld>
            <a:endParaRPr lang="en-US"/>
          </a:p>
        </p:txBody>
      </p:sp>
      <p:pic>
        <p:nvPicPr>
          <p:cNvPr id="5" name="Picture 4"/>
          <p:cNvPicPr>
            <a:picLocks noChangeAspect="1"/>
          </p:cNvPicPr>
          <p:nvPr/>
        </p:nvPicPr>
        <p:blipFill>
          <a:blip r:embed="rId3"/>
          <a:stretch>
            <a:fillRect/>
          </a:stretch>
        </p:blipFill>
        <p:spPr>
          <a:xfrm>
            <a:off x="847725" y="1600200"/>
            <a:ext cx="8067675" cy="2790825"/>
          </a:xfrm>
          <a:prstGeom prst="rect">
            <a:avLst/>
          </a:prstGeom>
        </p:spPr>
      </p:pic>
    </p:spTree>
    <p:extLst>
      <p:ext uri="{BB962C8B-B14F-4D97-AF65-F5344CB8AC3E}">
        <p14:creationId xmlns:p14="http://schemas.microsoft.com/office/powerpoint/2010/main" val="3092639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smtClean="0">
                <a:cs typeface="Times New Roman" panose="02020603050405020304" pitchFamily="18" charset="0"/>
              </a:rPr>
              <a:t>Scenario 3 </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57200" y="990600"/>
            <a:ext cx="8382000" cy="4724400"/>
          </a:xfrm>
        </p:spPr>
        <p:txBody>
          <a:bodyPr/>
          <a:lstStyle/>
          <a:p>
            <a:pPr marL="0" indent="0">
              <a:spcAft>
                <a:spcPts val="600"/>
              </a:spcAft>
              <a:buNone/>
            </a:pPr>
            <a:r>
              <a:rPr lang="en-US" sz="1800" dirty="0">
                <a:latin typeface="+mj-lt"/>
                <a:cs typeface="Times New Roman" panose="02020603050405020304" pitchFamily="18" charset="0"/>
              </a:rPr>
              <a:t> </a:t>
            </a:r>
            <a:r>
              <a:rPr lang="en-US" sz="1800" dirty="0" smtClean="0">
                <a:latin typeface="+mj-lt"/>
                <a:cs typeface="Times New Roman" panose="02020603050405020304" pitchFamily="18" charset="0"/>
              </a:rPr>
              <a:t>    </a:t>
            </a:r>
            <a:r>
              <a:rPr lang="en-US" sz="2000" b="1" dirty="0" smtClean="0">
                <a:latin typeface="+mj-lt"/>
                <a:cs typeface="Times New Roman" panose="02020603050405020304" pitchFamily="18" charset="0"/>
              </a:rPr>
              <a:t>Distribution of TPE by Rating and Category</a:t>
            </a: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14</a:t>
            </a:fld>
            <a:endParaRPr lang="en-US"/>
          </a:p>
        </p:txBody>
      </p:sp>
      <p:pic>
        <p:nvPicPr>
          <p:cNvPr id="4" name="Picture 3"/>
          <p:cNvPicPr>
            <a:picLocks noChangeAspect="1"/>
          </p:cNvPicPr>
          <p:nvPr/>
        </p:nvPicPr>
        <p:blipFill>
          <a:blip r:embed="rId3"/>
          <a:stretch>
            <a:fillRect/>
          </a:stretch>
        </p:blipFill>
        <p:spPr>
          <a:xfrm>
            <a:off x="781050" y="1600200"/>
            <a:ext cx="8096250" cy="2809875"/>
          </a:xfrm>
          <a:prstGeom prst="rect">
            <a:avLst/>
          </a:prstGeom>
        </p:spPr>
      </p:pic>
    </p:spTree>
    <p:extLst>
      <p:ext uri="{BB962C8B-B14F-4D97-AF65-F5344CB8AC3E}">
        <p14:creationId xmlns:p14="http://schemas.microsoft.com/office/powerpoint/2010/main" val="1562141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smtClean="0">
                <a:cs typeface="Times New Roman" panose="02020603050405020304" pitchFamily="18" charset="0"/>
              </a:rPr>
              <a:t>Scenario 4 </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57200" y="990600"/>
            <a:ext cx="8382000" cy="4724400"/>
          </a:xfrm>
        </p:spPr>
        <p:txBody>
          <a:bodyPr/>
          <a:lstStyle/>
          <a:p>
            <a:pPr marL="0" indent="0">
              <a:spcAft>
                <a:spcPts val="600"/>
              </a:spcAft>
              <a:buNone/>
            </a:pPr>
            <a:r>
              <a:rPr lang="en-US" sz="1800" dirty="0">
                <a:latin typeface="+mj-lt"/>
                <a:cs typeface="Times New Roman" panose="02020603050405020304" pitchFamily="18" charset="0"/>
              </a:rPr>
              <a:t> </a:t>
            </a:r>
            <a:r>
              <a:rPr lang="en-US" sz="1800" dirty="0" smtClean="0">
                <a:latin typeface="+mj-lt"/>
                <a:cs typeface="Times New Roman" panose="02020603050405020304" pitchFamily="18" charset="0"/>
              </a:rPr>
              <a:t>    </a:t>
            </a:r>
            <a:r>
              <a:rPr lang="en-US" sz="2000" b="1" dirty="0" smtClean="0">
                <a:latin typeface="+mj-lt"/>
                <a:cs typeface="Times New Roman" panose="02020603050405020304" pitchFamily="18" charset="0"/>
              </a:rPr>
              <a:t>Distribution of TPE by Rating and Category</a:t>
            </a: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15</a:t>
            </a:fld>
            <a:endParaRPr lang="en-US"/>
          </a:p>
        </p:txBody>
      </p:sp>
      <p:pic>
        <p:nvPicPr>
          <p:cNvPr id="5" name="Picture 4"/>
          <p:cNvPicPr>
            <a:picLocks noChangeAspect="1"/>
          </p:cNvPicPr>
          <p:nvPr/>
        </p:nvPicPr>
        <p:blipFill>
          <a:blip r:embed="rId3"/>
          <a:stretch>
            <a:fillRect/>
          </a:stretch>
        </p:blipFill>
        <p:spPr>
          <a:xfrm>
            <a:off x="661035" y="1424782"/>
            <a:ext cx="8086725" cy="2790825"/>
          </a:xfrm>
          <a:prstGeom prst="rect">
            <a:avLst/>
          </a:prstGeom>
        </p:spPr>
      </p:pic>
    </p:spTree>
    <p:extLst>
      <p:ext uri="{BB962C8B-B14F-4D97-AF65-F5344CB8AC3E}">
        <p14:creationId xmlns:p14="http://schemas.microsoft.com/office/powerpoint/2010/main" val="789784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smtClean="0">
                <a:cs typeface="Times New Roman" panose="02020603050405020304" pitchFamily="18" charset="0"/>
              </a:rPr>
              <a:t>Scenario 5 </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57200" y="990600"/>
            <a:ext cx="8382000" cy="4724400"/>
          </a:xfrm>
        </p:spPr>
        <p:txBody>
          <a:bodyPr/>
          <a:lstStyle/>
          <a:p>
            <a:pPr marL="0" indent="0">
              <a:spcAft>
                <a:spcPts val="600"/>
              </a:spcAft>
              <a:buNone/>
            </a:pPr>
            <a:r>
              <a:rPr lang="en-US" sz="1800" dirty="0">
                <a:latin typeface="+mj-lt"/>
                <a:cs typeface="Times New Roman" panose="02020603050405020304" pitchFamily="18" charset="0"/>
              </a:rPr>
              <a:t> </a:t>
            </a:r>
            <a:r>
              <a:rPr lang="en-US" sz="1800" dirty="0" smtClean="0">
                <a:latin typeface="+mj-lt"/>
                <a:cs typeface="Times New Roman" panose="02020603050405020304" pitchFamily="18" charset="0"/>
              </a:rPr>
              <a:t>    </a:t>
            </a:r>
            <a:r>
              <a:rPr lang="en-US" sz="2000" b="1" dirty="0" smtClean="0">
                <a:latin typeface="+mj-lt"/>
                <a:cs typeface="Times New Roman" panose="02020603050405020304" pitchFamily="18" charset="0"/>
              </a:rPr>
              <a:t>Distribution of TPE by Rating and Category</a:t>
            </a: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16</a:t>
            </a:fld>
            <a:endParaRPr lang="en-US"/>
          </a:p>
        </p:txBody>
      </p:sp>
      <p:pic>
        <p:nvPicPr>
          <p:cNvPr id="4" name="Picture 3"/>
          <p:cNvPicPr>
            <a:picLocks noChangeAspect="1"/>
          </p:cNvPicPr>
          <p:nvPr/>
        </p:nvPicPr>
        <p:blipFill>
          <a:blip r:embed="rId3"/>
          <a:stretch>
            <a:fillRect/>
          </a:stretch>
        </p:blipFill>
        <p:spPr>
          <a:xfrm>
            <a:off x="714375" y="1600200"/>
            <a:ext cx="8048625" cy="2752725"/>
          </a:xfrm>
          <a:prstGeom prst="rect">
            <a:avLst/>
          </a:prstGeom>
        </p:spPr>
      </p:pic>
    </p:spTree>
    <p:extLst>
      <p:ext uri="{BB962C8B-B14F-4D97-AF65-F5344CB8AC3E}">
        <p14:creationId xmlns:p14="http://schemas.microsoft.com/office/powerpoint/2010/main" val="799754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smtClean="0">
                <a:cs typeface="Times New Roman" panose="02020603050405020304" pitchFamily="18" charset="0"/>
              </a:rPr>
              <a:t>Scenario 6 </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57200" y="990600"/>
            <a:ext cx="8382000" cy="4724400"/>
          </a:xfrm>
        </p:spPr>
        <p:txBody>
          <a:bodyPr/>
          <a:lstStyle/>
          <a:p>
            <a:pPr marL="0" indent="0">
              <a:spcAft>
                <a:spcPts val="600"/>
              </a:spcAft>
              <a:buNone/>
            </a:pPr>
            <a:r>
              <a:rPr lang="en-US" sz="1800" dirty="0">
                <a:latin typeface="+mj-lt"/>
                <a:cs typeface="Times New Roman" panose="02020603050405020304" pitchFamily="18" charset="0"/>
              </a:rPr>
              <a:t> </a:t>
            </a:r>
            <a:r>
              <a:rPr lang="en-US" sz="1800" dirty="0" smtClean="0">
                <a:latin typeface="+mj-lt"/>
                <a:cs typeface="Times New Roman" panose="02020603050405020304" pitchFamily="18" charset="0"/>
              </a:rPr>
              <a:t>    </a:t>
            </a:r>
            <a:r>
              <a:rPr lang="en-US" sz="2000" b="1" dirty="0" smtClean="0">
                <a:latin typeface="+mj-lt"/>
                <a:cs typeface="Times New Roman" panose="02020603050405020304" pitchFamily="18" charset="0"/>
              </a:rPr>
              <a:t>Distribution of TPE by Rating and Category</a:t>
            </a: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17</a:t>
            </a:fld>
            <a:endParaRPr lang="en-US"/>
          </a:p>
        </p:txBody>
      </p:sp>
      <p:pic>
        <p:nvPicPr>
          <p:cNvPr id="5" name="Picture 4"/>
          <p:cNvPicPr>
            <a:picLocks noChangeAspect="1"/>
          </p:cNvPicPr>
          <p:nvPr/>
        </p:nvPicPr>
        <p:blipFill>
          <a:blip r:embed="rId3"/>
          <a:stretch>
            <a:fillRect/>
          </a:stretch>
        </p:blipFill>
        <p:spPr>
          <a:xfrm>
            <a:off x="641985" y="1524000"/>
            <a:ext cx="8105775" cy="2809875"/>
          </a:xfrm>
          <a:prstGeom prst="rect">
            <a:avLst/>
          </a:prstGeom>
        </p:spPr>
      </p:pic>
    </p:spTree>
    <p:extLst>
      <p:ext uri="{BB962C8B-B14F-4D97-AF65-F5344CB8AC3E}">
        <p14:creationId xmlns:p14="http://schemas.microsoft.com/office/powerpoint/2010/main" val="993085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cs typeface="Times New Roman" panose="02020603050405020304" pitchFamily="18" charset="0"/>
              </a:rPr>
              <a:t>Credit </a:t>
            </a:r>
            <a:r>
              <a:rPr lang="en-US" dirty="0">
                <a:cs typeface="Times New Roman" panose="02020603050405020304" pitchFamily="18" charset="0"/>
              </a:rPr>
              <a:t>Exposure </a:t>
            </a:r>
            <a:r>
              <a:rPr lang="en-US" dirty="0" smtClean="0">
                <a:cs typeface="Times New Roman" panose="02020603050405020304" pitchFamily="18" charset="0"/>
              </a:rPr>
              <a:t>Scenario 1</a:t>
            </a:r>
            <a:endParaRPr lang="en-US" b="1" dirty="0">
              <a:solidFill>
                <a:schemeClr val="accent1"/>
              </a:solidFill>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18</a:t>
            </a:fld>
            <a:endParaRPr lang="en-US"/>
          </a:p>
        </p:txBody>
      </p:sp>
      <p:sp>
        <p:nvSpPr>
          <p:cNvPr id="4" name="Rectangle 3"/>
          <p:cNvSpPr/>
          <p:nvPr/>
        </p:nvSpPr>
        <p:spPr>
          <a:xfrm>
            <a:off x="609600" y="1230868"/>
            <a:ext cx="7077579" cy="400110"/>
          </a:xfrm>
          <a:prstGeom prst="rect">
            <a:avLst/>
          </a:prstGeom>
        </p:spPr>
        <p:txBody>
          <a:bodyPr wrap="none">
            <a:spAutoFit/>
          </a:bodyPr>
          <a:lstStyle/>
          <a:p>
            <a:pPr>
              <a:spcAft>
                <a:spcPts val="600"/>
              </a:spcAft>
            </a:pPr>
            <a:r>
              <a:rPr lang="en-US" sz="2000" b="1" dirty="0">
                <a:cs typeface="Times New Roman" panose="02020603050405020304" pitchFamily="18" charset="0"/>
              </a:rPr>
              <a:t>Distribution of </a:t>
            </a:r>
            <a:r>
              <a:rPr lang="en-US" sz="2000" b="1" dirty="0" smtClean="0">
                <a:cs typeface="Times New Roman" panose="02020603050405020304" pitchFamily="18" charset="0"/>
              </a:rPr>
              <a:t>Excess Collateral </a:t>
            </a:r>
            <a:r>
              <a:rPr lang="en-US" sz="2000" b="1" dirty="0">
                <a:cs typeface="Times New Roman" panose="02020603050405020304" pitchFamily="18" charset="0"/>
              </a:rPr>
              <a:t>by Rating and Category</a:t>
            </a:r>
          </a:p>
        </p:txBody>
      </p:sp>
      <p:pic>
        <p:nvPicPr>
          <p:cNvPr id="5" name="Picture 4"/>
          <p:cNvPicPr>
            <a:picLocks noChangeAspect="1"/>
          </p:cNvPicPr>
          <p:nvPr/>
        </p:nvPicPr>
        <p:blipFill>
          <a:blip r:embed="rId3"/>
          <a:stretch>
            <a:fillRect/>
          </a:stretch>
        </p:blipFill>
        <p:spPr>
          <a:xfrm>
            <a:off x="633412" y="1809750"/>
            <a:ext cx="7877175" cy="3238500"/>
          </a:xfrm>
          <a:prstGeom prst="rect">
            <a:avLst/>
          </a:prstGeom>
        </p:spPr>
      </p:pic>
    </p:spTree>
    <p:extLst>
      <p:ext uri="{BB962C8B-B14F-4D97-AF65-F5344CB8AC3E}">
        <p14:creationId xmlns:p14="http://schemas.microsoft.com/office/powerpoint/2010/main" val="39901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cs typeface="Times New Roman" panose="02020603050405020304" pitchFamily="18" charset="0"/>
              </a:rPr>
              <a:t>Credit </a:t>
            </a:r>
            <a:r>
              <a:rPr lang="en-US" dirty="0">
                <a:cs typeface="Times New Roman" panose="02020603050405020304" pitchFamily="18" charset="0"/>
              </a:rPr>
              <a:t>Exposure </a:t>
            </a:r>
            <a:r>
              <a:rPr lang="en-US" dirty="0" smtClean="0">
                <a:cs typeface="Times New Roman" panose="02020603050405020304" pitchFamily="18" charset="0"/>
              </a:rPr>
              <a:t>Scenario 2</a:t>
            </a:r>
            <a:endParaRPr lang="en-US" b="1" dirty="0">
              <a:solidFill>
                <a:schemeClr val="accent1"/>
              </a:solidFill>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19</a:t>
            </a:fld>
            <a:endParaRPr lang="en-US"/>
          </a:p>
        </p:txBody>
      </p:sp>
      <p:pic>
        <p:nvPicPr>
          <p:cNvPr id="3" name="Picture 2"/>
          <p:cNvPicPr>
            <a:picLocks noChangeAspect="1"/>
          </p:cNvPicPr>
          <p:nvPr/>
        </p:nvPicPr>
        <p:blipFill>
          <a:blip r:embed="rId3"/>
          <a:stretch>
            <a:fillRect/>
          </a:stretch>
        </p:blipFill>
        <p:spPr>
          <a:xfrm>
            <a:off x="609600" y="1819275"/>
            <a:ext cx="7924800" cy="3219450"/>
          </a:xfrm>
          <a:prstGeom prst="rect">
            <a:avLst/>
          </a:prstGeom>
        </p:spPr>
      </p:pic>
      <p:sp>
        <p:nvSpPr>
          <p:cNvPr id="4" name="Rectangle 3"/>
          <p:cNvSpPr/>
          <p:nvPr/>
        </p:nvSpPr>
        <p:spPr>
          <a:xfrm>
            <a:off x="609600" y="1230868"/>
            <a:ext cx="7077579" cy="400110"/>
          </a:xfrm>
          <a:prstGeom prst="rect">
            <a:avLst/>
          </a:prstGeom>
        </p:spPr>
        <p:txBody>
          <a:bodyPr wrap="none">
            <a:spAutoFit/>
          </a:bodyPr>
          <a:lstStyle/>
          <a:p>
            <a:pPr>
              <a:spcAft>
                <a:spcPts val="600"/>
              </a:spcAft>
            </a:pPr>
            <a:r>
              <a:rPr lang="en-US" sz="2000" b="1" dirty="0">
                <a:cs typeface="Times New Roman" panose="02020603050405020304" pitchFamily="18" charset="0"/>
              </a:rPr>
              <a:t>Distribution of </a:t>
            </a:r>
            <a:r>
              <a:rPr lang="en-US" sz="2000" b="1" dirty="0" smtClean="0">
                <a:cs typeface="Times New Roman" panose="02020603050405020304" pitchFamily="18" charset="0"/>
              </a:rPr>
              <a:t>Excess Collateral </a:t>
            </a:r>
            <a:r>
              <a:rPr lang="en-US" sz="2000" b="1" dirty="0">
                <a:cs typeface="Times New Roman" panose="02020603050405020304" pitchFamily="18" charset="0"/>
              </a:rPr>
              <a:t>by Rating and Category</a:t>
            </a:r>
          </a:p>
        </p:txBody>
      </p:sp>
    </p:spTree>
    <p:extLst>
      <p:ext uri="{BB962C8B-B14F-4D97-AF65-F5344CB8AC3E}">
        <p14:creationId xmlns:p14="http://schemas.microsoft.com/office/powerpoint/2010/main" val="5125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a:cs typeface="Times New Roman" panose="02020603050405020304" pitchFamily="18" charset="0"/>
              </a:rPr>
              <a:t>Scenarios</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57200" y="990600"/>
            <a:ext cx="8382000" cy="4724400"/>
          </a:xfrm>
        </p:spPr>
        <p:txBody>
          <a:bodyPr/>
          <a:lstStyle/>
          <a:p>
            <a:pPr lvl="1">
              <a:spcAft>
                <a:spcPts val="600"/>
              </a:spcAft>
              <a:buFont typeface="Wingdings" panose="05000000000000000000" pitchFamily="2" charset="2"/>
              <a:buChar char="§"/>
            </a:pPr>
            <a:endParaRPr lang="en-US" sz="1400" dirty="0"/>
          </a:p>
          <a:p>
            <a:pPr lvl="1">
              <a:spcAft>
                <a:spcPts val="600"/>
              </a:spcAft>
              <a:buFont typeface="Wingdings" panose="05000000000000000000" pitchFamily="2" charset="2"/>
              <a:buChar char="§"/>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a:t>
            </a:fld>
            <a:endParaRPr lang="en-US"/>
          </a:p>
        </p:txBody>
      </p:sp>
      <p:sp>
        <p:nvSpPr>
          <p:cNvPr id="5" name="TextBox 4"/>
          <p:cNvSpPr txBox="1"/>
          <p:nvPr/>
        </p:nvSpPr>
        <p:spPr>
          <a:xfrm>
            <a:off x="381000" y="870836"/>
            <a:ext cx="8153400" cy="646331"/>
          </a:xfrm>
          <a:prstGeom prst="rect">
            <a:avLst/>
          </a:prstGeom>
          <a:noFill/>
        </p:spPr>
        <p:txBody>
          <a:bodyPr wrap="square" rtlCol="0">
            <a:spAutoFit/>
          </a:bodyPr>
          <a:lstStyle/>
          <a:p>
            <a:r>
              <a:rPr lang="en-US" dirty="0" smtClean="0"/>
              <a:t>Prior to implementation of NPRR800 in February 2018, computed Total Potential Exposure (TPE) lagged price movements.  </a:t>
            </a:r>
            <a:endParaRPr lang="en-US" dirty="0"/>
          </a:p>
        </p:txBody>
      </p:sp>
      <p:pic>
        <p:nvPicPr>
          <p:cNvPr id="7" name="Picture 6"/>
          <p:cNvPicPr>
            <a:picLocks noChangeAspect="1"/>
          </p:cNvPicPr>
          <p:nvPr/>
        </p:nvPicPr>
        <p:blipFill>
          <a:blip r:embed="rId3"/>
          <a:stretch>
            <a:fillRect/>
          </a:stretch>
        </p:blipFill>
        <p:spPr>
          <a:xfrm>
            <a:off x="368807" y="1814246"/>
            <a:ext cx="8470393" cy="4280737"/>
          </a:xfrm>
          <a:prstGeom prst="rect">
            <a:avLst/>
          </a:prstGeom>
        </p:spPr>
      </p:pic>
      <p:sp>
        <p:nvSpPr>
          <p:cNvPr id="8" name="Line Callout 2 7"/>
          <p:cNvSpPr/>
          <p:nvPr/>
        </p:nvSpPr>
        <p:spPr>
          <a:xfrm>
            <a:off x="7391400" y="1447800"/>
            <a:ext cx="1066800" cy="442118"/>
          </a:xfrm>
          <a:prstGeom prst="borderCallout2">
            <a:avLst>
              <a:gd name="adj1" fmla="val 18750"/>
              <a:gd name="adj2" fmla="val -8333"/>
              <a:gd name="adj3" fmla="val 18750"/>
              <a:gd name="adj4" fmla="val -16667"/>
              <a:gd name="adj5" fmla="val 252626"/>
              <a:gd name="adj6" fmla="val -55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NPRR800 go-live</a:t>
            </a:r>
            <a:endParaRPr lang="en-US" sz="1400" dirty="0"/>
          </a:p>
        </p:txBody>
      </p:sp>
      <p:cxnSp>
        <p:nvCxnSpPr>
          <p:cNvPr id="9" name="Straight Connector 8"/>
          <p:cNvCxnSpPr/>
          <p:nvPr/>
        </p:nvCxnSpPr>
        <p:spPr>
          <a:xfrm>
            <a:off x="6781800" y="2209800"/>
            <a:ext cx="0" cy="2743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rot="17445064">
            <a:off x="4652350" y="3810605"/>
            <a:ext cx="470799" cy="124146"/>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7445064">
            <a:off x="5468651" y="3075649"/>
            <a:ext cx="470799" cy="124146"/>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931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cs typeface="Times New Roman" panose="02020603050405020304" pitchFamily="18" charset="0"/>
              </a:rPr>
              <a:t>Credit </a:t>
            </a:r>
            <a:r>
              <a:rPr lang="en-US" dirty="0">
                <a:cs typeface="Times New Roman" panose="02020603050405020304" pitchFamily="18" charset="0"/>
              </a:rPr>
              <a:t>Exposure </a:t>
            </a:r>
            <a:r>
              <a:rPr lang="en-US" dirty="0" smtClean="0">
                <a:cs typeface="Times New Roman" panose="02020603050405020304" pitchFamily="18" charset="0"/>
              </a:rPr>
              <a:t>Scenario 3</a:t>
            </a:r>
            <a:endParaRPr lang="en-US" b="1" dirty="0">
              <a:solidFill>
                <a:schemeClr val="accent1"/>
              </a:solidFill>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20</a:t>
            </a:fld>
            <a:endParaRPr lang="en-US"/>
          </a:p>
        </p:txBody>
      </p:sp>
      <p:sp>
        <p:nvSpPr>
          <p:cNvPr id="4" name="Rectangle 3"/>
          <p:cNvSpPr/>
          <p:nvPr/>
        </p:nvSpPr>
        <p:spPr>
          <a:xfrm>
            <a:off x="609600" y="1230868"/>
            <a:ext cx="7077579" cy="400110"/>
          </a:xfrm>
          <a:prstGeom prst="rect">
            <a:avLst/>
          </a:prstGeom>
        </p:spPr>
        <p:txBody>
          <a:bodyPr wrap="none">
            <a:spAutoFit/>
          </a:bodyPr>
          <a:lstStyle/>
          <a:p>
            <a:pPr>
              <a:spcAft>
                <a:spcPts val="600"/>
              </a:spcAft>
            </a:pPr>
            <a:r>
              <a:rPr lang="en-US" sz="2000" b="1" dirty="0">
                <a:cs typeface="Times New Roman" panose="02020603050405020304" pitchFamily="18" charset="0"/>
              </a:rPr>
              <a:t>Distribution of </a:t>
            </a:r>
            <a:r>
              <a:rPr lang="en-US" sz="2000" b="1" dirty="0" smtClean="0">
                <a:cs typeface="Times New Roman" panose="02020603050405020304" pitchFamily="18" charset="0"/>
              </a:rPr>
              <a:t>Excess Collateral </a:t>
            </a:r>
            <a:r>
              <a:rPr lang="en-US" sz="2000" b="1" dirty="0">
                <a:cs typeface="Times New Roman" panose="02020603050405020304" pitchFamily="18" charset="0"/>
              </a:rPr>
              <a:t>by Rating and Category</a:t>
            </a:r>
          </a:p>
        </p:txBody>
      </p:sp>
      <p:pic>
        <p:nvPicPr>
          <p:cNvPr id="5" name="Picture 4"/>
          <p:cNvPicPr>
            <a:picLocks noChangeAspect="1"/>
          </p:cNvPicPr>
          <p:nvPr/>
        </p:nvPicPr>
        <p:blipFill>
          <a:blip r:embed="rId3"/>
          <a:stretch>
            <a:fillRect/>
          </a:stretch>
        </p:blipFill>
        <p:spPr>
          <a:xfrm>
            <a:off x="476250" y="1809750"/>
            <a:ext cx="8191500" cy="3238500"/>
          </a:xfrm>
          <a:prstGeom prst="rect">
            <a:avLst/>
          </a:prstGeom>
        </p:spPr>
      </p:pic>
    </p:spTree>
    <p:extLst>
      <p:ext uri="{BB962C8B-B14F-4D97-AF65-F5344CB8AC3E}">
        <p14:creationId xmlns:p14="http://schemas.microsoft.com/office/powerpoint/2010/main" val="1334701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cs typeface="Times New Roman" panose="02020603050405020304" pitchFamily="18" charset="0"/>
              </a:rPr>
              <a:t>Credit </a:t>
            </a:r>
            <a:r>
              <a:rPr lang="en-US" dirty="0">
                <a:cs typeface="Times New Roman" panose="02020603050405020304" pitchFamily="18" charset="0"/>
              </a:rPr>
              <a:t>Exposure </a:t>
            </a:r>
            <a:r>
              <a:rPr lang="en-US" dirty="0" smtClean="0">
                <a:cs typeface="Times New Roman" panose="02020603050405020304" pitchFamily="18" charset="0"/>
              </a:rPr>
              <a:t>Scenario 4</a:t>
            </a:r>
            <a:endParaRPr lang="en-US" b="1" dirty="0">
              <a:solidFill>
                <a:schemeClr val="accent1"/>
              </a:solidFill>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21</a:t>
            </a:fld>
            <a:endParaRPr lang="en-US"/>
          </a:p>
        </p:txBody>
      </p:sp>
      <p:sp>
        <p:nvSpPr>
          <p:cNvPr id="4" name="Rectangle 3"/>
          <p:cNvSpPr/>
          <p:nvPr/>
        </p:nvSpPr>
        <p:spPr>
          <a:xfrm>
            <a:off x="609600" y="1230868"/>
            <a:ext cx="7077579" cy="400110"/>
          </a:xfrm>
          <a:prstGeom prst="rect">
            <a:avLst/>
          </a:prstGeom>
        </p:spPr>
        <p:txBody>
          <a:bodyPr wrap="none">
            <a:spAutoFit/>
          </a:bodyPr>
          <a:lstStyle/>
          <a:p>
            <a:pPr>
              <a:spcAft>
                <a:spcPts val="600"/>
              </a:spcAft>
            </a:pPr>
            <a:r>
              <a:rPr lang="en-US" sz="2000" b="1" dirty="0">
                <a:cs typeface="Times New Roman" panose="02020603050405020304" pitchFamily="18" charset="0"/>
              </a:rPr>
              <a:t>Distribution of </a:t>
            </a:r>
            <a:r>
              <a:rPr lang="en-US" sz="2000" b="1" dirty="0" smtClean="0">
                <a:cs typeface="Times New Roman" panose="02020603050405020304" pitchFamily="18" charset="0"/>
              </a:rPr>
              <a:t>Excess Collateral </a:t>
            </a:r>
            <a:r>
              <a:rPr lang="en-US" sz="2000" b="1" dirty="0">
                <a:cs typeface="Times New Roman" panose="02020603050405020304" pitchFamily="18" charset="0"/>
              </a:rPr>
              <a:t>by Rating and Category</a:t>
            </a:r>
          </a:p>
        </p:txBody>
      </p:sp>
      <p:pic>
        <p:nvPicPr>
          <p:cNvPr id="3" name="Picture 2"/>
          <p:cNvPicPr>
            <a:picLocks noChangeAspect="1"/>
          </p:cNvPicPr>
          <p:nvPr/>
        </p:nvPicPr>
        <p:blipFill>
          <a:blip r:embed="rId3"/>
          <a:stretch>
            <a:fillRect/>
          </a:stretch>
        </p:blipFill>
        <p:spPr>
          <a:xfrm>
            <a:off x="609600" y="1790700"/>
            <a:ext cx="7924800" cy="3276600"/>
          </a:xfrm>
          <a:prstGeom prst="rect">
            <a:avLst/>
          </a:prstGeom>
        </p:spPr>
      </p:pic>
    </p:spTree>
    <p:extLst>
      <p:ext uri="{BB962C8B-B14F-4D97-AF65-F5344CB8AC3E}">
        <p14:creationId xmlns:p14="http://schemas.microsoft.com/office/powerpoint/2010/main" val="2640072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cs typeface="Times New Roman" panose="02020603050405020304" pitchFamily="18" charset="0"/>
              </a:rPr>
              <a:t>Credit </a:t>
            </a:r>
            <a:r>
              <a:rPr lang="en-US" dirty="0">
                <a:cs typeface="Times New Roman" panose="02020603050405020304" pitchFamily="18" charset="0"/>
              </a:rPr>
              <a:t>Exposure </a:t>
            </a:r>
            <a:r>
              <a:rPr lang="en-US" dirty="0" smtClean="0">
                <a:cs typeface="Times New Roman" panose="02020603050405020304" pitchFamily="18" charset="0"/>
              </a:rPr>
              <a:t>Scenario 5</a:t>
            </a:r>
            <a:endParaRPr lang="en-US" b="1" dirty="0">
              <a:solidFill>
                <a:schemeClr val="accent1"/>
              </a:solidFill>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22</a:t>
            </a:fld>
            <a:endParaRPr lang="en-US"/>
          </a:p>
        </p:txBody>
      </p:sp>
      <p:sp>
        <p:nvSpPr>
          <p:cNvPr id="4" name="Rectangle 3"/>
          <p:cNvSpPr/>
          <p:nvPr/>
        </p:nvSpPr>
        <p:spPr>
          <a:xfrm>
            <a:off x="609600" y="1230868"/>
            <a:ext cx="7077579" cy="400110"/>
          </a:xfrm>
          <a:prstGeom prst="rect">
            <a:avLst/>
          </a:prstGeom>
        </p:spPr>
        <p:txBody>
          <a:bodyPr wrap="none">
            <a:spAutoFit/>
          </a:bodyPr>
          <a:lstStyle/>
          <a:p>
            <a:pPr>
              <a:spcAft>
                <a:spcPts val="600"/>
              </a:spcAft>
            </a:pPr>
            <a:r>
              <a:rPr lang="en-US" sz="2000" b="1" dirty="0">
                <a:cs typeface="Times New Roman" panose="02020603050405020304" pitchFamily="18" charset="0"/>
              </a:rPr>
              <a:t>Distribution of </a:t>
            </a:r>
            <a:r>
              <a:rPr lang="en-US" sz="2000" b="1" dirty="0" smtClean="0">
                <a:cs typeface="Times New Roman" panose="02020603050405020304" pitchFamily="18" charset="0"/>
              </a:rPr>
              <a:t>Excess Collateral </a:t>
            </a:r>
            <a:r>
              <a:rPr lang="en-US" sz="2000" b="1" dirty="0">
                <a:cs typeface="Times New Roman" panose="02020603050405020304" pitchFamily="18" charset="0"/>
              </a:rPr>
              <a:t>by Rating and Category</a:t>
            </a:r>
          </a:p>
        </p:txBody>
      </p:sp>
      <p:pic>
        <p:nvPicPr>
          <p:cNvPr id="5" name="Picture 4"/>
          <p:cNvPicPr>
            <a:picLocks noChangeAspect="1"/>
          </p:cNvPicPr>
          <p:nvPr/>
        </p:nvPicPr>
        <p:blipFill>
          <a:blip r:embed="rId3"/>
          <a:stretch>
            <a:fillRect/>
          </a:stretch>
        </p:blipFill>
        <p:spPr>
          <a:xfrm>
            <a:off x="633412" y="1838325"/>
            <a:ext cx="7877175" cy="3181350"/>
          </a:xfrm>
          <a:prstGeom prst="rect">
            <a:avLst/>
          </a:prstGeom>
        </p:spPr>
      </p:pic>
    </p:spTree>
    <p:extLst>
      <p:ext uri="{BB962C8B-B14F-4D97-AF65-F5344CB8AC3E}">
        <p14:creationId xmlns:p14="http://schemas.microsoft.com/office/powerpoint/2010/main" val="708545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cs typeface="Times New Roman" panose="02020603050405020304" pitchFamily="18" charset="0"/>
              </a:rPr>
              <a:t>Credit </a:t>
            </a:r>
            <a:r>
              <a:rPr lang="en-US" dirty="0">
                <a:cs typeface="Times New Roman" panose="02020603050405020304" pitchFamily="18" charset="0"/>
              </a:rPr>
              <a:t>Exposure </a:t>
            </a:r>
            <a:r>
              <a:rPr lang="en-US" dirty="0" smtClean="0">
                <a:cs typeface="Times New Roman" panose="02020603050405020304" pitchFamily="18" charset="0"/>
              </a:rPr>
              <a:t>Scenario 6</a:t>
            </a:r>
            <a:endParaRPr lang="en-US" b="1" dirty="0">
              <a:solidFill>
                <a:schemeClr val="accent1"/>
              </a:solidFill>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23</a:t>
            </a:fld>
            <a:endParaRPr lang="en-US"/>
          </a:p>
        </p:txBody>
      </p:sp>
      <p:sp>
        <p:nvSpPr>
          <p:cNvPr id="4" name="Rectangle 3"/>
          <p:cNvSpPr/>
          <p:nvPr/>
        </p:nvSpPr>
        <p:spPr>
          <a:xfrm>
            <a:off x="609600" y="1230868"/>
            <a:ext cx="7077579" cy="400110"/>
          </a:xfrm>
          <a:prstGeom prst="rect">
            <a:avLst/>
          </a:prstGeom>
        </p:spPr>
        <p:txBody>
          <a:bodyPr wrap="none">
            <a:spAutoFit/>
          </a:bodyPr>
          <a:lstStyle/>
          <a:p>
            <a:pPr>
              <a:spcAft>
                <a:spcPts val="600"/>
              </a:spcAft>
            </a:pPr>
            <a:r>
              <a:rPr lang="en-US" sz="2000" b="1" dirty="0">
                <a:cs typeface="Times New Roman" panose="02020603050405020304" pitchFamily="18" charset="0"/>
              </a:rPr>
              <a:t>Distribution of </a:t>
            </a:r>
            <a:r>
              <a:rPr lang="en-US" sz="2000" b="1" dirty="0" smtClean="0">
                <a:cs typeface="Times New Roman" panose="02020603050405020304" pitchFamily="18" charset="0"/>
              </a:rPr>
              <a:t>Excess Collateral </a:t>
            </a:r>
            <a:r>
              <a:rPr lang="en-US" sz="2000" b="1" dirty="0">
                <a:cs typeface="Times New Roman" panose="02020603050405020304" pitchFamily="18" charset="0"/>
              </a:rPr>
              <a:t>by Rating and Category</a:t>
            </a:r>
          </a:p>
        </p:txBody>
      </p:sp>
      <p:pic>
        <p:nvPicPr>
          <p:cNvPr id="3" name="Picture 2"/>
          <p:cNvPicPr>
            <a:picLocks noChangeAspect="1"/>
          </p:cNvPicPr>
          <p:nvPr/>
        </p:nvPicPr>
        <p:blipFill>
          <a:blip r:embed="rId3"/>
          <a:stretch>
            <a:fillRect/>
          </a:stretch>
        </p:blipFill>
        <p:spPr>
          <a:xfrm>
            <a:off x="514350" y="1824037"/>
            <a:ext cx="8115300" cy="3209925"/>
          </a:xfrm>
          <a:prstGeom prst="rect">
            <a:avLst/>
          </a:prstGeom>
        </p:spPr>
      </p:pic>
    </p:spTree>
    <p:extLst>
      <p:ext uri="{BB962C8B-B14F-4D97-AF65-F5344CB8AC3E}">
        <p14:creationId xmlns:p14="http://schemas.microsoft.com/office/powerpoint/2010/main" val="60497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Distribution </a:t>
            </a:r>
            <a:r>
              <a:rPr lang="en-US" sz="2000" b="1" dirty="0" smtClean="0">
                <a:latin typeface="+mj-lt"/>
                <a:cs typeface="Times New Roman" panose="02020603050405020304" pitchFamily="18" charset="0"/>
              </a:rPr>
              <a:t>of TPE in </a:t>
            </a:r>
            <a:r>
              <a:rPr lang="en-US" sz="2000" b="1" dirty="0">
                <a:latin typeface="+mj-lt"/>
                <a:cs typeface="Times New Roman" panose="02020603050405020304" pitchFamily="18" charset="0"/>
              </a:rPr>
              <a:t>the Bottom Quintile </a:t>
            </a:r>
            <a:r>
              <a:rPr lang="en-US" sz="2000" b="1" dirty="0" smtClean="0">
                <a:latin typeface="+mj-lt"/>
                <a:cs typeface="Times New Roman" panose="02020603050405020304" pitchFamily="18" charset="0"/>
              </a:rPr>
              <a:t>of </a:t>
            </a:r>
            <a:r>
              <a:rPr lang="en-US" sz="2000" b="1" dirty="0">
                <a:latin typeface="+mj-lt"/>
                <a:cs typeface="Times New Roman" panose="02020603050405020304" pitchFamily="18" charset="0"/>
              </a:rPr>
              <a:t>Excess </a:t>
            </a:r>
            <a:r>
              <a:rPr lang="en-US" sz="2000" b="1" dirty="0" smtClean="0">
                <a:latin typeface="+mj-lt"/>
                <a:cs typeface="Times New Roman" panose="02020603050405020304" pitchFamily="18" charset="0"/>
              </a:rPr>
              <a:t>Collateral</a:t>
            </a:r>
            <a:endParaRPr lang="en-US" sz="2000" b="1" dirty="0">
              <a:latin typeface="+mj-lt"/>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24</a:t>
            </a:fld>
            <a:endParaRPr lang="en-US"/>
          </a:p>
        </p:txBody>
      </p:sp>
      <p:sp>
        <p:nvSpPr>
          <p:cNvPr id="7"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1</a:t>
            </a:r>
            <a:endParaRPr lang="en-US" b="1" dirty="0">
              <a:solidFill>
                <a:schemeClr val="accent1"/>
              </a:solidFill>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09575" y="1466850"/>
            <a:ext cx="8324850" cy="3924300"/>
          </a:xfrm>
          <a:prstGeom prst="rect">
            <a:avLst/>
          </a:prstGeom>
        </p:spPr>
      </p:pic>
    </p:spTree>
    <p:extLst>
      <p:ext uri="{BB962C8B-B14F-4D97-AF65-F5344CB8AC3E}">
        <p14:creationId xmlns:p14="http://schemas.microsoft.com/office/powerpoint/2010/main" val="3831278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Distribution </a:t>
            </a:r>
            <a:r>
              <a:rPr lang="en-US" sz="2000" b="1" dirty="0" smtClean="0">
                <a:latin typeface="+mj-lt"/>
                <a:cs typeface="Times New Roman" panose="02020603050405020304" pitchFamily="18" charset="0"/>
              </a:rPr>
              <a:t>of TPE in </a:t>
            </a:r>
            <a:r>
              <a:rPr lang="en-US" sz="2000" b="1" dirty="0">
                <a:latin typeface="+mj-lt"/>
                <a:cs typeface="Times New Roman" panose="02020603050405020304" pitchFamily="18" charset="0"/>
              </a:rPr>
              <a:t>the Bottom Quintile </a:t>
            </a:r>
            <a:r>
              <a:rPr lang="en-US" sz="2000" b="1" dirty="0" smtClean="0">
                <a:latin typeface="+mj-lt"/>
                <a:cs typeface="Times New Roman" panose="02020603050405020304" pitchFamily="18" charset="0"/>
              </a:rPr>
              <a:t>of </a:t>
            </a:r>
            <a:r>
              <a:rPr lang="en-US" sz="2000" b="1" dirty="0">
                <a:latin typeface="+mj-lt"/>
                <a:cs typeface="Times New Roman" panose="02020603050405020304" pitchFamily="18" charset="0"/>
              </a:rPr>
              <a:t>Excess </a:t>
            </a:r>
            <a:r>
              <a:rPr lang="en-US" sz="2000" b="1" dirty="0" smtClean="0">
                <a:latin typeface="+mj-lt"/>
                <a:cs typeface="Times New Roman" panose="02020603050405020304" pitchFamily="18" charset="0"/>
              </a:rPr>
              <a:t>Collateral</a:t>
            </a:r>
            <a:endParaRPr lang="en-US" sz="2000" b="1" dirty="0">
              <a:latin typeface="+mj-lt"/>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25</a:t>
            </a:fld>
            <a:endParaRPr lang="en-US"/>
          </a:p>
        </p:txBody>
      </p:sp>
      <p:sp>
        <p:nvSpPr>
          <p:cNvPr id="7"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2</a:t>
            </a:r>
            <a:endParaRPr lang="en-US" b="1" dirty="0">
              <a:solidFill>
                <a:schemeClr val="accent1"/>
              </a:solidFill>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81000" y="1465676"/>
            <a:ext cx="8534400" cy="3926648"/>
          </a:xfrm>
          <a:prstGeom prst="rect">
            <a:avLst/>
          </a:prstGeom>
        </p:spPr>
      </p:pic>
    </p:spTree>
    <p:extLst>
      <p:ext uri="{BB962C8B-B14F-4D97-AF65-F5344CB8AC3E}">
        <p14:creationId xmlns:p14="http://schemas.microsoft.com/office/powerpoint/2010/main" val="2210710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Distribution </a:t>
            </a:r>
            <a:r>
              <a:rPr lang="en-US" sz="2000" b="1" dirty="0" smtClean="0">
                <a:latin typeface="+mj-lt"/>
                <a:cs typeface="Times New Roman" panose="02020603050405020304" pitchFamily="18" charset="0"/>
              </a:rPr>
              <a:t>of TPE in </a:t>
            </a:r>
            <a:r>
              <a:rPr lang="en-US" sz="2000" b="1" dirty="0">
                <a:latin typeface="+mj-lt"/>
                <a:cs typeface="Times New Roman" panose="02020603050405020304" pitchFamily="18" charset="0"/>
              </a:rPr>
              <a:t>the Bottom Quintile </a:t>
            </a:r>
            <a:r>
              <a:rPr lang="en-US" sz="2000" b="1" dirty="0" smtClean="0">
                <a:latin typeface="+mj-lt"/>
                <a:cs typeface="Times New Roman" panose="02020603050405020304" pitchFamily="18" charset="0"/>
              </a:rPr>
              <a:t>of </a:t>
            </a:r>
            <a:r>
              <a:rPr lang="en-US" sz="2000" b="1" dirty="0">
                <a:latin typeface="+mj-lt"/>
                <a:cs typeface="Times New Roman" panose="02020603050405020304" pitchFamily="18" charset="0"/>
              </a:rPr>
              <a:t>Excess </a:t>
            </a:r>
            <a:r>
              <a:rPr lang="en-US" sz="2000" b="1" dirty="0" smtClean="0">
                <a:latin typeface="+mj-lt"/>
                <a:cs typeface="Times New Roman" panose="02020603050405020304" pitchFamily="18" charset="0"/>
              </a:rPr>
              <a:t>Collateral</a:t>
            </a:r>
            <a:endParaRPr lang="en-US" sz="2000" b="1" dirty="0">
              <a:latin typeface="+mj-lt"/>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26</a:t>
            </a:fld>
            <a:endParaRPr lang="en-US"/>
          </a:p>
        </p:txBody>
      </p:sp>
      <p:sp>
        <p:nvSpPr>
          <p:cNvPr id="7"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3</a:t>
            </a:r>
            <a:endParaRPr lang="en-US" b="1" dirty="0">
              <a:solidFill>
                <a:schemeClr val="accent1"/>
              </a:solidFill>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04800" y="1512216"/>
            <a:ext cx="8610600" cy="3429000"/>
          </a:xfrm>
          <a:prstGeom prst="rect">
            <a:avLst/>
          </a:prstGeom>
        </p:spPr>
      </p:pic>
    </p:spTree>
    <p:extLst>
      <p:ext uri="{BB962C8B-B14F-4D97-AF65-F5344CB8AC3E}">
        <p14:creationId xmlns:p14="http://schemas.microsoft.com/office/powerpoint/2010/main" val="1618691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Distribution </a:t>
            </a:r>
            <a:r>
              <a:rPr lang="en-US" sz="2000" b="1" dirty="0" smtClean="0">
                <a:latin typeface="+mj-lt"/>
                <a:cs typeface="Times New Roman" panose="02020603050405020304" pitchFamily="18" charset="0"/>
              </a:rPr>
              <a:t>of TPE in </a:t>
            </a:r>
            <a:r>
              <a:rPr lang="en-US" sz="2000" b="1" dirty="0">
                <a:latin typeface="+mj-lt"/>
                <a:cs typeface="Times New Roman" panose="02020603050405020304" pitchFamily="18" charset="0"/>
              </a:rPr>
              <a:t>the Bottom Quintile </a:t>
            </a:r>
            <a:r>
              <a:rPr lang="en-US" sz="2000" b="1" dirty="0" smtClean="0">
                <a:latin typeface="+mj-lt"/>
                <a:cs typeface="Times New Roman" panose="02020603050405020304" pitchFamily="18" charset="0"/>
              </a:rPr>
              <a:t>of </a:t>
            </a:r>
            <a:r>
              <a:rPr lang="en-US" sz="2000" b="1" dirty="0">
                <a:latin typeface="+mj-lt"/>
                <a:cs typeface="Times New Roman" panose="02020603050405020304" pitchFamily="18" charset="0"/>
              </a:rPr>
              <a:t>Excess </a:t>
            </a:r>
            <a:r>
              <a:rPr lang="en-US" sz="2000" b="1" dirty="0" smtClean="0">
                <a:latin typeface="+mj-lt"/>
                <a:cs typeface="Times New Roman" panose="02020603050405020304" pitchFamily="18" charset="0"/>
              </a:rPr>
              <a:t>Collateral</a:t>
            </a:r>
            <a:endParaRPr lang="en-US" sz="2000" b="1" dirty="0">
              <a:latin typeface="+mj-lt"/>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27</a:t>
            </a:fld>
            <a:endParaRPr lang="en-US"/>
          </a:p>
        </p:txBody>
      </p:sp>
      <p:sp>
        <p:nvSpPr>
          <p:cNvPr id="7"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4</a:t>
            </a:r>
            <a:endParaRPr lang="en-US" b="1" dirty="0">
              <a:solidFill>
                <a:schemeClr val="accent1"/>
              </a:solidFill>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4812" y="1366837"/>
            <a:ext cx="8334375" cy="4124325"/>
          </a:xfrm>
          <a:prstGeom prst="rect">
            <a:avLst/>
          </a:prstGeom>
        </p:spPr>
      </p:pic>
    </p:spTree>
    <p:extLst>
      <p:ext uri="{BB962C8B-B14F-4D97-AF65-F5344CB8AC3E}">
        <p14:creationId xmlns:p14="http://schemas.microsoft.com/office/powerpoint/2010/main" val="2872607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Distribution </a:t>
            </a:r>
            <a:r>
              <a:rPr lang="en-US" sz="2000" b="1" dirty="0" smtClean="0">
                <a:latin typeface="+mj-lt"/>
                <a:cs typeface="Times New Roman" panose="02020603050405020304" pitchFamily="18" charset="0"/>
              </a:rPr>
              <a:t>of TPE in </a:t>
            </a:r>
            <a:r>
              <a:rPr lang="en-US" sz="2000" b="1" dirty="0">
                <a:latin typeface="+mj-lt"/>
                <a:cs typeface="Times New Roman" panose="02020603050405020304" pitchFamily="18" charset="0"/>
              </a:rPr>
              <a:t>the Bottom Quintile </a:t>
            </a:r>
            <a:r>
              <a:rPr lang="en-US" sz="2000" b="1" dirty="0" smtClean="0">
                <a:latin typeface="+mj-lt"/>
                <a:cs typeface="Times New Roman" panose="02020603050405020304" pitchFamily="18" charset="0"/>
              </a:rPr>
              <a:t>of </a:t>
            </a:r>
            <a:r>
              <a:rPr lang="en-US" sz="2000" b="1" dirty="0">
                <a:latin typeface="+mj-lt"/>
                <a:cs typeface="Times New Roman" panose="02020603050405020304" pitchFamily="18" charset="0"/>
              </a:rPr>
              <a:t>Excess </a:t>
            </a:r>
            <a:r>
              <a:rPr lang="en-US" sz="2000" b="1" dirty="0" smtClean="0">
                <a:latin typeface="+mj-lt"/>
                <a:cs typeface="Times New Roman" panose="02020603050405020304" pitchFamily="18" charset="0"/>
              </a:rPr>
              <a:t>Collateral</a:t>
            </a:r>
            <a:endParaRPr lang="en-US" sz="2000" b="1" dirty="0">
              <a:latin typeface="+mj-lt"/>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28</a:t>
            </a:fld>
            <a:endParaRPr lang="en-US"/>
          </a:p>
        </p:txBody>
      </p:sp>
      <p:sp>
        <p:nvSpPr>
          <p:cNvPr id="7"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5</a:t>
            </a:r>
            <a:endParaRPr lang="en-US" b="1" dirty="0">
              <a:solidFill>
                <a:schemeClr val="accent1"/>
              </a:solidFill>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04800" y="1416199"/>
            <a:ext cx="8610600" cy="4025602"/>
          </a:xfrm>
          <a:prstGeom prst="rect">
            <a:avLst/>
          </a:prstGeom>
        </p:spPr>
      </p:pic>
    </p:spTree>
    <p:extLst>
      <p:ext uri="{BB962C8B-B14F-4D97-AF65-F5344CB8AC3E}">
        <p14:creationId xmlns:p14="http://schemas.microsoft.com/office/powerpoint/2010/main" val="562536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Distribution </a:t>
            </a:r>
            <a:r>
              <a:rPr lang="en-US" sz="2000" b="1" dirty="0" smtClean="0">
                <a:latin typeface="+mj-lt"/>
                <a:cs typeface="Times New Roman" panose="02020603050405020304" pitchFamily="18" charset="0"/>
              </a:rPr>
              <a:t>of TPE in </a:t>
            </a:r>
            <a:r>
              <a:rPr lang="en-US" sz="2000" b="1" dirty="0">
                <a:latin typeface="+mj-lt"/>
                <a:cs typeface="Times New Roman" panose="02020603050405020304" pitchFamily="18" charset="0"/>
              </a:rPr>
              <a:t>the Bottom Quintile </a:t>
            </a:r>
            <a:r>
              <a:rPr lang="en-US" sz="2000" b="1" dirty="0" smtClean="0">
                <a:latin typeface="+mj-lt"/>
                <a:cs typeface="Times New Roman" panose="02020603050405020304" pitchFamily="18" charset="0"/>
              </a:rPr>
              <a:t>of </a:t>
            </a:r>
            <a:r>
              <a:rPr lang="en-US" sz="2000" b="1" dirty="0">
                <a:latin typeface="+mj-lt"/>
                <a:cs typeface="Times New Roman" panose="02020603050405020304" pitchFamily="18" charset="0"/>
              </a:rPr>
              <a:t>Excess </a:t>
            </a:r>
            <a:r>
              <a:rPr lang="en-US" sz="2000" b="1" dirty="0" smtClean="0">
                <a:latin typeface="+mj-lt"/>
                <a:cs typeface="Times New Roman" panose="02020603050405020304" pitchFamily="18" charset="0"/>
              </a:rPr>
              <a:t>Collateral</a:t>
            </a:r>
            <a:endParaRPr lang="en-US" sz="2000" b="1" dirty="0">
              <a:latin typeface="+mj-lt"/>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29</a:t>
            </a:fld>
            <a:endParaRPr lang="en-US"/>
          </a:p>
        </p:txBody>
      </p:sp>
      <p:sp>
        <p:nvSpPr>
          <p:cNvPr id="7"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6</a:t>
            </a:r>
            <a:endParaRPr lang="en-US" b="1" dirty="0">
              <a:solidFill>
                <a:schemeClr val="accent1"/>
              </a:solidFill>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19087" y="1471612"/>
            <a:ext cx="8505825" cy="3914775"/>
          </a:xfrm>
          <a:prstGeom prst="rect">
            <a:avLst/>
          </a:prstGeom>
        </p:spPr>
      </p:pic>
    </p:spTree>
    <p:extLst>
      <p:ext uri="{BB962C8B-B14F-4D97-AF65-F5344CB8AC3E}">
        <p14:creationId xmlns:p14="http://schemas.microsoft.com/office/powerpoint/2010/main" val="569741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a:cs typeface="Times New Roman" panose="02020603050405020304" pitchFamily="18" charset="0"/>
              </a:rPr>
              <a:t>Scenarios</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57200" y="990600"/>
            <a:ext cx="8382000" cy="4724400"/>
          </a:xfrm>
        </p:spPr>
        <p:txBody>
          <a:bodyPr/>
          <a:lstStyle/>
          <a:p>
            <a:pPr lvl="1">
              <a:spcAft>
                <a:spcPts val="600"/>
              </a:spcAft>
              <a:buFont typeface="Wingdings" panose="05000000000000000000" pitchFamily="2" charset="2"/>
              <a:buChar char="§"/>
            </a:pPr>
            <a:endParaRPr lang="en-US" sz="1400" dirty="0"/>
          </a:p>
          <a:p>
            <a:pPr lvl="1">
              <a:spcAft>
                <a:spcPts val="600"/>
              </a:spcAft>
              <a:buFont typeface="Wingdings" panose="05000000000000000000" pitchFamily="2" charset="2"/>
              <a:buChar char="§"/>
            </a:pPr>
            <a:endParaRPr lang="en-US" sz="1800" dirty="0" smtClean="0">
              <a:latin typeface="+mj-lt"/>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a:t>
            </a:fld>
            <a:endParaRPr lang="en-US"/>
          </a:p>
        </p:txBody>
      </p:sp>
      <p:pic>
        <p:nvPicPr>
          <p:cNvPr id="4" name="Picture 3"/>
          <p:cNvPicPr>
            <a:picLocks noChangeAspect="1"/>
          </p:cNvPicPr>
          <p:nvPr/>
        </p:nvPicPr>
        <p:blipFill>
          <a:blip r:embed="rId3"/>
          <a:stretch>
            <a:fillRect/>
          </a:stretch>
        </p:blipFill>
        <p:spPr>
          <a:xfrm>
            <a:off x="1333500" y="2133600"/>
            <a:ext cx="6477000" cy="3927819"/>
          </a:xfrm>
          <a:prstGeom prst="rect">
            <a:avLst/>
          </a:prstGeom>
        </p:spPr>
      </p:pic>
      <p:sp>
        <p:nvSpPr>
          <p:cNvPr id="5" name="TextBox 4"/>
          <p:cNvSpPr txBox="1"/>
          <p:nvPr/>
        </p:nvSpPr>
        <p:spPr>
          <a:xfrm>
            <a:off x="381000" y="925017"/>
            <a:ext cx="8153400" cy="923330"/>
          </a:xfrm>
          <a:prstGeom prst="rect">
            <a:avLst/>
          </a:prstGeom>
          <a:noFill/>
        </p:spPr>
        <p:txBody>
          <a:bodyPr wrap="square" rtlCol="0">
            <a:spAutoFit/>
          </a:bodyPr>
          <a:lstStyle/>
          <a:p>
            <a:r>
              <a:rPr lang="en-US" dirty="0" smtClean="0"/>
              <a:t>Since implementation of NPRR800 in February 2018, computed Total Potential Exposure (TPE) has closely tracked the Real-Time (RFAF) and Day-Ahead (DFAF) adjustment factors based on forward ICE prices.  </a:t>
            </a:r>
            <a:endParaRPr lang="en-US" dirty="0"/>
          </a:p>
        </p:txBody>
      </p:sp>
    </p:spTree>
    <p:extLst>
      <p:ext uri="{BB962C8B-B14F-4D97-AF65-F5344CB8AC3E}">
        <p14:creationId xmlns:p14="http://schemas.microsoft.com/office/powerpoint/2010/main" val="164625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a:t>
            </a:r>
            <a:r>
              <a:rPr lang="en-US" sz="2000" b="1" dirty="0" smtClean="0">
                <a:latin typeface="+mj-lt"/>
                <a:cs typeface="Times New Roman" panose="02020603050405020304" pitchFamily="18" charset="0"/>
              </a:rPr>
              <a:t>istribution in the Bottom Quintile of Excess Collateral</a:t>
            </a:r>
            <a:r>
              <a:rPr lang="en-US" sz="2000" b="1" baseline="30000" dirty="0" smtClean="0">
                <a:latin typeface="+mj-lt"/>
                <a:cs typeface="Times New Roman" panose="02020603050405020304" pitchFamily="18" charset="0"/>
              </a:rPr>
              <a:t>*</a:t>
            </a:r>
            <a:endParaRPr lang="en-US" sz="2000" b="1" dirty="0">
              <a:latin typeface="+mj-lt"/>
              <a:cs typeface="Times New Roman" panose="02020603050405020304" pitchFamily="18" charset="0"/>
            </a:endParaRPr>
          </a:p>
          <a:p>
            <a:pPr marL="0" indent="0">
              <a:buNone/>
            </a:pPr>
            <a:r>
              <a:rPr lang="en-US" sz="2400" b="1" baseline="30000" dirty="0" smtClean="0">
                <a:latin typeface="Times New Roman" panose="02020603050405020304" pitchFamily="18" charset="0"/>
                <a:cs typeface="Times New Roman" panose="02020603050405020304" pitchFamily="18" charset="0"/>
              </a:rPr>
              <a:t>  </a:t>
            </a:r>
            <a:endParaRPr lang="en-US" sz="2400" b="1" baseline="30000" dirty="0">
              <a:latin typeface="Times New Roman" panose="02020603050405020304" pitchFamily="18" charset="0"/>
              <a:cs typeface="Times New Roman" panose="02020603050405020304" pitchFamily="18" charset="0"/>
            </a:endParaRPr>
          </a:p>
          <a:p>
            <a:pPr marL="0" indent="0">
              <a:buNone/>
            </a:pPr>
            <a:endParaRPr lang="en-US" dirty="0" smtClean="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30</a:t>
            </a:fld>
            <a:endParaRPr lang="en-US"/>
          </a:p>
        </p:txBody>
      </p:sp>
      <p:sp>
        <p:nvSpPr>
          <p:cNvPr id="5" name="TextBox 4"/>
          <p:cNvSpPr txBox="1"/>
          <p:nvPr/>
        </p:nvSpPr>
        <p:spPr>
          <a:xfrm>
            <a:off x="486508" y="5539032"/>
            <a:ext cx="4047903" cy="461665"/>
          </a:xfrm>
          <a:prstGeom prst="rect">
            <a:avLst/>
          </a:prstGeom>
          <a:noFill/>
        </p:spPr>
        <p:txBody>
          <a:bodyPr wrap="none" rtlCol="0">
            <a:spAutoFit/>
          </a:bodyPr>
          <a:lstStyle/>
          <a:p>
            <a:pPr marL="0" lvl="1"/>
            <a:r>
              <a:rPr lang="en-US" sz="1200" dirty="0"/>
              <a:t>*Excess Collateral is a voluntary </a:t>
            </a:r>
            <a:r>
              <a:rPr lang="en-US" sz="1200" dirty="0" smtClean="0"/>
              <a:t>posting </a:t>
            </a:r>
            <a:r>
              <a:rPr lang="en-US" sz="1200" dirty="0"/>
              <a:t>by Counterparty</a:t>
            </a:r>
          </a:p>
          <a:p>
            <a:endParaRPr lang="en-US" sz="1200" dirty="0"/>
          </a:p>
        </p:txBody>
      </p:sp>
      <p:sp>
        <p:nvSpPr>
          <p:cNvPr id="8"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1</a:t>
            </a:r>
            <a:endParaRPr lang="en-US" b="1" dirty="0">
              <a:solidFill>
                <a:schemeClr val="accent1"/>
              </a:solidFill>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9575" y="1376362"/>
            <a:ext cx="8324850" cy="4105275"/>
          </a:xfrm>
          <a:prstGeom prst="rect">
            <a:avLst/>
          </a:prstGeom>
        </p:spPr>
      </p:pic>
    </p:spTree>
    <p:extLst>
      <p:ext uri="{BB962C8B-B14F-4D97-AF65-F5344CB8AC3E}">
        <p14:creationId xmlns:p14="http://schemas.microsoft.com/office/powerpoint/2010/main" val="918595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a:t>
            </a:r>
            <a:r>
              <a:rPr lang="en-US" sz="2000" b="1" dirty="0" smtClean="0">
                <a:latin typeface="+mj-lt"/>
                <a:cs typeface="Times New Roman" panose="02020603050405020304" pitchFamily="18" charset="0"/>
              </a:rPr>
              <a:t>istribution in the Bottom Quintile of Excess Collateral</a:t>
            </a:r>
            <a:r>
              <a:rPr lang="en-US" sz="2000" b="1" baseline="30000" dirty="0" smtClean="0">
                <a:latin typeface="+mj-lt"/>
                <a:cs typeface="Times New Roman" panose="02020603050405020304" pitchFamily="18" charset="0"/>
              </a:rPr>
              <a:t>*</a:t>
            </a:r>
            <a:endParaRPr lang="en-US" sz="2000" b="1" dirty="0">
              <a:latin typeface="+mj-lt"/>
              <a:cs typeface="Times New Roman" panose="02020603050405020304" pitchFamily="18" charset="0"/>
            </a:endParaRPr>
          </a:p>
          <a:p>
            <a:pPr marL="0" indent="0">
              <a:buNone/>
            </a:pPr>
            <a:r>
              <a:rPr lang="en-US" sz="2400" b="1" baseline="30000" dirty="0" smtClean="0">
                <a:latin typeface="Times New Roman" panose="02020603050405020304" pitchFamily="18" charset="0"/>
                <a:cs typeface="Times New Roman" panose="02020603050405020304" pitchFamily="18" charset="0"/>
              </a:rPr>
              <a:t>  </a:t>
            </a:r>
            <a:endParaRPr lang="en-US" sz="2400" b="1" baseline="30000" dirty="0">
              <a:latin typeface="Times New Roman" panose="02020603050405020304" pitchFamily="18" charset="0"/>
              <a:cs typeface="Times New Roman" panose="02020603050405020304" pitchFamily="18" charset="0"/>
            </a:endParaRPr>
          </a:p>
          <a:p>
            <a:pPr marL="0" indent="0">
              <a:buNone/>
            </a:pPr>
            <a:endParaRPr lang="en-US" dirty="0" smtClean="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31</a:t>
            </a:fld>
            <a:endParaRPr lang="en-US"/>
          </a:p>
        </p:txBody>
      </p:sp>
      <p:sp>
        <p:nvSpPr>
          <p:cNvPr id="5" name="TextBox 4"/>
          <p:cNvSpPr txBox="1"/>
          <p:nvPr/>
        </p:nvSpPr>
        <p:spPr>
          <a:xfrm>
            <a:off x="486508" y="5539032"/>
            <a:ext cx="4047903" cy="461665"/>
          </a:xfrm>
          <a:prstGeom prst="rect">
            <a:avLst/>
          </a:prstGeom>
          <a:noFill/>
        </p:spPr>
        <p:txBody>
          <a:bodyPr wrap="none" rtlCol="0">
            <a:spAutoFit/>
          </a:bodyPr>
          <a:lstStyle/>
          <a:p>
            <a:pPr marL="0" lvl="1"/>
            <a:r>
              <a:rPr lang="en-US" sz="1200" dirty="0"/>
              <a:t>*Excess Collateral is a voluntary </a:t>
            </a:r>
            <a:r>
              <a:rPr lang="en-US" sz="1200" dirty="0" smtClean="0"/>
              <a:t>posting </a:t>
            </a:r>
            <a:r>
              <a:rPr lang="en-US" sz="1200" dirty="0"/>
              <a:t>by Counterparty</a:t>
            </a:r>
          </a:p>
          <a:p>
            <a:endParaRPr lang="en-US" sz="1200" dirty="0"/>
          </a:p>
        </p:txBody>
      </p:sp>
      <p:sp>
        <p:nvSpPr>
          <p:cNvPr id="8"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2</a:t>
            </a:r>
            <a:endParaRPr lang="en-US" b="1" dirty="0">
              <a:solidFill>
                <a:schemeClr val="accent1"/>
              </a:solidFill>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95300" y="1452507"/>
            <a:ext cx="8382000" cy="3548418"/>
          </a:xfrm>
          <a:prstGeom prst="rect">
            <a:avLst/>
          </a:prstGeom>
        </p:spPr>
      </p:pic>
    </p:spTree>
    <p:extLst>
      <p:ext uri="{BB962C8B-B14F-4D97-AF65-F5344CB8AC3E}">
        <p14:creationId xmlns:p14="http://schemas.microsoft.com/office/powerpoint/2010/main" val="570058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a:t>
            </a:r>
            <a:r>
              <a:rPr lang="en-US" sz="2000" b="1" dirty="0" smtClean="0">
                <a:latin typeface="+mj-lt"/>
                <a:cs typeface="Times New Roman" panose="02020603050405020304" pitchFamily="18" charset="0"/>
              </a:rPr>
              <a:t>istribution in the Bottom Quintile of Excess Collateral</a:t>
            </a:r>
            <a:r>
              <a:rPr lang="en-US" sz="2000" b="1" baseline="30000" dirty="0" smtClean="0">
                <a:latin typeface="+mj-lt"/>
                <a:cs typeface="Times New Roman" panose="02020603050405020304" pitchFamily="18" charset="0"/>
              </a:rPr>
              <a:t>*</a:t>
            </a:r>
            <a:endParaRPr lang="en-US" sz="2000" b="1" dirty="0">
              <a:latin typeface="+mj-lt"/>
              <a:cs typeface="Times New Roman" panose="02020603050405020304" pitchFamily="18" charset="0"/>
            </a:endParaRPr>
          </a:p>
          <a:p>
            <a:pPr marL="0" indent="0">
              <a:buNone/>
            </a:pPr>
            <a:r>
              <a:rPr lang="en-US" sz="2400" b="1" baseline="30000" dirty="0" smtClean="0">
                <a:latin typeface="Times New Roman" panose="02020603050405020304" pitchFamily="18" charset="0"/>
                <a:cs typeface="Times New Roman" panose="02020603050405020304" pitchFamily="18" charset="0"/>
              </a:rPr>
              <a:t>  </a:t>
            </a:r>
            <a:endParaRPr lang="en-US" sz="2400" b="1" baseline="30000" dirty="0">
              <a:latin typeface="Times New Roman" panose="02020603050405020304" pitchFamily="18" charset="0"/>
              <a:cs typeface="Times New Roman" panose="02020603050405020304" pitchFamily="18" charset="0"/>
            </a:endParaRPr>
          </a:p>
          <a:p>
            <a:pPr marL="0" indent="0">
              <a:buNone/>
            </a:pPr>
            <a:endParaRPr lang="en-US" dirty="0" smtClean="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32</a:t>
            </a:fld>
            <a:endParaRPr lang="en-US"/>
          </a:p>
        </p:txBody>
      </p:sp>
      <p:sp>
        <p:nvSpPr>
          <p:cNvPr id="5" name="TextBox 4"/>
          <p:cNvSpPr txBox="1"/>
          <p:nvPr/>
        </p:nvSpPr>
        <p:spPr>
          <a:xfrm>
            <a:off x="486508" y="5539032"/>
            <a:ext cx="4047903" cy="461665"/>
          </a:xfrm>
          <a:prstGeom prst="rect">
            <a:avLst/>
          </a:prstGeom>
          <a:noFill/>
        </p:spPr>
        <p:txBody>
          <a:bodyPr wrap="none" rtlCol="0">
            <a:spAutoFit/>
          </a:bodyPr>
          <a:lstStyle/>
          <a:p>
            <a:pPr marL="0" lvl="1"/>
            <a:r>
              <a:rPr lang="en-US" sz="1200" dirty="0"/>
              <a:t>*Excess Collateral is a voluntary </a:t>
            </a:r>
            <a:r>
              <a:rPr lang="en-US" sz="1200" dirty="0" smtClean="0"/>
              <a:t>posting </a:t>
            </a:r>
            <a:r>
              <a:rPr lang="en-US" sz="1200" dirty="0"/>
              <a:t>by Counterparty</a:t>
            </a:r>
          </a:p>
          <a:p>
            <a:endParaRPr lang="en-US" sz="1200" dirty="0"/>
          </a:p>
        </p:txBody>
      </p:sp>
      <p:sp>
        <p:nvSpPr>
          <p:cNvPr id="8"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3</a:t>
            </a:r>
            <a:endParaRPr lang="en-US" b="1" dirty="0">
              <a:solidFill>
                <a:schemeClr val="accent1"/>
              </a:solidFill>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04800" y="1450097"/>
            <a:ext cx="8458200" cy="3553239"/>
          </a:xfrm>
          <a:prstGeom prst="rect">
            <a:avLst/>
          </a:prstGeom>
        </p:spPr>
      </p:pic>
    </p:spTree>
    <p:extLst>
      <p:ext uri="{BB962C8B-B14F-4D97-AF65-F5344CB8AC3E}">
        <p14:creationId xmlns:p14="http://schemas.microsoft.com/office/powerpoint/2010/main" val="1110518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a:t>
            </a:r>
            <a:r>
              <a:rPr lang="en-US" sz="2000" b="1" dirty="0" smtClean="0">
                <a:latin typeface="+mj-lt"/>
                <a:cs typeface="Times New Roman" panose="02020603050405020304" pitchFamily="18" charset="0"/>
              </a:rPr>
              <a:t>istribution in the Bottom Quintile of Excess Collateral</a:t>
            </a:r>
            <a:r>
              <a:rPr lang="en-US" sz="2000" b="1" baseline="30000" dirty="0" smtClean="0">
                <a:latin typeface="+mj-lt"/>
                <a:cs typeface="Times New Roman" panose="02020603050405020304" pitchFamily="18" charset="0"/>
              </a:rPr>
              <a:t>*</a:t>
            </a:r>
            <a:endParaRPr lang="en-US" sz="2000" b="1" dirty="0">
              <a:latin typeface="+mj-lt"/>
              <a:cs typeface="Times New Roman" panose="02020603050405020304" pitchFamily="18" charset="0"/>
            </a:endParaRPr>
          </a:p>
          <a:p>
            <a:pPr marL="0" indent="0">
              <a:buNone/>
            </a:pPr>
            <a:r>
              <a:rPr lang="en-US" sz="2400" b="1" baseline="30000" dirty="0" smtClean="0">
                <a:latin typeface="Times New Roman" panose="02020603050405020304" pitchFamily="18" charset="0"/>
                <a:cs typeface="Times New Roman" panose="02020603050405020304" pitchFamily="18" charset="0"/>
              </a:rPr>
              <a:t>  </a:t>
            </a:r>
            <a:endParaRPr lang="en-US" sz="2400" b="1" baseline="30000" dirty="0">
              <a:latin typeface="Times New Roman" panose="02020603050405020304" pitchFamily="18" charset="0"/>
              <a:cs typeface="Times New Roman" panose="02020603050405020304" pitchFamily="18" charset="0"/>
            </a:endParaRPr>
          </a:p>
          <a:p>
            <a:pPr marL="0" indent="0">
              <a:buNone/>
            </a:pPr>
            <a:endParaRPr lang="en-US" dirty="0" smtClean="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33</a:t>
            </a:fld>
            <a:endParaRPr lang="en-US"/>
          </a:p>
        </p:txBody>
      </p:sp>
      <p:sp>
        <p:nvSpPr>
          <p:cNvPr id="5" name="TextBox 4"/>
          <p:cNvSpPr txBox="1"/>
          <p:nvPr/>
        </p:nvSpPr>
        <p:spPr>
          <a:xfrm>
            <a:off x="486508" y="5539032"/>
            <a:ext cx="4047903" cy="461665"/>
          </a:xfrm>
          <a:prstGeom prst="rect">
            <a:avLst/>
          </a:prstGeom>
          <a:noFill/>
        </p:spPr>
        <p:txBody>
          <a:bodyPr wrap="none" rtlCol="0">
            <a:spAutoFit/>
          </a:bodyPr>
          <a:lstStyle/>
          <a:p>
            <a:pPr marL="0" lvl="1"/>
            <a:r>
              <a:rPr lang="en-US" sz="1200" dirty="0"/>
              <a:t>*Excess Collateral is a voluntary </a:t>
            </a:r>
            <a:r>
              <a:rPr lang="en-US" sz="1200" dirty="0" smtClean="0"/>
              <a:t>posting </a:t>
            </a:r>
            <a:r>
              <a:rPr lang="en-US" sz="1200" dirty="0"/>
              <a:t>by Counterparty</a:t>
            </a:r>
          </a:p>
          <a:p>
            <a:endParaRPr lang="en-US" sz="1200" dirty="0"/>
          </a:p>
        </p:txBody>
      </p:sp>
      <p:sp>
        <p:nvSpPr>
          <p:cNvPr id="8"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4</a:t>
            </a:r>
            <a:endParaRPr lang="en-US" b="1" dirty="0">
              <a:solidFill>
                <a:schemeClr val="accent1"/>
              </a:solidFill>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00050" y="1381125"/>
            <a:ext cx="8343900" cy="4095750"/>
          </a:xfrm>
          <a:prstGeom prst="rect">
            <a:avLst/>
          </a:prstGeom>
        </p:spPr>
      </p:pic>
    </p:spTree>
    <p:extLst>
      <p:ext uri="{BB962C8B-B14F-4D97-AF65-F5344CB8AC3E}">
        <p14:creationId xmlns:p14="http://schemas.microsoft.com/office/powerpoint/2010/main" val="4172224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a:t>
            </a:r>
            <a:r>
              <a:rPr lang="en-US" sz="2000" b="1" dirty="0" smtClean="0">
                <a:latin typeface="+mj-lt"/>
                <a:cs typeface="Times New Roman" panose="02020603050405020304" pitchFamily="18" charset="0"/>
              </a:rPr>
              <a:t>istribution in the Bottom Quintile of Excess Collateral</a:t>
            </a:r>
            <a:r>
              <a:rPr lang="en-US" sz="2000" b="1" baseline="30000" dirty="0" smtClean="0">
                <a:latin typeface="+mj-lt"/>
                <a:cs typeface="Times New Roman" panose="02020603050405020304" pitchFamily="18" charset="0"/>
              </a:rPr>
              <a:t>*</a:t>
            </a:r>
            <a:endParaRPr lang="en-US" sz="2000" b="1" dirty="0">
              <a:latin typeface="+mj-lt"/>
              <a:cs typeface="Times New Roman" panose="02020603050405020304" pitchFamily="18" charset="0"/>
            </a:endParaRPr>
          </a:p>
          <a:p>
            <a:pPr marL="0" indent="0">
              <a:buNone/>
            </a:pPr>
            <a:r>
              <a:rPr lang="en-US" sz="2400" b="1" baseline="30000" dirty="0" smtClean="0">
                <a:latin typeface="Times New Roman" panose="02020603050405020304" pitchFamily="18" charset="0"/>
                <a:cs typeface="Times New Roman" panose="02020603050405020304" pitchFamily="18" charset="0"/>
              </a:rPr>
              <a:t>  </a:t>
            </a:r>
            <a:endParaRPr lang="en-US" sz="2400" b="1" baseline="30000" dirty="0">
              <a:latin typeface="Times New Roman" panose="02020603050405020304" pitchFamily="18" charset="0"/>
              <a:cs typeface="Times New Roman" panose="02020603050405020304" pitchFamily="18" charset="0"/>
            </a:endParaRPr>
          </a:p>
          <a:p>
            <a:pPr marL="0" indent="0">
              <a:buNone/>
            </a:pPr>
            <a:endParaRPr lang="en-US" dirty="0" smtClean="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34</a:t>
            </a:fld>
            <a:endParaRPr lang="en-US"/>
          </a:p>
        </p:txBody>
      </p:sp>
      <p:sp>
        <p:nvSpPr>
          <p:cNvPr id="5" name="TextBox 4"/>
          <p:cNvSpPr txBox="1"/>
          <p:nvPr/>
        </p:nvSpPr>
        <p:spPr>
          <a:xfrm>
            <a:off x="486508" y="5539032"/>
            <a:ext cx="4047903" cy="461665"/>
          </a:xfrm>
          <a:prstGeom prst="rect">
            <a:avLst/>
          </a:prstGeom>
          <a:noFill/>
        </p:spPr>
        <p:txBody>
          <a:bodyPr wrap="none" rtlCol="0">
            <a:spAutoFit/>
          </a:bodyPr>
          <a:lstStyle/>
          <a:p>
            <a:pPr marL="0" lvl="1"/>
            <a:r>
              <a:rPr lang="en-US" sz="1200" dirty="0"/>
              <a:t>*Excess Collateral is a voluntary </a:t>
            </a:r>
            <a:r>
              <a:rPr lang="en-US" sz="1200" dirty="0" smtClean="0"/>
              <a:t>posting </a:t>
            </a:r>
            <a:r>
              <a:rPr lang="en-US" sz="1200" dirty="0"/>
              <a:t>by Counterparty</a:t>
            </a:r>
          </a:p>
          <a:p>
            <a:endParaRPr lang="en-US" sz="1200" dirty="0"/>
          </a:p>
        </p:txBody>
      </p:sp>
      <p:sp>
        <p:nvSpPr>
          <p:cNvPr id="8"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5</a:t>
            </a:r>
            <a:endParaRPr lang="en-US" b="1" dirty="0">
              <a:solidFill>
                <a:schemeClr val="accent1"/>
              </a:solidFill>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28600" y="1412631"/>
            <a:ext cx="8686800" cy="4032738"/>
          </a:xfrm>
          <a:prstGeom prst="rect">
            <a:avLst/>
          </a:prstGeom>
        </p:spPr>
      </p:pic>
    </p:spTree>
    <p:extLst>
      <p:ext uri="{BB962C8B-B14F-4D97-AF65-F5344CB8AC3E}">
        <p14:creationId xmlns:p14="http://schemas.microsoft.com/office/powerpoint/2010/main" val="2882968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624632"/>
          </a:xfrm>
        </p:spPr>
        <p:txBody>
          <a:bodyPr/>
          <a:lstStyle/>
          <a:p>
            <a:pPr marL="0" indent="0">
              <a:buNone/>
            </a:pPr>
            <a:r>
              <a:rPr lang="en-US" sz="2000" b="1" dirty="0">
                <a:latin typeface="+mj-lt"/>
                <a:cs typeface="Times New Roman" panose="02020603050405020304" pitchFamily="18" charset="0"/>
              </a:rPr>
              <a:t>D</a:t>
            </a:r>
            <a:r>
              <a:rPr lang="en-US" sz="2000" b="1" dirty="0" smtClean="0">
                <a:latin typeface="+mj-lt"/>
                <a:cs typeface="Times New Roman" panose="02020603050405020304" pitchFamily="18" charset="0"/>
              </a:rPr>
              <a:t>istribution in the Bottom Quintile of Excess Collateral</a:t>
            </a:r>
            <a:r>
              <a:rPr lang="en-US" sz="2000" b="1" baseline="30000" dirty="0" smtClean="0">
                <a:latin typeface="+mj-lt"/>
                <a:cs typeface="Times New Roman" panose="02020603050405020304" pitchFamily="18" charset="0"/>
              </a:rPr>
              <a:t>*</a:t>
            </a:r>
            <a:endParaRPr lang="en-US" sz="2000" b="1" dirty="0">
              <a:latin typeface="+mj-lt"/>
              <a:cs typeface="Times New Roman" panose="02020603050405020304" pitchFamily="18" charset="0"/>
            </a:endParaRPr>
          </a:p>
          <a:p>
            <a:pPr marL="0" indent="0">
              <a:buNone/>
            </a:pPr>
            <a:r>
              <a:rPr lang="en-US" sz="2400" b="1" baseline="30000" dirty="0" smtClean="0">
                <a:latin typeface="Times New Roman" panose="02020603050405020304" pitchFamily="18" charset="0"/>
                <a:cs typeface="Times New Roman" panose="02020603050405020304" pitchFamily="18" charset="0"/>
              </a:rPr>
              <a:t>  </a:t>
            </a:r>
            <a:endParaRPr lang="en-US" sz="2400" b="1" baseline="30000" dirty="0">
              <a:latin typeface="Times New Roman" panose="02020603050405020304" pitchFamily="18" charset="0"/>
              <a:cs typeface="Times New Roman" panose="02020603050405020304" pitchFamily="18" charset="0"/>
            </a:endParaRPr>
          </a:p>
          <a:p>
            <a:pPr marL="0" indent="0">
              <a:buNone/>
            </a:pPr>
            <a:endParaRPr lang="en-US" dirty="0" smtClean="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35</a:t>
            </a:fld>
            <a:endParaRPr lang="en-US"/>
          </a:p>
        </p:txBody>
      </p:sp>
      <p:sp>
        <p:nvSpPr>
          <p:cNvPr id="5" name="TextBox 4"/>
          <p:cNvSpPr txBox="1"/>
          <p:nvPr/>
        </p:nvSpPr>
        <p:spPr>
          <a:xfrm>
            <a:off x="486508" y="5539032"/>
            <a:ext cx="4047903" cy="461665"/>
          </a:xfrm>
          <a:prstGeom prst="rect">
            <a:avLst/>
          </a:prstGeom>
          <a:noFill/>
        </p:spPr>
        <p:txBody>
          <a:bodyPr wrap="none" rtlCol="0">
            <a:spAutoFit/>
          </a:bodyPr>
          <a:lstStyle/>
          <a:p>
            <a:pPr marL="0" lvl="1"/>
            <a:r>
              <a:rPr lang="en-US" sz="1200" dirty="0"/>
              <a:t>*Excess Collateral is a voluntary </a:t>
            </a:r>
            <a:r>
              <a:rPr lang="en-US" sz="1200" dirty="0" smtClean="0"/>
              <a:t>posting </a:t>
            </a:r>
            <a:r>
              <a:rPr lang="en-US" sz="1200" dirty="0"/>
              <a:t>by Counterparty</a:t>
            </a:r>
          </a:p>
          <a:p>
            <a:endParaRPr lang="en-US" sz="1200" dirty="0"/>
          </a:p>
        </p:txBody>
      </p:sp>
      <p:sp>
        <p:nvSpPr>
          <p:cNvPr id="8"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a:t>
            </a:r>
            <a:r>
              <a:rPr lang="en-US" dirty="0" smtClean="0">
                <a:cs typeface="Times New Roman" panose="02020603050405020304" pitchFamily="18" charset="0"/>
              </a:rPr>
              <a:t>Scenario 6</a:t>
            </a:r>
            <a:endParaRPr lang="en-US" b="1" dirty="0">
              <a:solidFill>
                <a:schemeClr val="accent1"/>
              </a:solidFill>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28612" y="1385887"/>
            <a:ext cx="8486775" cy="4086225"/>
          </a:xfrm>
          <a:prstGeom prst="rect">
            <a:avLst/>
          </a:prstGeom>
        </p:spPr>
      </p:pic>
    </p:spTree>
    <p:extLst>
      <p:ext uri="{BB962C8B-B14F-4D97-AF65-F5344CB8AC3E}">
        <p14:creationId xmlns:p14="http://schemas.microsoft.com/office/powerpoint/2010/main" val="1535792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1"/>
            <a:ext cx="8534400" cy="4319832"/>
          </a:xfrm>
        </p:spPr>
        <p:txBody>
          <a:bodyPr/>
          <a:lstStyle/>
          <a:p>
            <a:pPr marL="0" indent="0" algn="ctr">
              <a:buNone/>
            </a:pPr>
            <a:endParaRPr lang="en-US" sz="5400" dirty="0" smtClean="0"/>
          </a:p>
          <a:p>
            <a:pPr marL="0" indent="0" algn="ctr">
              <a:buNone/>
            </a:pPr>
            <a:r>
              <a:rPr lang="en-US" sz="4000" dirty="0" smtClean="0"/>
              <a:t>Questions</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36</a:t>
            </a:fld>
            <a:endParaRPr lang="en-US"/>
          </a:p>
        </p:txBody>
      </p:sp>
      <p:sp>
        <p:nvSpPr>
          <p:cNvPr id="7" name="Title 1"/>
          <p:cNvSpPr>
            <a:spLocks noGrp="1"/>
          </p:cNvSpPr>
          <p:nvPr>
            <p:ph type="title"/>
          </p:nvPr>
        </p:nvSpPr>
        <p:spPr>
          <a:xfrm>
            <a:off x="381000" y="243682"/>
            <a:ext cx="8382000" cy="594518"/>
          </a:xfrm>
        </p:spPr>
        <p:txBody>
          <a:bodyPr/>
          <a:lstStyle/>
          <a:p>
            <a:r>
              <a:rPr lang="en-US" dirty="0">
                <a:cs typeface="Times New Roman" panose="02020603050405020304" pitchFamily="18" charset="0"/>
              </a:rPr>
              <a:t>Credit Exposure Scenarios</a:t>
            </a:r>
            <a:endParaRPr lang="en-US" b="1"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826358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a:cs typeface="Times New Roman" panose="02020603050405020304" pitchFamily="18" charset="0"/>
              </a:rPr>
              <a:t>Scenarios</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57200" y="914400"/>
            <a:ext cx="8382000" cy="4724400"/>
          </a:xfrm>
        </p:spPr>
        <p:txBody>
          <a:bodyPr/>
          <a:lstStyle/>
          <a:p>
            <a:pPr marL="0" indent="0">
              <a:spcAft>
                <a:spcPts val="600"/>
              </a:spcAft>
              <a:buNone/>
            </a:pPr>
            <a:r>
              <a:rPr lang="en-US" sz="1400" b="1" dirty="0" smtClean="0"/>
              <a:t>Base </a:t>
            </a:r>
            <a:r>
              <a:rPr lang="en-US" sz="1400" b="1" dirty="0"/>
              <a:t>case</a:t>
            </a:r>
            <a:r>
              <a:rPr lang="en-US" sz="1400" dirty="0"/>
              <a:t>:  Total Potential Exposure (TPE) on June 27</a:t>
            </a:r>
            <a:r>
              <a:rPr lang="en-US" sz="1400" baseline="30000" dirty="0"/>
              <a:t>th</a:t>
            </a:r>
            <a:r>
              <a:rPr lang="en-US" sz="1400" dirty="0"/>
              <a:t> </a:t>
            </a:r>
            <a:r>
              <a:rPr lang="en-US" sz="1400" dirty="0" smtClean="0"/>
              <a:t>2018</a:t>
            </a:r>
          </a:p>
          <a:p>
            <a:pPr marL="0" indent="0">
              <a:spcAft>
                <a:spcPts val="600"/>
              </a:spcAft>
              <a:buNone/>
            </a:pPr>
            <a:r>
              <a:rPr lang="en-US" sz="1400" b="1" dirty="0"/>
              <a:t>Scenarios</a:t>
            </a:r>
            <a:endParaRPr lang="en-US" sz="1400" dirty="0" smtClean="0"/>
          </a:p>
          <a:p>
            <a:pPr>
              <a:spcAft>
                <a:spcPts val="600"/>
              </a:spcAft>
              <a:buFont typeface="+mj-lt"/>
              <a:buAutoNum type="arabicPeriod"/>
            </a:pPr>
            <a:r>
              <a:rPr lang="en-US" sz="1400" dirty="0" smtClean="0"/>
              <a:t>2011 Actual peak:  Exposure adjusted based on forward prices as of August 1, 2011</a:t>
            </a:r>
          </a:p>
          <a:p>
            <a:pPr>
              <a:spcAft>
                <a:spcPts val="600"/>
              </a:spcAft>
              <a:buFont typeface="+mj-lt"/>
              <a:buAutoNum type="arabicPeriod"/>
            </a:pPr>
            <a:r>
              <a:rPr lang="en-US" sz="1400" dirty="0" smtClean="0">
                <a:latin typeface="+mj-lt"/>
              </a:rPr>
              <a:t>2011 Medium stress:  Base case exposure adjusted based on forward prices as of August 1, 2011, with prices on one day adjusted to $9000 peak and $3000 off-peak</a:t>
            </a:r>
          </a:p>
          <a:p>
            <a:pPr>
              <a:spcAft>
                <a:spcPts val="600"/>
              </a:spcAft>
              <a:buFont typeface="+mj-lt"/>
              <a:buAutoNum type="arabicPeriod"/>
            </a:pPr>
            <a:r>
              <a:rPr lang="en-US" sz="1400" dirty="0" smtClean="0"/>
              <a:t>2011 High stress:  Base </a:t>
            </a:r>
            <a:r>
              <a:rPr lang="en-US" sz="1400" dirty="0"/>
              <a:t>case </a:t>
            </a:r>
            <a:r>
              <a:rPr lang="en-US" sz="1400" dirty="0" smtClean="0"/>
              <a:t>exposure </a:t>
            </a:r>
            <a:r>
              <a:rPr lang="en-US" sz="1400" dirty="0"/>
              <a:t>adjusted </a:t>
            </a:r>
            <a:r>
              <a:rPr lang="en-US" sz="1400" dirty="0" smtClean="0"/>
              <a:t>based </a:t>
            </a:r>
            <a:r>
              <a:rPr lang="en-US" sz="1400" dirty="0"/>
              <a:t>on forward prices as of August 1, </a:t>
            </a:r>
            <a:r>
              <a:rPr lang="en-US" sz="1400" dirty="0" smtClean="0"/>
              <a:t>2011, with two days at $9000 for both peak and off-peak</a:t>
            </a:r>
          </a:p>
          <a:p>
            <a:pPr>
              <a:spcAft>
                <a:spcPts val="600"/>
              </a:spcAft>
              <a:buFont typeface="+mj-lt"/>
              <a:buAutoNum type="arabicPeriod"/>
            </a:pPr>
            <a:r>
              <a:rPr lang="en-US" sz="1400" dirty="0" smtClean="0"/>
              <a:t>2017 Actual peak:  Base case exposure adjusted based on forward prices as of July 21, 2017</a:t>
            </a:r>
          </a:p>
          <a:p>
            <a:pPr>
              <a:spcAft>
                <a:spcPts val="600"/>
              </a:spcAft>
              <a:buFont typeface="+mj-lt"/>
              <a:buAutoNum type="arabicPeriod"/>
            </a:pPr>
            <a:r>
              <a:rPr lang="en-US" sz="1400" dirty="0" smtClean="0"/>
              <a:t>2017 Stress:  Base case exposure adjusted based on forward prices as of July 21, 2017, with the peak price for four consecutive weekdays increased to $2000</a:t>
            </a:r>
          </a:p>
          <a:p>
            <a:pPr>
              <a:spcAft>
                <a:spcPts val="600"/>
              </a:spcAft>
              <a:buFont typeface="+mj-lt"/>
              <a:buAutoNum type="arabicPeriod"/>
            </a:pPr>
            <a:r>
              <a:rPr lang="en-US" sz="1400" dirty="0" smtClean="0"/>
              <a:t>Low stress:  Base </a:t>
            </a:r>
            <a:r>
              <a:rPr lang="en-US" sz="1400" dirty="0"/>
              <a:t>case exposure </a:t>
            </a:r>
            <a:r>
              <a:rPr lang="en-US" sz="1400" dirty="0" smtClean="0"/>
              <a:t>adjusted to reflect theoretical very low forward prices</a:t>
            </a:r>
          </a:p>
          <a:p>
            <a:pPr>
              <a:spcAft>
                <a:spcPts val="600"/>
              </a:spcAft>
              <a:buFont typeface="+mj-lt"/>
              <a:buAutoNum type="arabicPeriod"/>
            </a:pPr>
            <a:r>
              <a:rPr lang="en-US" sz="1400" dirty="0" smtClean="0"/>
              <a:t>2018 Actual:  Actual results on July 17, 2018</a:t>
            </a:r>
          </a:p>
          <a:p>
            <a:pPr>
              <a:spcAft>
                <a:spcPts val="600"/>
              </a:spcAft>
              <a:buFont typeface="+mj-lt"/>
              <a:buAutoNum type="arabicPeriod"/>
            </a:pPr>
            <a:endParaRPr lang="en-US" sz="1400" dirty="0"/>
          </a:p>
          <a:p>
            <a:pPr lvl="1">
              <a:spcAft>
                <a:spcPts val="600"/>
              </a:spcAft>
              <a:buFont typeface="Wingdings" panose="05000000000000000000" pitchFamily="2" charset="2"/>
              <a:buChar char="§"/>
            </a:pPr>
            <a:endParaRPr lang="en-US" sz="1400" dirty="0" smtClean="0">
              <a:latin typeface="+mj-lt"/>
            </a:endParaRPr>
          </a:p>
          <a:p>
            <a:pPr marL="457200" lvl="1" indent="0">
              <a:spcAft>
                <a:spcPts val="600"/>
              </a:spcAft>
              <a:buNone/>
            </a:pPr>
            <a:endParaRPr lang="en-US" sz="1400" dirty="0" smtClean="0">
              <a:latin typeface="+mj-lt"/>
            </a:endParaRPr>
          </a:p>
          <a:p>
            <a:pPr marL="457200" lvl="1" indent="0">
              <a:spcAft>
                <a:spcPts val="600"/>
              </a:spcAft>
              <a:buNone/>
            </a:pPr>
            <a:endParaRPr lang="en-US" sz="14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spTree>
    <p:extLst>
      <p:ext uri="{BB962C8B-B14F-4D97-AF65-F5344CB8AC3E}">
        <p14:creationId xmlns:p14="http://schemas.microsoft.com/office/powerpoint/2010/main" val="590259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a:cs typeface="Times New Roman" panose="02020603050405020304" pitchFamily="18" charset="0"/>
              </a:rPr>
              <a:t>Scenarios</a:t>
            </a:r>
            <a:endParaRPr lang="en-US" b="1" dirty="0">
              <a:solidFill>
                <a:schemeClr val="accent1"/>
              </a:solidFill>
              <a:latin typeface="+mn-lt"/>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a:p>
        </p:txBody>
      </p:sp>
      <p:sp>
        <p:nvSpPr>
          <p:cNvPr id="8" name="TextBox 7"/>
          <p:cNvSpPr txBox="1"/>
          <p:nvPr/>
        </p:nvSpPr>
        <p:spPr>
          <a:xfrm>
            <a:off x="413734" y="1043731"/>
            <a:ext cx="8458200" cy="4770537"/>
          </a:xfrm>
          <a:prstGeom prst="rect">
            <a:avLst/>
          </a:prstGeom>
          <a:gradFill flip="none" rotWithShape="1">
            <a:gsLst>
              <a:gs pos="0">
                <a:schemeClr val="accent4">
                  <a:lumMod val="10000"/>
                  <a:lumOff val="90000"/>
                  <a:shade val="30000"/>
                  <a:satMod val="115000"/>
                </a:schemeClr>
              </a:gs>
              <a:gs pos="9000">
                <a:schemeClr val="accent4">
                  <a:lumMod val="10000"/>
                  <a:lumOff val="90000"/>
                  <a:shade val="67500"/>
                  <a:satMod val="115000"/>
                </a:schemeClr>
              </a:gs>
              <a:gs pos="100000">
                <a:schemeClr val="accent4">
                  <a:lumMod val="10000"/>
                  <a:lumOff val="90000"/>
                  <a:shade val="100000"/>
                  <a:satMod val="115000"/>
                </a:schemeClr>
              </a:gs>
            </a:gsLst>
            <a:lin ang="16200000" scaled="0"/>
            <a:tileRect/>
          </a:gradFill>
          <a:ln w="6350">
            <a:solidFill>
              <a:schemeClr val="tx1"/>
            </a:solidFill>
          </a:ln>
        </p:spPr>
        <p:txBody>
          <a:bodyPr wrap="square" rtlCol="0">
            <a:spAutoFit/>
          </a:bodyPr>
          <a:lstStyle/>
          <a:p>
            <a:r>
              <a:rPr lang="en-US" sz="1600" dirty="0" smtClean="0"/>
              <a:t>Notes:</a:t>
            </a:r>
          </a:p>
          <a:p>
            <a:endParaRPr lang="en-US" sz="1600" dirty="0" smtClean="0"/>
          </a:p>
          <a:p>
            <a:pPr marL="342900" indent="-342900">
              <a:buFont typeface="+mj-lt"/>
              <a:buAutoNum type="arabicPeriod"/>
            </a:pPr>
            <a:r>
              <a:rPr lang="en-US" sz="1600" dirty="0" smtClean="0"/>
              <a:t>For each scenario ERCOT computed Total Potential Exposure (TPE) and excess collateral.  Counter-Parties are required to post, at a minimum, their TPE in collateral.</a:t>
            </a:r>
          </a:p>
          <a:p>
            <a:pPr marL="342900" indent="-342900">
              <a:buFont typeface="+mj-lt"/>
              <a:buAutoNum type="arabicPeriod"/>
            </a:pPr>
            <a:endParaRPr lang="en-US" sz="1600" dirty="0" smtClean="0"/>
          </a:p>
          <a:p>
            <a:pPr marL="342900" indent="-342900">
              <a:buFont typeface="+mj-lt"/>
              <a:buAutoNum type="arabicPeriod"/>
            </a:pPr>
            <a:r>
              <a:rPr lang="en-US" sz="1600" dirty="0" smtClean="0"/>
              <a:t>Excess collateral above TPE is necessary for continued participation in Real-Time, Day-Ahead or CRR markets.  Excess collateral posting is voluntary on the part of the Counter-Party.</a:t>
            </a:r>
          </a:p>
          <a:p>
            <a:pPr marL="342900" indent="-342900">
              <a:buFont typeface="+mj-lt"/>
              <a:buAutoNum type="arabicPeriod"/>
            </a:pPr>
            <a:endParaRPr lang="en-US" sz="1600" dirty="0" smtClean="0"/>
          </a:p>
          <a:p>
            <a:pPr marL="342900" indent="-342900">
              <a:buFont typeface="+mj-lt"/>
              <a:buAutoNum type="arabicPeriod"/>
            </a:pPr>
            <a:r>
              <a:rPr lang="en-US" sz="1600" dirty="0" smtClean="0"/>
              <a:t>Excess collateral in the base case was held constant in each scenario except 2018 Actual, which reflects additional collateral posted as TPE increased.</a:t>
            </a:r>
          </a:p>
          <a:p>
            <a:pPr marL="342900" indent="-342900">
              <a:buFont typeface="+mj-lt"/>
              <a:buAutoNum type="arabicPeriod"/>
            </a:pPr>
            <a:endParaRPr lang="en-US" sz="1600" dirty="0" smtClean="0"/>
          </a:p>
          <a:p>
            <a:pPr marL="342900" indent="-342900">
              <a:buFont typeface="+mj-lt"/>
              <a:buAutoNum type="arabicPeriod"/>
            </a:pPr>
            <a:r>
              <a:rPr lang="en-US" sz="1600" dirty="0" smtClean="0"/>
              <a:t>Within each scenario. TPE and excess </a:t>
            </a:r>
            <a:r>
              <a:rPr lang="en-US" sz="1600" dirty="0"/>
              <a:t>c</a:t>
            </a:r>
            <a:r>
              <a:rPr lang="en-US" sz="1600" dirty="0" smtClean="0"/>
              <a:t>ollateral were computed for:</a:t>
            </a:r>
          </a:p>
          <a:p>
            <a:pPr marL="800100" lvl="1" indent="-342900">
              <a:buFont typeface="Arial" panose="020B0604020202020204" pitchFamily="34" charset="0"/>
              <a:buChar char="•"/>
            </a:pPr>
            <a:r>
              <a:rPr lang="en-US" sz="1600" dirty="0" smtClean="0"/>
              <a:t>All Counter-Parties</a:t>
            </a:r>
          </a:p>
          <a:p>
            <a:pPr marL="800100" lvl="1" indent="-342900">
              <a:buFont typeface="Arial" panose="020B0604020202020204" pitchFamily="34" charset="0"/>
              <a:buChar char="•"/>
            </a:pPr>
            <a:r>
              <a:rPr lang="en-US" sz="1600" dirty="0" smtClean="0"/>
              <a:t>Counter-Parties in the bottom quintile with respect to excess collateral posted </a:t>
            </a:r>
          </a:p>
          <a:p>
            <a:pPr marL="800100" lvl="1" indent="-342900">
              <a:buFont typeface="Arial" panose="020B0604020202020204" pitchFamily="34" charset="0"/>
              <a:buChar char="•"/>
            </a:pPr>
            <a:r>
              <a:rPr lang="en-US" sz="1600" dirty="0" smtClean="0"/>
              <a:t>Counter-Party segments:  Load only, generation only, Load + generation, CRR only, and traders</a:t>
            </a:r>
          </a:p>
          <a:p>
            <a:pPr marL="800100" lvl="1" indent="-342900">
              <a:buFont typeface="Arial" panose="020B0604020202020204" pitchFamily="34" charset="0"/>
              <a:buChar char="•"/>
            </a:pPr>
            <a:r>
              <a:rPr lang="en-US" sz="1600" dirty="0" smtClean="0"/>
              <a:t>Counter-Party credit rating (or non-rated as applicable)</a:t>
            </a:r>
          </a:p>
          <a:p>
            <a:pPr marL="342900" indent="-342900">
              <a:buFont typeface="+mj-lt"/>
              <a:buAutoNum type="arabicPeriod"/>
            </a:pPr>
            <a:endParaRPr lang="en-US" sz="1600" dirty="0" smtClean="0"/>
          </a:p>
        </p:txBody>
      </p:sp>
    </p:spTree>
    <p:extLst>
      <p:ext uri="{BB962C8B-B14F-4D97-AF65-F5344CB8AC3E}">
        <p14:creationId xmlns:p14="http://schemas.microsoft.com/office/powerpoint/2010/main" val="2218865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a:cs typeface="Times New Roman" panose="02020603050405020304" pitchFamily="18" charset="0"/>
              </a:rPr>
              <a:t>Scenarios</a:t>
            </a:r>
            <a:endParaRPr lang="en-US" b="1" dirty="0">
              <a:solidFill>
                <a:schemeClr val="accent1"/>
              </a:solidFill>
              <a:latin typeface="+mn-lt"/>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62193097"/>
              </p:ext>
            </p:extLst>
          </p:nvPr>
        </p:nvGraphicFramePr>
        <p:xfrm>
          <a:off x="1447800" y="1905000"/>
          <a:ext cx="6477001" cy="3458563"/>
        </p:xfrm>
        <a:graphic>
          <a:graphicData uri="http://schemas.openxmlformats.org/drawingml/2006/table">
            <a:tbl>
              <a:tblPr firstRow="1" bandRow="1">
                <a:tableStyleId>{5C22544A-7EE6-4342-B048-85BDC9FD1C3A}</a:tableStyleId>
              </a:tblPr>
              <a:tblGrid>
                <a:gridCol w="838200"/>
                <a:gridCol w="1600200"/>
                <a:gridCol w="1066800"/>
                <a:gridCol w="914400"/>
                <a:gridCol w="1060939"/>
                <a:gridCol w="996462"/>
              </a:tblGrid>
              <a:tr h="0">
                <a:tc rowSpan="2">
                  <a:txBody>
                    <a:bodyPr/>
                    <a:lstStyle/>
                    <a:p>
                      <a:pPr algn="ctr"/>
                      <a:r>
                        <a:rPr lang="en-US" sz="1200" dirty="0" smtClean="0">
                          <a:solidFill>
                            <a:schemeClr val="tx1"/>
                          </a:solidFill>
                        </a:rPr>
                        <a:t>Scenario</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dirty="0" smtClean="0">
                          <a:solidFill>
                            <a:schemeClr val="tx1"/>
                          </a:solidFill>
                        </a:rPr>
                        <a:t>Description</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smtClean="0">
                          <a:solidFill>
                            <a:schemeClr val="tx1"/>
                          </a:solidFill>
                        </a:rPr>
                        <a:t>TPE </a:t>
                      </a:r>
                    </a:p>
                    <a:p>
                      <a:pPr algn="ctr"/>
                      <a:r>
                        <a:rPr lang="en-US" sz="1200" dirty="0" smtClean="0">
                          <a:solidFill>
                            <a:schemeClr val="tx1"/>
                          </a:solidFill>
                        </a:rPr>
                        <a:t>($</a:t>
                      </a:r>
                      <a:r>
                        <a:rPr lang="en-US" sz="1200" baseline="0" dirty="0" smtClean="0">
                          <a:solidFill>
                            <a:schemeClr val="tx1"/>
                          </a:solidFill>
                        </a:rPr>
                        <a:t>m)</a:t>
                      </a:r>
                      <a:endParaRPr lang="en-US"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smtClean="0">
                          <a:solidFill>
                            <a:schemeClr val="tx1"/>
                          </a:solidFill>
                        </a:rPr>
                        <a:t>Excess Collateral </a:t>
                      </a:r>
                    </a:p>
                    <a:p>
                      <a:pPr algn="ctr"/>
                      <a:r>
                        <a:rPr lang="en-US" sz="1200" dirty="0" smtClean="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829">
                <a:tc v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200" b="1" kern="1200" dirty="0" smtClean="0">
                          <a:solidFill>
                            <a:schemeClr val="tx1"/>
                          </a:solidFill>
                          <a:latin typeface="+mn-lt"/>
                          <a:ea typeface="+mn-ea"/>
                          <a:cs typeface="+mn-cs"/>
                        </a:rPr>
                        <a:t>All Counter-Parties</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200" b="1" kern="1200" dirty="0" smtClean="0">
                          <a:solidFill>
                            <a:schemeClr val="tx1"/>
                          </a:solidFill>
                          <a:latin typeface="+mn-lt"/>
                          <a:ea typeface="+mn-ea"/>
                          <a:cs typeface="+mn-cs"/>
                        </a:rPr>
                        <a:t>Bottom Quintile</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200" b="1" kern="1200" dirty="0" smtClean="0">
                          <a:solidFill>
                            <a:schemeClr val="tx1"/>
                          </a:solidFill>
                          <a:latin typeface="+mn-lt"/>
                          <a:ea typeface="+mn-ea"/>
                          <a:cs typeface="+mn-cs"/>
                        </a:rPr>
                        <a:t>All Counter-Parties</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200" b="1" kern="1200" dirty="0" smtClean="0">
                          <a:solidFill>
                            <a:schemeClr val="tx1"/>
                          </a:solidFill>
                          <a:latin typeface="+mn-lt"/>
                          <a:ea typeface="+mn-ea"/>
                          <a:cs typeface="+mn-cs"/>
                        </a:rPr>
                        <a:t>Bottom Quintile</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4867">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Base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$700.71</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$4.3</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$3,077.1</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$2.7</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867">
                <a:tc>
                  <a:txBody>
                    <a:bodyPr/>
                    <a:lstStyle/>
                    <a:p>
                      <a:pPr algn="ctr"/>
                      <a:r>
                        <a:rPr lang="en-US" sz="1200" dirty="0" smtClean="0">
                          <a:solidFill>
                            <a:schemeClr val="tx1"/>
                          </a:solidFill>
                        </a:rPr>
                        <a:t>1</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2011 Actual</a:t>
                      </a:r>
                      <a:r>
                        <a:rPr lang="en-US" sz="1200" baseline="0" dirty="0" smtClean="0">
                          <a:solidFill>
                            <a:schemeClr val="tx1"/>
                          </a:solidFill>
                        </a:rPr>
                        <a:t> peak</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$527.2</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$3.8</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$3,178.3</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$3.2</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r>
                        <a:rPr lang="en-US" sz="1200" dirty="0" smtClean="0">
                          <a:solidFill>
                            <a:schemeClr val="tx1"/>
                          </a:solidFill>
                        </a:rPr>
                        <a:t>2</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2011 Medium stress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$2,458.7</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$1,287.5</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$1,319.8</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($563.5)</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r>
                        <a:rPr lang="en-US" sz="1200" dirty="0" smtClean="0">
                          <a:solidFill>
                            <a:schemeClr val="tx1"/>
                          </a:solidFill>
                        </a:rPr>
                        <a:t>3</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2011 High</a:t>
                      </a:r>
                      <a:r>
                        <a:rPr lang="en-US" sz="1200" baseline="0" dirty="0" smtClean="0">
                          <a:solidFill>
                            <a:schemeClr val="tx1"/>
                          </a:solidFill>
                        </a:rPr>
                        <a:t> stress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$5,522.9</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$4,615.8</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($1,817.4)</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($2,940.1)</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r>
                        <a:rPr lang="en-US" sz="1200" dirty="0" smtClean="0">
                          <a:solidFill>
                            <a:schemeClr val="tx1"/>
                          </a:solidFill>
                        </a:rPr>
                        <a:t>4</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2017 Actual peak</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$616.6</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$4.7</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$3,088.9</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$3.1</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r>
                        <a:rPr lang="en-US" sz="1200" dirty="0" smtClean="0">
                          <a:solidFill>
                            <a:schemeClr val="tx1"/>
                          </a:solidFill>
                        </a:rPr>
                        <a:t>5</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2017 Stress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$3,362.5</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$2,563.2</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$343.1</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($1,158.7)</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r>
                        <a:rPr lang="en-US" sz="1200" dirty="0" smtClean="0">
                          <a:solidFill>
                            <a:schemeClr val="tx1"/>
                          </a:solidFill>
                        </a:rPr>
                        <a:t>6</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Low stress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$317.9</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$3.0</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$3,387.7</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$3.4</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r>
                        <a:rPr lang="en-US" sz="1200" dirty="0" smtClean="0">
                          <a:solidFill>
                            <a:schemeClr val="tx1"/>
                          </a:solidFill>
                        </a:rPr>
                        <a:t>7</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2018 Actual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$2,242.1</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$315.5</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$3,176.3</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dirty="0" smtClean="0">
                          <a:solidFill>
                            <a:schemeClr val="tx1"/>
                          </a:solidFill>
                        </a:rPr>
                        <a:t>($83.6)</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571500" y="1202016"/>
            <a:ext cx="8001000" cy="369332"/>
          </a:xfrm>
          <a:prstGeom prst="rect">
            <a:avLst/>
          </a:prstGeom>
          <a:noFill/>
        </p:spPr>
        <p:txBody>
          <a:bodyPr wrap="square" rtlCol="0">
            <a:spAutoFit/>
          </a:bodyPr>
          <a:lstStyle/>
          <a:p>
            <a:r>
              <a:rPr lang="en-US" dirty="0" smtClean="0"/>
              <a:t>Summary results</a:t>
            </a:r>
            <a:endParaRPr lang="en-US" dirty="0"/>
          </a:p>
        </p:txBody>
      </p:sp>
    </p:spTree>
    <p:extLst>
      <p:ext uri="{BB962C8B-B14F-4D97-AF65-F5344CB8AC3E}">
        <p14:creationId xmlns:p14="http://schemas.microsoft.com/office/powerpoint/2010/main" val="3544165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7924800" cy="649620"/>
          </a:xfrm>
        </p:spPr>
        <p:txBody>
          <a:bodyPr/>
          <a:lstStyle/>
          <a:p>
            <a:r>
              <a:rPr lang="en-US" dirty="0">
                <a:latin typeface="+mn-lt"/>
                <a:cs typeface="Times New Roman" panose="02020603050405020304" pitchFamily="18" charset="0"/>
              </a:rPr>
              <a:t>Credit Exposure </a:t>
            </a:r>
            <a:r>
              <a:rPr lang="en-US" dirty="0">
                <a:cs typeface="Times New Roman" panose="02020603050405020304" pitchFamily="18" charset="0"/>
              </a:rPr>
              <a:t>Scenarios</a:t>
            </a:r>
            <a:endParaRPr lang="en-US" b="1" dirty="0">
              <a:solidFill>
                <a:schemeClr val="accent1"/>
              </a:solidFill>
              <a:latin typeface="+mn-lt"/>
              <a:cs typeface="Times New Roman" panose="02020603050405020304" pitchFamily="18" charset="0"/>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sp>
        <p:nvSpPr>
          <p:cNvPr id="8" name="TextBox 7"/>
          <p:cNvSpPr txBox="1"/>
          <p:nvPr/>
        </p:nvSpPr>
        <p:spPr>
          <a:xfrm>
            <a:off x="406400" y="1874728"/>
            <a:ext cx="2590800" cy="3539430"/>
          </a:xfrm>
          <a:prstGeom prst="rect">
            <a:avLst/>
          </a:prstGeom>
          <a:noFill/>
        </p:spPr>
        <p:txBody>
          <a:bodyPr wrap="square" rtlCol="0">
            <a:spAutoFit/>
          </a:bodyPr>
          <a:lstStyle/>
          <a:p>
            <a:r>
              <a:rPr lang="en-US" sz="1600" dirty="0" smtClean="0"/>
              <a:t>Total excess collateral remains positive in all scenarios but 2011 High stress.  </a:t>
            </a:r>
          </a:p>
          <a:p>
            <a:endParaRPr lang="en-US" sz="1600" dirty="0"/>
          </a:p>
          <a:p>
            <a:r>
              <a:rPr lang="en-US" sz="1600" dirty="0" smtClean="0"/>
              <a:t>However, when Counter-Parties are disaggregated by segment and by credit rating, some sub-groupings show negative collateral in the 2011 medium and high stress and 2017 </a:t>
            </a:r>
            <a:r>
              <a:rPr lang="en-US" sz="1600" dirty="0"/>
              <a:t>s</a:t>
            </a:r>
            <a:r>
              <a:rPr lang="en-US" sz="1600" dirty="0" smtClean="0"/>
              <a:t>tress cases</a:t>
            </a:r>
          </a:p>
          <a:p>
            <a:endParaRPr lang="en-US" sz="1600" dirty="0"/>
          </a:p>
        </p:txBody>
      </p:sp>
      <p:sp>
        <p:nvSpPr>
          <p:cNvPr id="9" name="TextBox 8"/>
          <p:cNvSpPr txBox="1"/>
          <p:nvPr/>
        </p:nvSpPr>
        <p:spPr>
          <a:xfrm>
            <a:off x="533400" y="1063516"/>
            <a:ext cx="2133600" cy="646331"/>
          </a:xfrm>
          <a:prstGeom prst="rect">
            <a:avLst/>
          </a:prstGeom>
          <a:noFill/>
        </p:spPr>
        <p:txBody>
          <a:bodyPr wrap="square" rtlCol="0">
            <a:spAutoFit/>
          </a:bodyPr>
          <a:lstStyle/>
          <a:p>
            <a:r>
              <a:rPr lang="en-US" dirty="0" smtClean="0"/>
              <a:t>Summary results – All Counter-Parties</a:t>
            </a:r>
            <a:endParaRPr lang="en-US" dirty="0"/>
          </a:p>
        </p:txBody>
      </p:sp>
      <p:sp>
        <p:nvSpPr>
          <p:cNvPr id="5" name="TextBox 4"/>
          <p:cNvSpPr txBox="1"/>
          <p:nvPr/>
        </p:nvSpPr>
        <p:spPr>
          <a:xfrm>
            <a:off x="196045" y="5791200"/>
            <a:ext cx="2819400" cy="461665"/>
          </a:xfrm>
          <a:prstGeom prst="rect">
            <a:avLst/>
          </a:prstGeom>
          <a:noFill/>
        </p:spPr>
        <p:txBody>
          <a:bodyPr wrap="square" rtlCol="0">
            <a:spAutoFit/>
          </a:bodyPr>
          <a:lstStyle/>
          <a:p>
            <a:r>
              <a:rPr lang="en-US" sz="1200" dirty="0" smtClean="0"/>
              <a:t>* Except in 2018 Actual scenario this assumes no additional posted amounts</a:t>
            </a:r>
            <a:endParaRPr lang="en-US" sz="1200" dirty="0"/>
          </a:p>
        </p:txBody>
      </p:sp>
      <p:pic>
        <p:nvPicPr>
          <p:cNvPr id="7" name="Picture 6"/>
          <p:cNvPicPr>
            <a:picLocks noChangeAspect="1"/>
          </p:cNvPicPr>
          <p:nvPr/>
        </p:nvPicPr>
        <p:blipFill>
          <a:blip r:embed="rId3"/>
          <a:stretch>
            <a:fillRect/>
          </a:stretch>
        </p:blipFill>
        <p:spPr>
          <a:xfrm>
            <a:off x="3316871" y="838200"/>
            <a:ext cx="4802824" cy="2719490"/>
          </a:xfrm>
          <a:prstGeom prst="rect">
            <a:avLst/>
          </a:prstGeom>
        </p:spPr>
      </p:pic>
      <p:pic>
        <p:nvPicPr>
          <p:cNvPr id="10" name="Picture 9"/>
          <p:cNvPicPr>
            <a:picLocks noChangeAspect="1"/>
          </p:cNvPicPr>
          <p:nvPr/>
        </p:nvPicPr>
        <p:blipFill>
          <a:blip r:embed="rId4"/>
          <a:stretch>
            <a:fillRect/>
          </a:stretch>
        </p:blipFill>
        <p:spPr>
          <a:xfrm>
            <a:off x="3316871" y="3505200"/>
            <a:ext cx="4802824" cy="2880064"/>
          </a:xfrm>
          <a:prstGeom prst="rect">
            <a:avLst/>
          </a:prstGeom>
        </p:spPr>
      </p:pic>
    </p:spTree>
    <p:extLst>
      <p:ext uri="{BB962C8B-B14F-4D97-AF65-F5344CB8AC3E}">
        <p14:creationId xmlns:p14="http://schemas.microsoft.com/office/powerpoint/2010/main" val="1388253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a:cs typeface="Times New Roman" panose="02020603050405020304" pitchFamily="18" charset="0"/>
              </a:rPr>
              <a:t>Scenarios</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70836" y="914400"/>
            <a:ext cx="8382000" cy="4724400"/>
          </a:xfrm>
        </p:spPr>
        <p:txBody>
          <a:bodyPr/>
          <a:lstStyle/>
          <a:p>
            <a:pPr marL="0" indent="0">
              <a:spcAft>
                <a:spcPts val="600"/>
              </a:spcAft>
              <a:buNone/>
            </a:pPr>
            <a:r>
              <a:rPr lang="en-US" sz="1800" b="1" dirty="0" smtClean="0">
                <a:cs typeface="Times New Roman" panose="02020603050405020304" pitchFamily="18" charset="0"/>
              </a:rPr>
              <a:t>Scenario Outcomes</a:t>
            </a:r>
          </a:p>
          <a:p>
            <a:pPr>
              <a:spcAft>
                <a:spcPts val="600"/>
              </a:spcAft>
            </a:pPr>
            <a:r>
              <a:rPr lang="en-US" sz="1800" dirty="0" smtClean="0">
                <a:cs typeface="Times New Roman" panose="02020603050405020304" pitchFamily="18" charset="0"/>
              </a:rPr>
              <a:t>In terms of TPE, peak exposure in July 2018 (Scenario 7) was approximately equivalent to the 2011 medium stress</a:t>
            </a:r>
            <a:r>
              <a:rPr lang="en-US" sz="1800" dirty="0">
                <a:cs typeface="Times New Roman" panose="02020603050405020304" pitchFamily="18" charset="0"/>
              </a:rPr>
              <a:t> </a:t>
            </a:r>
            <a:r>
              <a:rPr lang="en-US" sz="1800" dirty="0" smtClean="0">
                <a:cs typeface="Times New Roman" panose="02020603050405020304" pitchFamily="18" charset="0"/>
              </a:rPr>
              <a:t>scenario.  However, excess collateral was much higher. </a:t>
            </a:r>
          </a:p>
          <a:p>
            <a:pPr>
              <a:spcAft>
                <a:spcPts val="600"/>
              </a:spcAft>
            </a:pPr>
            <a:r>
              <a:rPr lang="en-US" sz="1800" dirty="0" smtClean="0">
                <a:cs typeface="Times New Roman" panose="02020603050405020304" pitchFamily="18" charset="0"/>
              </a:rPr>
              <a:t>Negative excess collateral (collateral calls) first becomes apparent among lower-rated Counter-Parties with Load or Load and generation.</a:t>
            </a:r>
          </a:p>
          <a:p>
            <a:pPr>
              <a:spcAft>
                <a:spcPts val="600"/>
              </a:spcAft>
            </a:pPr>
            <a:r>
              <a:rPr lang="en-US" sz="1800" dirty="0" smtClean="0">
                <a:cs typeface="Times New Roman" panose="02020603050405020304" pitchFamily="18" charset="0"/>
              </a:rPr>
              <a:t>In the 2011 high stress case (Scenario 3), negative excess collateral is prevalent among Load, Load and generation, and trader Counter-Parties.  In this scenario, negative collateral is observed among investment grade Load and generation Counter-Parties, but not in other investment grade classes.</a:t>
            </a:r>
          </a:p>
          <a:p>
            <a:pPr>
              <a:spcAft>
                <a:spcPts val="600"/>
              </a:spcAft>
            </a:pPr>
            <a:r>
              <a:rPr lang="en-US" sz="1800" dirty="0" smtClean="0">
                <a:cs typeface="Times New Roman" panose="02020603050405020304" pitchFamily="18" charset="0"/>
              </a:rPr>
              <a:t>In 2017 stress case, negative excess collateral is again concentrated in non-investment grade Load and generation Counter-Parties.</a:t>
            </a:r>
          </a:p>
          <a:p>
            <a:pPr>
              <a:spcAft>
                <a:spcPts val="600"/>
              </a:spcAft>
            </a:pPr>
            <a:r>
              <a:rPr lang="en-US" sz="1800" dirty="0" smtClean="0">
                <a:cs typeface="Times New Roman" panose="02020603050405020304" pitchFamily="18" charset="0"/>
              </a:rPr>
              <a:t>Among Counter-Parties with the bottom quintile of excess collateral, in Scenarios 2, 3 and 5 all Counter-Party categories and ratings classes showed negative excess collateral.</a:t>
            </a:r>
          </a:p>
          <a:p>
            <a:pPr>
              <a:spcAft>
                <a:spcPts val="600"/>
              </a:spcAft>
            </a:pPr>
            <a:endParaRPr lang="en-US" sz="1800" dirty="0" smtClean="0">
              <a:cs typeface="Times New Roman" panose="02020603050405020304" pitchFamily="18" charset="0"/>
            </a:endParaRPr>
          </a:p>
          <a:p>
            <a:pPr>
              <a:spcAft>
                <a:spcPts val="600"/>
              </a:spcAft>
            </a:pPr>
            <a:endParaRPr lang="en-US" sz="1800" dirty="0" smtClean="0">
              <a:cs typeface="Times New Roman" panose="02020603050405020304" pitchFamily="18" charset="0"/>
            </a:endParaRPr>
          </a:p>
          <a:p>
            <a:pPr>
              <a:spcAft>
                <a:spcPts val="600"/>
              </a:spcAft>
              <a:buFont typeface="+mj-lt"/>
              <a:buAutoNum type="arabicPeriod"/>
            </a:pPr>
            <a:endParaRPr lang="en-US" sz="1800" dirty="0">
              <a:cs typeface="Times New Roman" panose="02020603050405020304" pitchFamily="18" charset="0"/>
            </a:endParaRPr>
          </a:p>
          <a:p>
            <a:pPr>
              <a:spcAft>
                <a:spcPts val="600"/>
              </a:spcAft>
              <a:buFont typeface="+mj-lt"/>
              <a:buAutoNum type="arabicPeriod"/>
            </a:pPr>
            <a:endParaRPr lang="en-US" sz="1800" dirty="0">
              <a:cs typeface="Times New Roman" panose="02020603050405020304" pitchFamily="18" charset="0"/>
            </a:endParaRPr>
          </a:p>
          <a:p>
            <a:pPr>
              <a:spcAft>
                <a:spcPts val="600"/>
              </a:spcAft>
              <a:buFont typeface="+mj-lt"/>
              <a:buAutoNum type="arabicPeriod"/>
            </a:pPr>
            <a:endParaRPr lang="en-US" sz="1800" dirty="0" smtClean="0">
              <a:cs typeface="Times New Roman" panose="02020603050405020304" pitchFamily="18" charset="0"/>
            </a:endParaRPr>
          </a:p>
          <a:p>
            <a:pPr>
              <a:spcAft>
                <a:spcPts val="600"/>
              </a:spcAft>
              <a:buFont typeface="+mj-lt"/>
              <a:buAutoNum type="arabicPeriod"/>
            </a:pPr>
            <a:endParaRPr lang="en-US" sz="1800" dirty="0">
              <a:cs typeface="Times New Roman" panose="02020603050405020304" pitchFamily="18" charset="0"/>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Tree>
    <p:extLst>
      <p:ext uri="{BB962C8B-B14F-4D97-AF65-F5344CB8AC3E}">
        <p14:creationId xmlns:p14="http://schemas.microsoft.com/office/powerpoint/2010/main" val="2117765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latin typeface="+mn-lt"/>
                <a:cs typeface="Times New Roman" panose="02020603050405020304" pitchFamily="18" charset="0"/>
              </a:rPr>
              <a:t>Credit Exposure </a:t>
            </a:r>
            <a:r>
              <a:rPr lang="en-US" dirty="0">
                <a:cs typeface="Times New Roman" panose="02020603050405020304" pitchFamily="18" charset="0"/>
              </a:rPr>
              <a:t>Scenarios</a:t>
            </a:r>
            <a:endParaRPr lang="en-US" b="1" dirty="0">
              <a:solidFill>
                <a:schemeClr val="accent1"/>
              </a:solidFill>
              <a:latin typeface="+mn-lt"/>
              <a:cs typeface="Times New Roman" panose="02020603050405020304" pitchFamily="18" charset="0"/>
            </a:endParaRPr>
          </a:p>
        </p:txBody>
      </p:sp>
      <p:sp>
        <p:nvSpPr>
          <p:cNvPr id="3" name="Content Placeholder 2"/>
          <p:cNvSpPr>
            <a:spLocks noGrp="1"/>
          </p:cNvSpPr>
          <p:nvPr>
            <p:ph idx="1"/>
          </p:nvPr>
        </p:nvSpPr>
        <p:spPr>
          <a:xfrm>
            <a:off x="470836" y="914400"/>
            <a:ext cx="8382000" cy="4724400"/>
          </a:xfrm>
        </p:spPr>
        <p:txBody>
          <a:bodyPr/>
          <a:lstStyle/>
          <a:p>
            <a:pPr marL="0" indent="0">
              <a:spcAft>
                <a:spcPts val="600"/>
              </a:spcAft>
              <a:buNone/>
            </a:pPr>
            <a:r>
              <a:rPr lang="en-US" sz="1800" b="1" dirty="0" smtClean="0">
                <a:cs typeface="Times New Roman" panose="02020603050405020304" pitchFamily="18" charset="0"/>
              </a:rPr>
              <a:t>Observations</a:t>
            </a:r>
          </a:p>
          <a:p>
            <a:pPr>
              <a:spcAft>
                <a:spcPts val="600"/>
              </a:spcAft>
            </a:pPr>
            <a:r>
              <a:rPr lang="en-US" sz="1800" dirty="0" smtClean="0">
                <a:cs typeface="Times New Roman" panose="02020603050405020304" pitchFamily="18" charset="0"/>
              </a:rPr>
              <a:t>ERCOT’s traditional credit collateralization methodology was based on past invoice amounts and therefore lagged price events.  NPRR800 was designed to incorporate forward ERCOT North Prices so as to increase collateral requirements prior to market-anticipated price events.</a:t>
            </a:r>
          </a:p>
          <a:p>
            <a:pPr>
              <a:spcAft>
                <a:spcPts val="600"/>
              </a:spcAft>
            </a:pPr>
            <a:r>
              <a:rPr lang="en-US" sz="1800" dirty="0" smtClean="0">
                <a:cs typeface="Times New Roman" panose="02020603050405020304" pitchFamily="18" charset="0"/>
              </a:rPr>
              <a:t>While intended to anticipate price movements, NPRR800 was also designed to continue to maintain adequate collateral levels during changing market conditions.  </a:t>
            </a:r>
          </a:p>
          <a:p>
            <a:pPr>
              <a:spcAft>
                <a:spcPts val="600"/>
              </a:spcAft>
            </a:pPr>
            <a:r>
              <a:rPr lang="en-US" sz="1800" dirty="0" smtClean="0">
                <a:cs typeface="Times New Roman" panose="02020603050405020304" pitchFamily="18" charset="0"/>
              </a:rPr>
              <a:t>In the July 2018 price event Market Participants responded to prices by posting large amounts of excess collateral prior to the highest price days.</a:t>
            </a:r>
          </a:p>
          <a:p>
            <a:pPr marL="0" indent="0">
              <a:spcAft>
                <a:spcPts val="600"/>
              </a:spcAft>
              <a:buNone/>
            </a:pPr>
            <a:endParaRPr lang="en-US" sz="1800" b="1" dirty="0" smtClean="0">
              <a:cs typeface="Times New Roman" panose="02020603050405020304" pitchFamily="18" charset="0"/>
            </a:endParaRPr>
          </a:p>
          <a:p>
            <a:pPr marL="0" indent="0">
              <a:spcAft>
                <a:spcPts val="600"/>
              </a:spcAft>
              <a:buNone/>
            </a:pPr>
            <a:r>
              <a:rPr lang="en-US" sz="1800" b="1" dirty="0" smtClean="0">
                <a:cs typeface="Times New Roman" panose="02020603050405020304" pitchFamily="18" charset="0"/>
              </a:rPr>
              <a:t>Results</a:t>
            </a:r>
            <a:endParaRPr lang="en-US" sz="1800" b="1" dirty="0">
              <a:cs typeface="Times New Roman" panose="02020603050405020304" pitchFamily="18" charset="0"/>
            </a:endParaRPr>
          </a:p>
          <a:p>
            <a:pPr>
              <a:spcAft>
                <a:spcPts val="600"/>
              </a:spcAft>
            </a:pPr>
            <a:r>
              <a:rPr lang="en-US" sz="1800" dirty="0" smtClean="0">
                <a:cs typeface="Times New Roman" panose="02020603050405020304" pitchFamily="18" charset="0"/>
              </a:rPr>
              <a:t>In </a:t>
            </a:r>
            <a:r>
              <a:rPr lang="en-US" sz="1800" dirty="0">
                <a:cs typeface="Times New Roman" panose="02020603050405020304" pitchFamily="18" charset="0"/>
              </a:rPr>
              <a:t>general the scenarios show ERCOT maintaining sufficient collateral</a:t>
            </a:r>
            <a:r>
              <a:rPr lang="en-US" sz="1800" dirty="0" smtClean="0">
                <a:cs typeface="Times New Roman" panose="02020603050405020304" pitchFamily="18" charset="0"/>
              </a:rPr>
              <a:t>.</a:t>
            </a:r>
          </a:p>
          <a:p>
            <a:pPr>
              <a:spcAft>
                <a:spcPts val="600"/>
              </a:spcAft>
              <a:buFont typeface="+mj-lt"/>
              <a:buAutoNum type="arabicPeriod"/>
            </a:pPr>
            <a:endParaRPr lang="en-US" sz="1800" dirty="0">
              <a:cs typeface="Times New Roman" panose="02020603050405020304" pitchFamily="18" charset="0"/>
            </a:endParaRPr>
          </a:p>
          <a:p>
            <a:pPr>
              <a:spcAft>
                <a:spcPts val="600"/>
              </a:spcAft>
              <a:buFont typeface="+mj-lt"/>
              <a:buAutoNum type="arabicPeriod"/>
            </a:pPr>
            <a:endParaRPr lang="en-US" sz="1800" dirty="0">
              <a:cs typeface="Times New Roman" panose="02020603050405020304" pitchFamily="18" charset="0"/>
            </a:endParaRPr>
          </a:p>
          <a:p>
            <a:pPr>
              <a:spcAft>
                <a:spcPts val="600"/>
              </a:spcAft>
              <a:buFont typeface="+mj-lt"/>
              <a:buAutoNum type="arabicPeriod"/>
            </a:pPr>
            <a:endParaRPr lang="en-US" sz="1800" dirty="0" smtClean="0">
              <a:cs typeface="Times New Roman" panose="02020603050405020304" pitchFamily="18" charset="0"/>
            </a:endParaRPr>
          </a:p>
          <a:p>
            <a:pPr>
              <a:spcAft>
                <a:spcPts val="600"/>
              </a:spcAft>
              <a:buFont typeface="+mj-lt"/>
              <a:buAutoNum type="arabicPeriod"/>
            </a:pPr>
            <a:endParaRPr lang="en-US" sz="1800" dirty="0">
              <a:cs typeface="Times New Roman" panose="02020603050405020304" pitchFamily="18" charset="0"/>
            </a:endParaRPr>
          </a:p>
          <a:p>
            <a:pPr marL="457200" lvl="1" indent="0">
              <a:spcAft>
                <a:spcPts val="600"/>
              </a:spcAft>
              <a:buNone/>
            </a:pPr>
            <a:endParaRPr lang="en-US" sz="1800" dirty="0" smtClean="0">
              <a:latin typeface="+mj-lt"/>
            </a:endParaRPr>
          </a:p>
          <a:p>
            <a:pPr marL="457200" lvl="1" indent="0">
              <a:spcAft>
                <a:spcPts val="600"/>
              </a:spcAft>
              <a:buNone/>
            </a:pPr>
            <a:endParaRPr lang="en-US" sz="1800" dirty="0">
              <a:latin typeface="+mj-lt"/>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spTree>
    <p:extLst>
      <p:ext uri="{BB962C8B-B14F-4D97-AF65-F5344CB8AC3E}">
        <p14:creationId xmlns:p14="http://schemas.microsoft.com/office/powerpoint/2010/main" val="2915937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8F63C-08AC-4CDD-B36F-0851B11853CB}">
  <ds:schemaRefs>
    <ds:schemaRef ds:uri="c34af464-7aa1-4edd-9be4-83dffc1cb926"/>
    <ds:schemaRef ds:uri="http://schemas.microsoft.com/office/2006/metadata/properties"/>
    <ds:schemaRef ds:uri="http://purl.org/dc/dcmitype/"/>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84B7F-5407-4A7E-885F-D19D0E5E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11517</TotalTime>
  <Words>1315</Words>
  <Application>Microsoft Office PowerPoint</Application>
  <PresentationFormat>On-screen Show (4:3)</PresentationFormat>
  <Paragraphs>299</Paragraphs>
  <Slides>36</Slides>
  <Notes>36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36</vt:i4>
      </vt:variant>
    </vt:vector>
  </HeadingPairs>
  <TitlesOfParts>
    <vt:vector size="43" baseType="lpstr">
      <vt:lpstr>Arial</vt:lpstr>
      <vt:lpstr>Calibri</vt:lpstr>
      <vt:lpstr>Times New Roman</vt:lpstr>
      <vt:lpstr>Wingdings</vt:lpstr>
      <vt:lpstr>1_Custom Design</vt:lpstr>
      <vt:lpstr>Office Theme</vt:lpstr>
      <vt:lpstr>Custom Design</vt:lpstr>
      <vt:lpstr>PowerPoint Presentation</vt:lpstr>
      <vt:lpstr>Credit Exposure Scenarios</vt:lpstr>
      <vt:lpstr>Credit Exposure Scenarios</vt:lpstr>
      <vt:lpstr>Credit Exposure Scenarios</vt:lpstr>
      <vt:lpstr>Credit Exposure Scenarios</vt:lpstr>
      <vt:lpstr>Credit Exposure Scenarios</vt:lpstr>
      <vt:lpstr>Credit Exposure Scenarios</vt:lpstr>
      <vt:lpstr>Credit Exposure Scenarios</vt:lpstr>
      <vt:lpstr>Credit Exposure Scenarios</vt:lpstr>
      <vt:lpstr>Credit Exposure Scenarios</vt:lpstr>
      <vt:lpstr>Credit Exposure Scenarios</vt:lpstr>
      <vt:lpstr>Credit Exposure Scenario 1 </vt:lpstr>
      <vt:lpstr>Credit Exposure Scenario 2 </vt:lpstr>
      <vt:lpstr>Credit Exposure Scenario 3 </vt:lpstr>
      <vt:lpstr>Credit Exposure Scenario 4 </vt:lpstr>
      <vt:lpstr>Credit Exposure Scenario 5 </vt:lpstr>
      <vt:lpstr>Credit Exposure Scenario 6 </vt:lpstr>
      <vt:lpstr>Credit Exposure Scenario 1</vt:lpstr>
      <vt:lpstr>Credit Exposure Scenario 2</vt:lpstr>
      <vt:lpstr>Credit Exposure Scenario 3</vt:lpstr>
      <vt:lpstr>Credit Exposure Scenario 4</vt:lpstr>
      <vt:lpstr>Credit Exposure Scenario 5</vt:lpstr>
      <vt:lpstr>Credit Exposure Scenario 6</vt:lpstr>
      <vt:lpstr>Credit Exposure Scenario 1</vt:lpstr>
      <vt:lpstr>Credit Exposure Scenario 2</vt:lpstr>
      <vt:lpstr>Credit Exposure Scenario 3</vt:lpstr>
      <vt:lpstr>Credit Exposure Scenario 4</vt:lpstr>
      <vt:lpstr>Credit Exposure Scenario 5</vt:lpstr>
      <vt:lpstr>Credit Exposure Scenario 6</vt:lpstr>
      <vt:lpstr>Credit Exposure Scenario 1</vt:lpstr>
      <vt:lpstr>Credit Exposure Scenario 2</vt:lpstr>
      <vt:lpstr>Credit Exposure Scenario 3</vt:lpstr>
      <vt:lpstr>Credit Exposure Scenario 4</vt:lpstr>
      <vt:lpstr>Credit Exposure Scenario 5</vt:lpstr>
      <vt:lpstr>Credit Exposure Scenario 6</vt:lpstr>
      <vt:lpstr>Credit Exposure Scenarios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Ruane, Mark</cp:lastModifiedBy>
  <cp:revision>269</cp:revision>
  <cp:lastPrinted>2018-07-31T21:44:15Z</cp:lastPrinted>
  <dcterms:created xsi:type="dcterms:W3CDTF">2016-01-21T15:20:31Z</dcterms:created>
  <dcterms:modified xsi:type="dcterms:W3CDTF">2018-08-08T21:56:44Z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