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0"/>
  </p:notesMasterIdLst>
  <p:handoutMasterIdLst>
    <p:handoutMasterId r:id="rId31"/>
  </p:handoutMasterIdLst>
  <p:sldIdLst>
    <p:sldId id="260" r:id="rId7"/>
    <p:sldId id="309" r:id="rId8"/>
    <p:sldId id="310" r:id="rId9"/>
    <p:sldId id="275" r:id="rId10"/>
    <p:sldId id="288" r:id="rId11"/>
    <p:sldId id="298" r:id="rId12"/>
    <p:sldId id="303" r:id="rId13"/>
    <p:sldId id="311" r:id="rId14"/>
    <p:sldId id="312" r:id="rId15"/>
    <p:sldId id="295" r:id="rId16"/>
    <p:sldId id="296" r:id="rId17"/>
    <p:sldId id="305" r:id="rId18"/>
    <p:sldId id="306" r:id="rId19"/>
    <p:sldId id="307" r:id="rId20"/>
    <p:sldId id="257" r:id="rId21"/>
    <p:sldId id="304" r:id="rId22"/>
    <p:sldId id="293" r:id="rId23"/>
    <p:sldId id="282" r:id="rId24"/>
    <p:sldId id="290" r:id="rId25"/>
    <p:sldId id="291" r:id="rId26"/>
    <p:sldId id="294" r:id="rId27"/>
    <p:sldId id="313" r:id="rId28"/>
    <p:sldId id="261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2" d="100"/>
          <a:sy n="132" d="100"/>
        </p:scale>
        <p:origin x="7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9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3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5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0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9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9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6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1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August 15, 2018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14400"/>
            <a:ext cx="7785267" cy="45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776697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6800"/>
            <a:ext cx="7352413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5533" y="89896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Real-Time Forward Adjustment Factor (RFAF)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410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RFAF is calculated using 21 days of ICE future prices and 14 days of ERCOT Real Time Settled Prices for HB_NORTH settlement point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35" y="1295400"/>
            <a:ext cx="7190565" cy="39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894735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Day-Ahead Forward Adjustment Factor (DFAF)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3400" y="53340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DFAF </a:t>
            </a:r>
            <a:r>
              <a:rPr lang="en-US" sz="1600" dirty="0"/>
              <a:t>is calculated using 21 days of ICE future prices and 7</a:t>
            </a:r>
            <a:r>
              <a:rPr lang="en-US" sz="1600" dirty="0" smtClean="0"/>
              <a:t> </a:t>
            </a:r>
            <a:r>
              <a:rPr lang="en-US" sz="1600" dirty="0"/>
              <a:t>days of ERCOT </a:t>
            </a:r>
            <a:r>
              <a:rPr lang="en-US" sz="1600" dirty="0" smtClean="0"/>
              <a:t>Day Ahead Settled </a:t>
            </a:r>
            <a:r>
              <a:rPr lang="en-US" sz="1600" dirty="0"/>
              <a:t>Prices for HB_NORTH settlement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6" y="1264067"/>
            <a:ext cx="7405914" cy="368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748" y="2514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Appendix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Summary statistics by Market Segment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0200"/>
            <a:ext cx="74485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458200" cy="4292436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Summary statistics by Rating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G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roup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7429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27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Active Counter-Parties distribution by rating and category- Jul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00200"/>
            <a:ext cx="71628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45484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Average Total Potential Exposure distribution-Jul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1676400"/>
            <a:ext cx="79152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ICE Forward Curves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990600"/>
            <a:ext cx="806570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1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470083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Average Excess Collateral distribution</a:t>
            </a:r>
            <a:r>
              <a:rPr lang="en-US" sz="22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200" b="1" dirty="0" smtClean="0">
                <a:cs typeface="Times New Roman" panose="02020603050405020304" pitchFamily="18" charset="0"/>
              </a:rPr>
              <a:t>Jul</a:t>
            </a:r>
            <a:r>
              <a:rPr lang="en-US" sz="2200" b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2018</a:t>
            </a: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1323" y="5357587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*Excess Collateral is a voluntary disposition by Counterparty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14" y="1492931"/>
            <a:ext cx="79057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istribution in the Bottom Quintile of Excess Collateral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000" b="1" dirty="0" smtClean="0">
                <a:cs typeface="Times New Roman" panose="02020603050405020304" pitchFamily="18" charset="0"/>
              </a:rPr>
              <a:t>Jul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2018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508" y="5539032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*Excess Collateral is a voluntary </a:t>
            </a:r>
            <a:r>
              <a:rPr lang="en-US" sz="1200" dirty="0" smtClean="0"/>
              <a:t>disposition </a:t>
            </a:r>
            <a:r>
              <a:rPr lang="en-US" sz="1200" dirty="0"/>
              <a:t>by Counterparty</a:t>
            </a:r>
          </a:p>
          <a:p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3" y="1383614"/>
            <a:ext cx="8193734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9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462463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istribution in the Bottom Quintile of Excess Collateral</a:t>
            </a:r>
            <a:r>
              <a:rPr lang="en-US" sz="2000" b="1" baseline="30000" dirty="0" smtClean="0">
                <a:latin typeface="+mj-lt"/>
                <a:cs typeface="Times New Roman" panose="02020603050405020304" pitchFamily="18" charset="0"/>
              </a:rPr>
              <a:t>*-</a:t>
            </a:r>
            <a:r>
              <a:rPr lang="en-US" sz="2000" b="1" dirty="0" smtClean="0">
                <a:cs typeface="Times New Roman" panose="02020603050405020304" pitchFamily="18" charset="0"/>
              </a:rPr>
              <a:t>Jul </a:t>
            </a:r>
            <a:r>
              <a:rPr lang="en-US" sz="2000" b="1" dirty="0" smtClean="0">
                <a:latin typeface="+mj-lt"/>
                <a:cs typeface="Times New Roman" panose="02020603050405020304" pitchFamily="18" charset="0"/>
              </a:rPr>
              <a:t>2018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6508" y="5539032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*Excess Collateral is a voluntary </a:t>
            </a:r>
            <a:r>
              <a:rPr lang="en-US" sz="1200" dirty="0" smtClean="0"/>
              <a:t>disposition </a:t>
            </a:r>
            <a:r>
              <a:rPr lang="en-US" sz="1200" dirty="0"/>
              <a:t>by Counterparty</a:t>
            </a:r>
          </a:p>
          <a:p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125"/>
            <a:ext cx="82296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/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382000" cy="594518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ICE Forward Curves August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532" y="898963"/>
            <a:ext cx="7990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ICE forward price evolution for weekdays and weekends.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86682"/>
            <a:ext cx="7772400" cy="43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953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Inputs </a:t>
            </a:r>
            <a:r>
              <a:rPr lang="en-US" sz="2800" b="1" dirty="0" smtClean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Assumptions: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Only Active Counter-Parties are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included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+mj-lt"/>
                <a:cs typeface="Times New Roman" panose="02020603050405020304" pitchFamily="18" charset="0"/>
              </a:rPr>
              <a:t>Counter-Parties are classified by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rating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market activity</a:t>
            </a: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and collateral balances used are averages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for June and July 2018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Counter-Parties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that are subsidiaries of, or guaranteed by, rated entities are given the parent/guarantor’s rating, adjusted down one </a:t>
            </a:r>
            <a:r>
              <a:rPr lang="en-US" sz="2000" dirty="0" smtClean="0">
                <a:latin typeface="+mj-lt"/>
                <a:cs typeface="Times New Roman" panose="02020603050405020304" pitchFamily="18" charset="0"/>
              </a:rPr>
              <a:t>notch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latin typeface="+mj-lt"/>
              </a:rPr>
              <a:t>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45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latin typeface="+mn-lt"/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latin typeface="+mn-lt"/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724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July 2018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compared to </a:t>
            </a:r>
            <a:r>
              <a:rPr lang="en-US" sz="1800" b="1" dirty="0" smtClean="0">
                <a:cs typeface="Times New Roman" panose="02020603050405020304" pitchFamily="18" charset="0"/>
              </a:rPr>
              <a:t>June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 2018</a:t>
            </a:r>
            <a:endParaRPr lang="en-US" sz="1800" baseline="30000" dirty="0" smtClean="0">
              <a:latin typeface="+mj-lt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Market-wide average TPE increased from $570 million to $965.6 million.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by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$300.1 million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for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“Load and Gen”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category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by $47.3 million for “Trader” category.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by $43.3 million </a:t>
            </a:r>
            <a:r>
              <a:rPr lang="en-US" sz="1800" dirty="0">
                <a:cs typeface="Times New Roman" panose="02020603050405020304" pitchFamily="18" charset="0"/>
              </a:rPr>
              <a:t>for </a:t>
            </a:r>
            <a:r>
              <a:rPr lang="en-US" sz="1800" dirty="0" smtClean="0">
                <a:cs typeface="Times New Roman" panose="02020603050405020304" pitchFamily="18" charset="0"/>
              </a:rPr>
              <a:t>“Load Only” </a:t>
            </a:r>
            <a:r>
              <a:rPr lang="en-US" sz="1800" dirty="0">
                <a:cs typeface="Times New Roman" panose="02020603050405020304" pitchFamily="18" charset="0"/>
              </a:rPr>
              <a:t>category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Excess collateral </a:t>
            </a:r>
            <a:r>
              <a:rPr lang="en-US" sz="1800" dirty="0" smtClean="0">
                <a:cs typeface="Times New Roman" panose="02020603050405020304" pitchFamily="18" charset="0"/>
              </a:rPr>
              <a:t>in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creased from </a:t>
            </a:r>
            <a:r>
              <a:rPr lang="en-US" sz="1800" dirty="0" smtClean="0">
                <a:cs typeface="Times New Roman" panose="02020603050405020304" pitchFamily="18" charset="0"/>
              </a:rPr>
              <a:t>$2,460 million to $2,989.5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by $470.1 million for “</a:t>
            </a:r>
            <a:r>
              <a:rPr lang="en-US" sz="1800" dirty="0" smtClean="0">
                <a:cs typeface="Times New Roman" panose="02020603050405020304" pitchFamily="18" charset="0"/>
              </a:rPr>
              <a:t>Load and Gen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”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category </a:t>
            </a:r>
            <a:endParaRPr lang="en-US" sz="1800" dirty="0" smtClean="0">
              <a:latin typeface="+mj-lt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increased by $68.6 million for “</a:t>
            </a:r>
            <a:r>
              <a:rPr lang="en-US" sz="1800" dirty="0">
                <a:cs typeface="Times New Roman" panose="02020603050405020304" pitchFamily="18" charset="0"/>
              </a:rPr>
              <a:t>Trader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” category.</a:t>
            </a:r>
          </a:p>
          <a:p>
            <a:pPr lvl="1">
              <a:spcAft>
                <a:spcPts val="600"/>
              </a:spcAft>
            </a:pPr>
            <a:r>
              <a:rPr lang="en-US" sz="1800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ecreased by $10.5 million for “Load Only” category.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cs typeface="Times New Roman" panose="02020603050405020304" pitchFamily="18" charset="0"/>
              </a:rPr>
              <a:t>Number </a:t>
            </a:r>
            <a:r>
              <a:rPr lang="en-US" sz="1800" dirty="0">
                <a:cs typeface="Times New Roman" panose="02020603050405020304" pitchFamily="18" charset="0"/>
              </a:rPr>
              <a:t>of active Counter-Parties </a:t>
            </a:r>
            <a:r>
              <a:rPr lang="en-US" sz="1800" dirty="0" smtClean="0">
                <a:cs typeface="Times New Roman" panose="02020603050405020304" pitchFamily="18" charset="0"/>
              </a:rPr>
              <a:t>decreased from 225 to 224.</a:t>
            </a: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924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7523116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066800"/>
            <a:ext cx="82486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Credit Exposure U</a:t>
            </a:r>
            <a:r>
              <a:rPr lang="en-US" dirty="0" smtClean="0">
                <a:cs typeface="Times New Roman" panose="02020603050405020304" pitchFamily="18" charset="0"/>
              </a:rPr>
              <a:t>pdate</a:t>
            </a:r>
            <a:endParaRPr 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066800"/>
            <a:ext cx="6934200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c34af464-7aa1-4edd-9be4-83dffc1cb926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10980</TotalTime>
  <Words>450</Words>
  <Application>Microsoft Office PowerPoint</Application>
  <PresentationFormat>On-screen Show (4:3)</PresentationFormat>
  <Paragraphs>113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1_Custom Design</vt:lpstr>
      <vt:lpstr>Office Theme</vt:lpstr>
      <vt:lpstr>Custom Design</vt:lpstr>
      <vt:lpstr>PowerPoint Presentation</vt:lpstr>
      <vt:lpstr>ICE Forward Curves August 2018</vt:lpstr>
      <vt:lpstr>ICE Forward Curves August 2018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  <vt:lpstr>Credit Exposure Update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239</cp:revision>
  <cp:lastPrinted>2018-08-13T13:48:01Z</cp:lastPrinted>
  <dcterms:created xsi:type="dcterms:W3CDTF">2016-01-21T15:20:31Z</dcterms:created>
  <dcterms:modified xsi:type="dcterms:W3CDTF">2018-08-13T14:19:16Z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