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2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4660" autoAdjust="0"/>
  </p:normalViewPr>
  <p:slideViewPr>
    <p:cSldViewPr showGuides="1">
      <p:cViewPr varScale="1">
        <p:scale>
          <a:sx n="127" d="100"/>
          <a:sy n="127" d="100"/>
        </p:scale>
        <p:origin x="8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352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09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Transition Timeline Update</a:t>
            </a:r>
          </a:p>
          <a:p>
            <a:endParaRPr lang="en-US" b="1" dirty="0">
              <a:cs typeface="Times New Roman" panose="02020603050405020304" pitchFamily="18" charset="0"/>
            </a:endParaRPr>
          </a:p>
          <a:p>
            <a:endParaRPr lang="en-US" b="1" dirty="0" smtClean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CWG/MCWG</a:t>
            </a:r>
          </a:p>
          <a:p>
            <a:r>
              <a:rPr lang="en-US" b="1" dirty="0" smtClean="0">
                <a:cs typeface="Times New Roman" panose="02020603050405020304" pitchFamily="18" charset="0"/>
              </a:rPr>
              <a:t>August 15, 2018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Transition Timeline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400" dirty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83137"/>
              </p:ext>
            </p:extLst>
          </p:nvPr>
        </p:nvGraphicFramePr>
        <p:xfrm>
          <a:off x="914400" y="1397000"/>
          <a:ext cx="7391400" cy="3444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Collateral Call</a:t>
                      </a:r>
                    </a:p>
                  </a:txBody>
                  <a:tcPr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Collateral Call Issued</a:t>
                      </a:r>
                    </a:p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Collateral Call Due</a:t>
                      </a:r>
                    </a:p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Breach Notice Issued</a:t>
                      </a:r>
                    </a:p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Initiate Draw on Letter of Credit/Surety Bond</a:t>
                      </a:r>
                    </a:p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Breach Due</a:t>
                      </a:r>
                    </a:p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Draw Due to ERCOT</a:t>
                      </a:r>
                    </a:p>
                    <a:p>
                      <a:endParaRPr lang="en-US" sz="12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Monday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Wednesday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Wednesday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Wednesday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Thursday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Thursday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2080">
                <a:tc gridSpan="6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2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Invoice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Invoice Issued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Invoice</a:t>
                      </a:r>
                      <a:r>
                        <a:rPr lang="en-US" sz="1200" baseline="0" dirty="0" smtClean="0">
                          <a:effectLst/>
                        </a:rPr>
                        <a:t> Due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Breach Notice Issued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Initiate Draw on Letter of Credit/Surety 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Breach Due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effectLst/>
                        </a:rPr>
                        <a:t>Draw Due</a:t>
                      </a:r>
                      <a:r>
                        <a:rPr lang="en-US" sz="1200" baseline="0" dirty="0" smtClean="0">
                          <a:effectLst/>
                        </a:rPr>
                        <a:t> to ERCOT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endParaRPr lang="en-US" sz="12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en-US" sz="12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12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12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  <a:endParaRPr lang="en-US" sz="12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  <a:endParaRPr lang="en-US" sz="120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Transition Timeline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purl.org/dc/elements/1.1/"/>
    <ds:schemaRef ds:uri="c34af464-7aa1-4edd-9be4-83dffc1cb926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11572</TotalTime>
  <Words>75</Words>
  <Application>Microsoft Office PowerPoint</Application>
  <PresentationFormat>On-screen Show (4:3)</PresentationFormat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Transition Timeline</vt:lpstr>
      <vt:lpstr>Transition Timeline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274</cp:revision>
  <cp:lastPrinted>2018-07-31T21:44:15Z</cp:lastPrinted>
  <dcterms:created xsi:type="dcterms:W3CDTF">2016-01-21T15:20:31Z</dcterms:created>
  <dcterms:modified xsi:type="dcterms:W3CDTF">2018-08-13T14:31:02Z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