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1"/>
  </p:notesMasterIdLst>
  <p:handoutMasterIdLst>
    <p:handoutMasterId r:id="rId12"/>
  </p:handoutMasterIdLst>
  <p:sldIdLst>
    <p:sldId id="260" r:id="rId7"/>
    <p:sldId id="257" r:id="rId8"/>
    <p:sldId id="266" r:id="rId9"/>
    <p:sldId id="265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45" autoAdjust="0"/>
    <p:restoredTop sz="94660"/>
  </p:normalViewPr>
  <p:slideViewPr>
    <p:cSldViewPr showGuides="1">
      <p:cViewPr varScale="1">
        <p:scale>
          <a:sx n="125" d="100"/>
          <a:sy n="125" d="100"/>
        </p:scale>
        <p:origin x="1386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8/13/2018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8459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 smtClean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 smtClean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Dave </a:t>
            </a: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Pagliai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IT Support Services</a:t>
            </a:r>
          </a:p>
          <a:p>
            <a:endParaRPr lang="en-US" dirty="0" smtClean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</a:t>
            </a:r>
            <a:r>
              <a:rPr lang="en-US" b="1" dirty="0" smtClean="0">
                <a:solidFill>
                  <a:srgbClr val="000000"/>
                </a:solidFill>
              </a:rPr>
              <a:t>Public</a:t>
            </a:r>
          </a:p>
          <a:p>
            <a:pPr lvl="0" defTabSz="457200"/>
            <a:r>
              <a:rPr lang="en-US" b="1" dirty="0" smtClean="0">
                <a:solidFill>
                  <a:srgbClr val="000000"/>
                </a:solidFill>
              </a:rPr>
              <a:t>August </a:t>
            </a:r>
            <a:r>
              <a:rPr lang="en-US" b="1" dirty="0" smtClean="0">
                <a:solidFill>
                  <a:srgbClr val="000000"/>
                </a:solidFill>
              </a:rPr>
              <a:t>2018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 smtClean="0">
                <a:solidFill>
                  <a:srgbClr val="000000"/>
                </a:solidFill>
              </a:rPr>
              <a:t>Service </a:t>
            </a:r>
            <a:r>
              <a:rPr lang="en-US" sz="1600" b="1" kern="0" dirty="0">
                <a:solidFill>
                  <a:srgbClr val="000000"/>
                </a:solidFill>
              </a:rPr>
              <a:t>Availability </a:t>
            </a:r>
            <a:r>
              <a:rPr lang="en-US" sz="1600" b="1" kern="0" dirty="0" smtClean="0">
                <a:solidFill>
                  <a:srgbClr val="000000"/>
                </a:solidFill>
              </a:rPr>
              <a:t>– </a:t>
            </a:r>
            <a:r>
              <a:rPr lang="en-US" sz="1600" b="1" kern="0" dirty="0" smtClean="0">
                <a:solidFill>
                  <a:srgbClr val="000000"/>
                </a:solidFill>
              </a:rPr>
              <a:t>July </a:t>
            </a:r>
            <a:r>
              <a:rPr lang="en-US" sz="1600" b="1" kern="0" dirty="0" smtClean="0">
                <a:solidFill>
                  <a:srgbClr val="000000"/>
                </a:solidFill>
              </a:rPr>
              <a:t>2018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targets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Retail Incidents </a:t>
            </a:r>
            <a:r>
              <a:rPr lang="en-US" sz="1600" b="1" kern="0" dirty="0">
                <a:solidFill>
                  <a:srgbClr val="000000"/>
                </a:solidFill>
              </a:rPr>
              <a:t>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July </a:t>
            </a:r>
            <a:r>
              <a:rPr lang="en-US" sz="1600" b="1" kern="0" dirty="0" smtClean="0">
                <a:solidFill>
                  <a:srgbClr val="000000"/>
                </a:solidFill>
              </a:rPr>
              <a:t>2018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07/29/18 </a:t>
            </a:r>
            <a:r>
              <a:rPr lang="en-US" sz="1600" dirty="0"/>
              <a:t>– Planned Maintenance (Site Failover – Retail Processing, </a:t>
            </a:r>
            <a:r>
              <a:rPr lang="en-US" sz="1600" dirty="0" err="1"/>
              <a:t>MarkeTrak</a:t>
            </a:r>
            <a:r>
              <a:rPr lang="en-US" sz="1600" dirty="0"/>
              <a:t>, </a:t>
            </a:r>
            <a:r>
              <a:rPr lang="en-US" sz="1600" dirty="0" err="1"/>
              <a:t>FindESIID</a:t>
            </a:r>
            <a:r>
              <a:rPr lang="en-US" sz="1600" dirty="0"/>
              <a:t>, </a:t>
            </a:r>
            <a:r>
              <a:rPr lang="en-US" sz="1600" dirty="0" err="1"/>
              <a:t>FindTransaction</a:t>
            </a:r>
            <a:r>
              <a:rPr lang="en-US" sz="1600" dirty="0"/>
              <a:t>)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endParaRPr lang="en-US" sz="16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Non-Retail Incidents </a:t>
            </a:r>
            <a:r>
              <a:rPr lang="en-US" sz="1600" b="1" kern="0" dirty="0">
                <a:solidFill>
                  <a:srgbClr val="000000"/>
                </a:solidFill>
              </a:rPr>
              <a:t>&amp; Maintenance </a:t>
            </a:r>
            <a:r>
              <a:rPr lang="en-US" sz="1600" b="1" kern="0" dirty="0" smtClean="0">
                <a:solidFill>
                  <a:srgbClr val="000000"/>
                </a:solidFill>
              </a:rPr>
              <a:t>– </a:t>
            </a:r>
            <a:r>
              <a:rPr lang="en-US" sz="1600" b="1" kern="0" dirty="0" smtClean="0">
                <a:solidFill>
                  <a:srgbClr val="000000"/>
                </a:solidFill>
              </a:rPr>
              <a:t>July </a:t>
            </a:r>
            <a:r>
              <a:rPr lang="en-US" sz="1600" b="1" kern="0" dirty="0">
                <a:solidFill>
                  <a:srgbClr val="000000"/>
                </a:solidFill>
              </a:rPr>
              <a:t>2018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160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07/11/18 – A Market Notice was sent out preemptively for Unplanned Infrastructure Maintenance, but there was no impact to any Market facing </a:t>
            </a:r>
            <a:r>
              <a:rPr lang="en-US" sz="1600" dirty="0" smtClean="0"/>
              <a:t>applications (EWS, MMSUI, OSUI)</a:t>
            </a:r>
            <a:endParaRPr lang="en-US" sz="16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07/16/18 </a:t>
            </a:r>
            <a:r>
              <a:rPr lang="en-US" sz="1600" dirty="0"/>
              <a:t>– Access to ERCOT's Market </a:t>
            </a:r>
            <a:r>
              <a:rPr lang="en-US" sz="1600" dirty="0" smtClean="0"/>
              <a:t>Manager UI (MMSUI) </a:t>
            </a:r>
            <a:r>
              <a:rPr lang="en-US" sz="1600" dirty="0"/>
              <a:t>may have been intermittent from </a:t>
            </a:r>
            <a:r>
              <a:rPr lang="en-US" sz="1600" dirty="0" smtClean="0"/>
              <a:t>8:00 </a:t>
            </a:r>
            <a:r>
              <a:rPr lang="en-US" sz="1600" dirty="0"/>
              <a:t>AM – </a:t>
            </a:r>
            <a:r>
              <a:rPr lang="en-US" sz="1600" dirty="0" smtClean="0"/>
              <a:t>12:00 PM</a:t>
            </a:r>
            <a:endParaRPr lang="en-US" sz="16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07/30/18 </a:t>
            </a:r>
            <a:r>
              <a:rPr lang="en-US" sz="1600" dirty="0"/>
              <a:t>– Planned Maintenance (Site Failover – External Web Services)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07/31/18 – Planned Maintenance (Site Failover – MIS)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08/01/18 </a:t>
            </a:r>
            <a:r>
              <a:rPr lang="en-US" sz="1600" dirty="0"/>
              <a:t>– Planned Maintenance (Site Failover – MPIM, Retail API)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07/31/18 –</a:t>
            </a:r>
            <a:r>
              <a:rPr lang="en-US" sz="1600" dirty="0" smtClean="0"/>
              <a:t> </a:t>
            </a:r>
            <a:r>
              <a:rPr lang="en-US" sz="1600" dirty="0"/>
              <a:t>S</a:t>
            </a:r>
            <a:r>
              <a:rPr lang="en-US" sz="1600" dirty="0" smtClean="0"/>
              <a:t>ome </a:t>
            </a:r>
            <a:r>
              <a:rPr lang="en-US" sz="1600" dirty="0"/>
              <a:t>Market Participants were not able to connect to </a:t>
            </a:r>
            <a:r>
              <a:rPr lang="en-US" sz="1600" dirty="0" smtClean="0"/>
              <a:t>ERCOT’s </a:t>
            </a:r>
            <a:r>
              <a:rPr lang="en-US" sz="1600" dirty="0"/>
              <a:t>Market Manager UI (MMSUI) and the Outage Scheduler UI (OSUI) over their WAN </a:t>
            </a:r>
            <a:r>
              <a:rPr lang="en-US" sz="1600" dirty="0" smtClean="0"/>
              <a:t>connections from 7:15 AM – 9:00 AM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16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083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1981200"/>
            <a:ext cx="8534400" cy="1896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c34af464-7aa1-4edd-9be4-83dffc1cb926"/>
    <ds:schemaRef ds:uri="http://schemas.microsoft.com/office/2006/metadata/properties"/>
    <ds:schemaRef ds:uri="http://purl.org/dc/elements/1.1/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1390</TotalTime>
  <Words>195</Words>
  <Application>Microsoft Office PowerPoint</Application>
  <PresentationFormat>On-screen Show (4:3)</PresentationFormat>
  <Paragraphs>31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</vt:lpstr>
      <vt:lpstr>Incident Report Highlights</vt:lpstr>
      <vt:lpstr>MarkeTrak Performance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Pagliai, Dave</cp:lastModifiedBy>
  <cp:revision>125</cp:revision>
  <cp:lastPrinted>2016-01-21T20:53:15Z</cp:lastPrinted>
  <dcterms:created xsi:type="dcterms:W3CDTF">2016-01-21T15:20:31Z</dcterms:created>
  <dcterms:modified xsi:type="dcterms:W3CDTF">2018-08-13T19:55:20Z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