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355" r:id="rId7"/>
    <p:sldId id="450" r:id="rId8"/>
    <p:sldId id="452" r:id="rId9"/>
    <p:sldId id="459" r:id="rId10"/>
    <p:sldId id="466" r:id="rId11"/>
    <p:sldId id="460" r:id="rId12"/>
    <p:sldId id="467" r:id="rId13"/>
    <p:sldId id="462" r:id="rId14"/>
    <p:sldId id="463" r:id="rId15"/>
    <p:sldId id="468" r:id="rId16"/>
    <p:sldId id="46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6C6"/>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727" autoAdjust="0"/>
  </p:normalViewPr>
  <p:slideViewPr>
    <p:cSldViewPr showGuides="1">
      <p:cViewPr varScale="1">
        <p:scale>
          <a:sx n="89" d="100"/>
          <a:sy n="89" d="100"/>
        </p:scale>
        <p:origin x="630" y="84"/>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8/10/2018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21216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074843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3508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Section</a:t>
            </a:r>
            <a:r>
              <a:rPr lang="en-US" baseline="0" smtClean="0"/>
              <a:t> 4.1 “Managing Constraints in SCED”</a:t>
            </a:r>
          </a:p>
          <a:p>
            <a:endParaRPr lang="en-US" baseline="0" smtClean="0"/>
          </a:p>
          <a:p>
            <a:r>
              <a:rPr lang="en-US" baseline="0" smtClean="0"/>
              <a:t>“Whichever is first” is important, because depending on the system conditions the same contingency does not always show up first; we have seen this in West Texas during outages inside the area as a result of the outages impacting flows (69 kV contingencies near Alpine is a good example).</a:t>
            </a:r>
          </a:p>
          <a:p>
            <a:endParaRPr lang="en-US" baseline="0" smtClean="0"/>
          </a:p>
          <a:p>
            <a:r>
              <a:rPr lang="en-US" baseline="0" smtClean="0"/>
              <a:t>In the case of West Texas, even though the constraints don’t specifically meet these criteria, the congestion is all the result of the same thing, which is loss of the ability to serve the load in the area, and that is where the labeling of the constraints as redundant has originated.</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4166531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266155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Section</a:t>
            </a:r>
            <a:r>
              <a:rPr lang="en-US" baseline="0" smtClean="0"/>
              <a:t> 4.1 “Managing Constraints in SCED”</a:t>
            </a:r>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1591191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3212845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3165090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1971308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86200" y="2228672"/>
            <a:ext cx="4876800" cy="2000548"/>
          </a:xfrm>
          <a:prstGeom prst="rect">
            <a:avLst/>
          </a:prstGeom>
          <a:noFill/>
        </p:spPr>
        <p:txBody>
          <a:bodyPr wrap="square" rtlCol="0">
            <a:spAutoFit/>
          </a:bodyPr>
          <a:lstStyle/>
          <a:p>
            <a:r>
              <a:rPr lang="en-US" sz="2000" b="1" dirty="0" smtClean="0">
                <a:solidFill>
                  <a:schemeClr val="tx2"/>
                </a:solidFill>
              </a:rPr>
              <a:t>West Texas Congestion Overview</a:t>
            </a:r>
            <a:endParaRPr lang="en-US" sz="2000" b="1" dirty="0">
              <a:solidFill>
                <a:schemeClr val="tx2"/>
              </a:solidFill>
            </a:endParaRPr>
          </a:p>
          <a:p>
            <a:endParaRPr lang="en-US" sz="2000" dirty="0">
              <a:solidFill>
                <a:schemeClr val="tx2"/>
              </a:solidFill>
            </a:endParaRPr>
          </a:p>
          <a:p>
            <a:endParaRPr lang="en-US" sz="2000" dirty="0">
              <a:solidFill>
                <a:schemeClr val="tx2"/>
              </a:solidFill>
            </a:endParaRPr>
          </a:p>
          <a:p>
            <a:r>
              <a:rPr lang="en-US" dirty="0" smtClean="0">
                <a:solidFill>
                  <a:schemeClr val="accent2"/>
                </a:solidFill>
              </a:rPr>
              <a:t>Chad Thompson</a:t>
            </a:r>
          </a:p>
          <a:p>
            <a:endParaRPr lang="en-US" sz="1000" dirty="0">
              <a:solidFill>
                <a:schemeClr val="accent2"/>
              </a:solidFill>
            </a:endParaRPr>
          </a:p>
          <a:p>
            <a:r>
              <a:rPr lang="en-US" dirty="0" smtClean="0">
                <a:solidFill>
                  <a:schemeClr val="tx2"/>
                </a:solidFill>
              </a:rPr>
              <a:t>Congestion Management Working Group</a:t>
            </a:r>
            <a:endParaRPr lang="en-US" dirty="0">
              <a:solidFill>
                <a:schemeClr val="tx2"/>
              </a:solidFill>
            </a:endParaRPr>
          </a:p>
          <a:p>
            <a:r>
              <a:rPr lang="en-US" sz="1600" smtClean="0">
                <a:solidFill>
                  <a:schemeClr val="tx2"/>
                </a:solidFill>
              </a:rPr>
              <a:t>August 13, </a:t>
            </a:r>
            <a:r>
              <a:rPr lang="en-US" sz="1600" dirty="0" smtClean="0">
                <a:solidFill>
                  <a:schemeClr val="tx2"/>
                </a:solidFill>
              </a:rPr>
              <a:t>2018</a:t>
            </a:r>
            <a:endParaRPr lang="en-US" sz="1600" dirty="0">
              <a:solidFill>
                <a:schemeClr val="tx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1142997" y="3929231"/>
            <a:ext cx="6957477" cy="1404769"/>
          </a:xfrm>
          <a:prstGeom prst="rect">
            <a:avLst/>
          </a:prstGeom>
        </p:spPr>
      </p:pic>
      <p:sp>
        <p:nvSpPr>
          <p:cNvPr id="2" name="Title 1"/>
          <p:cNvSpPr>
            <a:spLocks noGrp="1"/>
          </p:cNvSpPr>
          <p:nvPr>
            <p:ph type="title"/>
          </p:nvPr>
        </p:nvSpPr>
        <p:spPr/>
        <p:txBody>
          <a:bodyPr/>
          <a:lstStyle/>
          <a:p>
            <a:r>
              <a:rPr lang="en-US" dirty="0" smtClean="0"/>
              <a:t>Violated Constraints</a:t>
            </a:r>
            <a:endParaRPr lang="en-US" dirty="0"/>
          </a:p>
        </p:txBody>
      </p:sp>
      <p:sp>
        <p:nvSpPr>
          <p:cNvPr id="3" name="Content Placeholder 2"/>
          <p:cNvSpPr>
            <a:spLocks noGrp="1"/>
          </p:cNvSpPr>
          <p:nvPr>
            <p:ph idx="1"/>
          </p:nvPr>
        </p:nvSpPr>
        <p:spPr>
          <a:xfrm>
            <a:off x="304800" y="914400"/>
            <a:ext cx="8534400" cy="5005633"/>
          </a:xfrm>
        </p:spPr>
        <p:txBody>
          <a:bodyPr>
            <a:normAutofit/>
          </a:bodyPr>
          <a:lstStyle/>
          <a:p>
            <a:r>
              <a:rPr lang="en-US" dirty="0" smtClean="0"/>
              <a:t>Procedure language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5" name="Picture 4"/>
          <p:cNvPicPr>
            <a:picLocks noChangeAspect="1"/>
          </p:cNvPicPr>
          <p:nvPr/>
        </p:nvPicPr>
        <p:blipFill>
          <a:blip r:embed="rId4"/>
          <a:stretch>
            <a:fillRect/>
          </a:stretch>
        </p:blipFill>
        <p:spPr>
          <a:xfrm>
            <a:off x="1142999" y="1808344"/>
            <a:ext cx="7109295" cy="477656"/>
          </a:xfrm>
          <a:prstGeom prst="rect">
            <a:avLst/>
          </a:prstGeom>
        </p:spPr>
      </p:pic>
      <p:pic>
        <p:nvPicPr>
          <p:cNvPr id="6" name="Picture 5"/>
          <p:cNvPicPr>
            <a:picLocks noChangeAspect="1"/>
          </p:cNvPicPr>
          <p:nvPr/>
        </p:nvPicPr>
        <p:blipFill>
          <a:blip r:embed="rId5"/>
          <a:stretch>
            <a:fillRect/>
          </a:stretch>
        </p:blipFill>
        <p:spPr>
          <a:xfrm>
            <a:off x="1142998" y="2362200"/>
            <a:ext cx="6963631" cy="1600200"/>
          </a:xfrm>
          <a:prstGeom prst="rect">
            <a:avLst/>
          </a:prstGeom>
        </p:spPr>
      </p:pic>
    </p:spTree>
    <p:extLst>
      <p:ext uri="{BB962C8B-B14F-4D97-AF65-F5344CB8AC3E}">
        <p14:creationId xmlns:p14="http://schemas.microsoft.com/office/powerpoint/2010/main" val="2142062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Shift Factor Cut-Off</a:t>
            </a:r>
            <a:endParaRPr lang="en-US" dirty="0"/>
          </a:p>
        </p:txBody>
      </p:sp>
      <p:sp>
        <p:nvSpPr>
          <p:cNvPr id="3" name="Content Placeholder 2"/>
          <p:cNvSpPr>
            <a:spLocks noGrp="1"/>
          </p:cNvSpPr>
          <p:nvPr>
            <p:ph idx="1"/>
          </p:nvPr>
        </p:nvSpPr>
        <p:spPr>
          <a:xfrm>
            <a:off x="304800" y="1066800"/>
            <a:ext cx="8534400" cy="4853233"/>
          </a:xfrm>
        </p:spPr>
        <p:txBody>
          <a:bodyPr/>
          <a:lstStyle/>
          <a:p>
            <a:r>
              <a:rPr lang="en-US" dirty="0" smtClean="0"/>
              <a:t>Shift Factors greater than the absolute value of 2 %</a:t>
            </a:r>
          </a:p>
          <a:p>
            <a:pPr lvl="1"/>
            <a:r>
              <a:rPr lang="en-US" dirty="0" smtClean="0"/>
              <a:t>Regardless of Resource Status</a:t>
            </a:r>
          </a:p>
          <a:p>
            <a:r>
              <a:rPr lang="en-US" dirty="0" smtClean="0"/>
              <a:t>Excludes generators not participating in SCED</a:t>
            </a:r>
          </a:p>
          <a:p>
            <a:pPr lvl="1"/>
            <a:r>
              <a:rPr lang="en-US" dirty="0" smtClean="0"/>
              <a:t>Non-modeled generators</a:t>
            </a:r>
          </a:p>
          <a:p>
            <a:pPr lvl="1"/>
            <a:r>
              <a:rPr lang="en-US" dirty="0" smtClean="0"/>
              <a:t>DC Tie “generators”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2033531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Outline</a:t>
            </a:r>
            <a:endParaRPr lang="en-US" dirty="0"/>
          </a:p>
        </p:txBody>
      </p:sp>
      <p:sp>
        <p:nvSpPr>
          <p:cNvPr id="3" name="Content Placeholder 2"/>
          <p:cNvSpPr>
            <a:spLocks noGrp="1"/>
          </p:cNvSpPr>
          <p:nvPr>
            <p:ph idx="1"/>
          </p:nvPr>
        </p:nvSpPr>
        <p:spPr>
          <a:xfrm>
            <a:off x="304800" y="1066800"/>
            <a:ext cx="8534400" cy="4853233"/>
          </a:xfrm>
        </p:spPr>
        <p:txBody>
          <a:bodyPr/>
          <a:lstStyle/>
          <a:p>
            <a:r>
              <a:rPr lang="en-US" dirty="0"/>
              <a:t>Overview of West Texas Topology</a:t>
            </a:r>
          </a:p>
          <a:p>
            <a:r>
              <a:rPr lang="en-US" dirty="0"/>
              <a:t>Operator Procedure language for</a:t>
            </a:r>
          </a:p>
          <a:p>
            <a:pPr lvl="1"/>
            <a:r>
              <a:rPr lang="en-US" dirty="0" smtClean="0"/>
              <a:t>Phase </a:t>
            </a:r>
            <a:r>
              <a:rPr lang="en-US" dirty="0"/>
              <a:t>Shifting Transformers</a:t>
            </a:r>
          </a:p>
          <a:p>
            <a:pPr lvl="1"/>
            <a:r>
              <a:rPr lang="en-US" dirty="0"/>
              <a:t>Duplicate Constraints</a:t>
            </a:r>
          </a:p>
          <a:p>
            <a:pPr lvl="1"/>
            <a:r>
              <a:rPr lang="en-US" dirty="0"/>
              <a:t>Violated </a:t>
            </a:r>
            <a:r>
              <a:rPr lang="en-US" dirty="0" smtClean="0"/>
              <a:t>Constraints</a:t>
            </a:r>
          </a:p>
          <a:p>
            <a:pPr lvl="1"/>
            <a:r>
              <a:rPr lang="en-US" dirty="0"/>
              <a:t>Shift Factor Cut </a:t>
            </a:r>
            <a:r>
              <a:rPr lang="en-US" dirty="0" smtClean="0"/>
              <a:t>Off</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1224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West Texas Congestion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Cloud 4"/>
          <p:cNvSpPr/>
          <p:nvPr/>
        </p:nvSpPr>
        <p:spPr>
          <a:xfrm>
            <a:off x="4419600" y="457200"/>
            <a:ext cx="4343400" cy="3657600"/>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Elbow Connector 8"/>
          <p:cNvCxnSpPr/>
          <p:nvPr/>
        </p:nvCxnSpPr>
        <p:spPr>
          <a:xfrm rot="10800000" flipV="1">
            <a:off x="3263129" y="2270760"/>
            <a:ext cx="1156471" cy="251460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10800000" flipV="1">
            <a:off x="2667000" y="4110904"/>
            <a:ext cx="4038600" cy="689698"/>
          </a:xfrm>
          <a:prstGeom prst="bentConnector3">
            <a:avLst>
              <a:gd name="adj1" fmla="val 189"/>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Down Arrow 13"/>
          <p:cNvSpPr/>
          <p:nvPr/>
        </p:nvSpPr>
        <p:spPr>
          <a:xfrm>
            <a:off x="3200400" y="4800600"/>
            <a:ext cx="2286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3657600" y="5014118"/>
            <a:ext cx="381000" cy="304800"/>
            <a:chOff x="5943600" y="4038600"/>
            <a:chExt cx="381000" cy="304800"/>
          </a:xfrm>
        </p:grpSpPr>
        <p:sp>
          <p:nvSpPr>
            <p:cNvPr id="37" name="Oval 36"/>
            <p:cNvSpPr/>
            <p:nvPr/>
          </p:nvSpPr>
          <p:spPr>
            <a:xfrm>
              <a:off x="5943600" y="4038600"/>
              <a:ext cx="381000" cy="30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6029035" y="4145280"/>
              <a:ext cx="210129" cy="91440"/>
              <a:chOff x="6553200" y="4343400"/>
              <a:chExt cx="210129" cy="91440"/>
            </a:xfrm>
          </p:grpSpPr>
          <p:cxnSp>
            <p:nvCxnSpPr>
              <p:cNvPr id="39" name="Straight Connector 38"/>
              <p:cNvCxnSpPr/>
              <p:nvPr/>
            </p:nvCxnSpPr>
            <p:spPr>
              <a:xfrm flipH="1">
                <a:off x="6553200" y="4343400"/>
                <a:ext cx="762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6687129" y="4358640"/>
                <a:ext cx="762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flipV="1">
                <a:off x="6629400" y="4358640"/>
                <a:ext cx="57729"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25" name="Straight Connector 24"/>
          <p:cNvCxnSpPr>
            <a:endCxn id="37" idx="0"/>
          </p:cNvCxnSpPr>
          <p:nvPr/>
        </p:nvCxnSpPr>
        <p:spPr>
          <a:xfrm>
            <a:off x="3848099" y="4800600"/>
            <a:ext cx="1" cy="2135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Left Arrow 45"/>
          <p:cNvSpPr/>
          <p:nvPr/>
        </p:nvSpPr>
        <p:spPr>
          <a:xfrm rot="5400000">
            <a:off x="2504154" y="3516785"/>
            <a:ext cx="1906138" cy="233634"/>
          </a:xfrm>
          <a:prstGeom prst="lef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Left Arrow 46"/>
          <p:cNvSpPr/>
          <p:nvPr/>
        </p:nvSpPr>
        <p:spPr>
          <a:xfrm rot="10800000">
            <a:off x="3475402" y="2384491"/>
            <a:ext cx="483234" cy="217653"/>
          </a:xfrm>
          <a:prstGeom prst="lef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5924550" y="1832696"/>
            <a:ext cx="1562100" cy="523220"/>
          </a:xfrm>
          <a:prstGeom prst="rect">
            <a:avLst/>
          </a:prstGeom>
          <a:noFill/>
        </p:spPr>
        <p:txBody>
          <a:bodyPr wrap="square" rtlCol="0">
            <a:spAutoFit/>
          </a:bodyPr>
          <a:lstStyle/>
          <a:p>
            <a:r>
              <a:rPr lang="en-US" sz="2800" dirty="0" smtClean="0"/>
              <a:t>ERCOT</a:t>
            </a:r>
            <a:endParaRPr lang="en-US" sz="2800" dirty="0"/>
          </a:p>
        </p:txBody>
      </p:sp>
      <p:cxnSp>
        <p:nvCxnSpPr>
          <p:cNvPr id="50" name="Elbow Connector 49"/>
          <p:cNvCxnSpPr/>
          <p:nvPr/>
        </p:nvCxnSpPr>
        <p:spPr>
          <a:xfrm rot="5400000">
            <a:off x="2065020" y="2049780"/>
            <a:ext cx="3413760" cy="2057400"/>
          </a:xfrm>
          <a:prstGeom prst="bentConnector3">
            <a:avLst>
              <a:gd name="adj1" fmla="val 210"/>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890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fade">
                                      <p:cBhvr>
                                        <p:cTn id="10" dur="5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10800000">
                                      <p:cBhvr>
                                        <p:cTn id="14" dur="2000" fill="hold"/>
                                        <p:tgtEl>
                                          <p:spTgt spid="46"/>
                                        </p:tgtEl>
                                        <p:attrNameLst>
                                          <p:attrName>r</p:attrName>
                                        </p:attrNameLst>
                                      </p:cBhvr>
                                    </p:animRot>
                                  </p:childTnLst>
                                </p:cTn>
                              </p:par>
                              <p:par>
                                <p:cTn id="15" presetID="8" presetClass="emph" presetSubtype="0" fill="hold" grpId="0" nodeType="withEffect">
                                  <p:stCondLst>
                                    <p:cond delay="0"/>
                                  </p:stCondLst>
                                  <p:childTnLst>
                                    <p:animRot by="10800000">
                                      <p:cBhvr>
                                        <p:cTn id="16" dur="2000" fill="hold"/>
                                        <p:tgtEl>
                                          <p:spTgt spid="47"/>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childTnLst>
                                </p:cTn>
                              </p:par>
                              <p:par>
                                <p:cTn id="22" presetID="1" presetClass="exit" presetSubtype="0" fill="hold" grpId="2" nodeType="withEffect">
                                  <p:stCondLst>
                                    <p:cond delay="0"/>
                                  </p:stCondLst>
                                  <p:childTnLst>
                                    <p:set>
                                      <p:cBhvr>
                                        <p:cTn id="23" dur="1" fill="hold">
                                          <p:stCondLst>
                                            <p:cond delay="0"/>
                                          </p:stCondLst>
                                        </p:cTn>
                                        <p:tgtEl>
                                          <p:spTgt spid="47"/>
                                        </p:tgtEl>
                                        <p:attrNameLst>
                                          <p:attrName>style.visibility</p:attrName>
                                        </p:attrNameLst>
                                      </p:cBhvr>
                                      <p:to>
                                        <p:strVal val="hidden"/>
                                      </p:to>
                                    </p:set>
                                  </p:childTnLst>
                                </p:cTn>
                              </p:par>
                              <p:par>
                                <p:cTn id="24" presetID="1" presetClass="exit" presetSubtype="0" fill="hold" grpId="2" nodeType="withEffect">
                                  <p:stCondLst>
                                    <p:cond delay="0"/>
                                  </p:stCondLst>
                                  <p:childTnLst>
                                    <p:set>
                                      <p:cBhvr>
                                        <p:cTn id="25"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6" grpId="1" animBg="1"/>
      <p:bldP spid="46" grpId="2" animBg="1"/>
      <p:bldP spid="47" grpId="0" animBg="1"/>
      <p:bldP spid="47" grpId="1" animBg="1"/>
      <p:bldP spid="47"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Shifting Transformers</a:t>
            </a:r>
            <a:endParaRPr lang="en-US" dirty="0"/>
          </a:p>
        </p:txBody>
      </p:sp>
      <p:sp>
        <p:nvSpPr>
          <p:cNvPr id="3" name="Content Placeholder 2"/>
          <p:cNvSpPr>
            <a:spLocks noGrp="1"/>
          </p:cNvSpPr>
          <p:nvPr>
            <p:ph idx="1"/>
          </p:nvPr>
        </p:nvSpPr>
        <p:spPr>
          <a:xfrm>
            <a:off x="304800" y="990600"/>
            <a:ext cx="8534400" cy="4929433"/>
          </a:xfrm>
        </p:spPr>
        <p:txBody>
          <a:bodyPr/>
          <a:lstStyle/>
          <a:p>
            <a:r>
              <a:rPr lang="en-US" dirty="0" smtClean="0"/>
              <a:t>Activate the constraint</a:t>
            </a:r>
          </a:p>
          <a:p>
            <a:r>
              <a:rPr lang="en-US" dirty="0" smtClean="0"/>
              <a:t>Study the impact of the PST</a:t>
            </a:r>
          </a:p>
          <a:p>
            <a:r>
              <a:rPr lang="en-US" dirty="0" smtClean="0"/>
              <a:t>Move the PST position</a:t>
            </a:r>
          </a:p>
          <a:p>
            <a:r>
              <a:rPr lang="en-US" dirty="0" smtClean="0"/>
              <a:t>Deactivate the constraint if congestion is relieved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998542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Shifting Transformers</a:t>
            </a:r>
            <a:endParaRPr lang="en-US" dirty="0"/>
          </a:p>
        </p:txBody>
      </p:sp>
      <p:sp>
        <p:nvSpPr>
          <p:cNvPr id="3" name="Content Placeholder 2"/>
          <p:cNvSpPr>
            <a:spLocks noGrp="1"/>
          </p:cNvSpPr>
          <p:nvPr>
            <p:ph idx="1"/>
          </p:nvPr>
        </p:nvSpPr>
        <p:spPr>
          <a:xfrm>
            <a:off x="304800" y="990600"/>
            <a:ext cx="8534400" cy="4929433"/>
          </a:xfrm>
        </p:spPr>
        <p:txBody>
          <a:bodyPr/>
          <a:lstStyle/>
          <a:p>
            <a:r>
              <a:rPr lang="en-US" dirty="0" smtClean="0"/>
              <a:t>Procedure Language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p:cNvPicPr>
            <a:picLocks noChangeAspect="1"/>
          </p:cNvPicPr>
          <p:nvPr/>
        </p:nvPicPr>
        <p:blipFill>
          <a:blip r:embed="rId3"/>
          <a:stretch>
            <a:fillRect/>
          </a:stretch>
        </p:blipFill>
        <p:spPr>
          <a:xfrm>
            <a:off x="858673" y="1524369"/>
            <a:ext cx="7751927" cy="2438400"/>
          </a:xfrm>
          <a:prstGeom prst="rect">
            <a:avLst/>
          </a:prstGeom>
        </p:spPr>
      </p:pic>
      <p:pic>
        <p:nvPicPr>
          <p:cNvPr id="6" name="Picture 5"/>
          <p:cNvPicPr>
            <a:picLocks noChangeAspect="1"/>
          </p:cNvPicPr>
          <p:nvPr/>
        </p:nvPicPr>
        <p:blipFill>
          <a:blip r:embed="rId4"/>
          <a:stretch>
            <a:fillRect/>
          </a:stretch>
        </p:blipFill>
        <p:spPr>
          <a:xfrm>
            <a:off x="990600" y="3944840"/>
            <a:ext cx="7322373" cy="2444690"/>
          </a:xfrm>
          <a:prstGeom prst="rect">
            <a:avLst/>
          </a:prstGeom>
        </p:spPr>
      </p:pic>
      <p:sp>
        <p:nvSpPr>
          <p:cNvPr id="7" name="Rectangle 6"/>
          <p:cNvSpPr/>
          <p:nvPr/>
        </p:nvSpPr>
        <p:spPr>
          <a:xfrm>
            <a:off x="2133600" y="5486400"/>
            <a:ext cx="4724400" cy="903130"/>
          </a:xfrm>
          <a:prstGeom prst="rect">
            <a:avLst/>
          </a:prstGeom>
          <a:solidFill>
            <a:srgbClr val="FFC0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6216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Duplicate Constraints</a:t>
            </a:r>
            <a:endParaRPr lang="en-US" dirty="0"/>
          </a:p>
        </p:txBody>
      </p:sp>
      <p:sp>
        <p:nvSpPr>
          <p:cNvPr id="3" name="Content Placeholder 2"/>
          <p:cNvSpPr>
            <a:spLocks noGrp="1"/>
          </p:cNvSpPr>
          <p:nvPr>
            <p:ph idx="1"/>
          </p:nvPr>
        </p:nvSpPr>
        <p:spPr>
          <a:xfrm>
            <a:off x="304800" y="1066800"/>
            <a:ext cx="8534400" cy="4853233"/>
          </a:xfrm>
        </p:spPr>
        <p:txBody>
          <a:bodyPr/>
          <a:lstStyle/>
          <a:p>
            <a:r>
              <a:rPr lang="en-US" dirty="0" smtClean="0"/>
              <a:t>In Series</a:t>
            </a:r>
          </a:p>
          <a:p>
            <a:pPr lvl="1"/>
            <a:r>
              <a:rPr lang="en-US" dirty="0" smtClean="0"/>
              <a:t>Contingency A overloads Lines 1 and 2, which are in series with each other</a:t>
            </a:r>
          </a:p>
          <a:p>
            <a:r>
              <a:rPr lang="en-US" dirty="0" smtClean="0"/>
              <a:t>Common Element</a:t>
            </a:r>
          </a:p>
          <a:p>
            <a:pPr lvl="1"/>
            <a:r>
              <a:rPr lang="en-US" dirty="0" smtClean="0"/>
              <a:t>Contingencies A and B both overload Line 1</a:t>
            </a:r>
          </a:p>
          <a:p>
            <a:endParaRPr lang="en-US" dirty="0" smtClean="0"/>
          </a:p>
          <a:p>
            <a:r>
              <a:rPr lang="en-US" dirty="0" smtClean="0"/>
              <a:t>Typically activate the most heavily overloaded, or whichever constraint shows up in RTCA first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235679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Duplicate Constraints</a:t>
            </a:r>
            <a:endParaRPr lang="en-US" dirty="0"/>
          </a:p>
        </p:txBody>
      </p:sp>
      <p:sp>
        <p:nvSpPr>
          <p:cNvPr id="3" name="Content Placeholder 2"/>
          <p:cNvSpPr>
            <a:spLocks noGrp="1"/>
          </p:cNvSpPr>
          <p:nvPr>
            <p:ph idx="1"/>
          </p:nvPr>
        </p:nvSpPr>
        <p:spPr>
          <a:xfrm>
            <a:off x="304800" y="1066800"/>
            <a:ext cx="8534400" cy="4853233"/>
          </a:xfrm>
        </p:spPr>
        <p:txBody>
          <a:bodyPr/>
          <a:lstStyle/>
          <a:p>
            <a:r>
              <a:rPr lang="en-US" dirty="0" smtClean="0"/>
              <a:t>Procedure language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5" name="Picture 4"/>
          <p:cNvPicPr>
            <a:picLocks noChangeAspect="1"/>
          </p:cNvPicPr>
          <p:nvPr/>
        </p:nvPicPr>
        <p:blipFill>
          <a:blip r:embed="rId3"/>
          <a:stretch>
            <a:fillRect/>
          </a:stretch>
        </p:blipFill>
        <p:spPr>
          <a:xfrm>
            <a:off x="1142999" y="1808344"/>
            <a:ext cx="7109295" cy="477656"/>
          </a:xfrm>
          <a:prstGeom prst="rect">
            <a:avLst/>
          </a:prstGeom>
        </p:spPr>
      </p:pic>
      <p:pic>
        <p:nvPicPr>
          <p:cNvPr id="6" name="Picture 5"/>
          <p:cNvPicPr>
            <a:picLocks noChangeAspect="1"/>
          </p:cNvPicPr>
          <p:nvPr/>
        </p:nvPicPr>
        <p:blipFill>
          <a:blip r:embed="rId4"/>
          <a:stretch>
            <a:fillRect/>
          </a:stretch>
        </p:blipFill>
        <p:spPr>
          <a:xfrm>
            <a:off x="1066800" y="2286000"/>
            <a:ext cx="7031361" cy="1743777"/>
          </a:xfrm>
          <a:prstGeom prst="rect">
            <a:avLst/>
          </a:prstGeom>
        </p:spPr>
      </p:pic>
      <p:sp>
        <p:nvSpPr>
          <p:cNvPr id="7" name="Rectangle 6"/>
          <p:cNvSpPr/>
          <p:nvPr/>
        </p:nvSpPr>
        <p:spPr>
          <a:xfrm>
            <a:off x="2209800" y="2706323"/>
            <a:ext cx="5638800" cy="402795"/>
          </a:xfrm>
          <a:prstGeom prst="rect">
            <a:avLst/>
          </a:prstGeom>
          <a:solidFill>
            <a:srgbClr val="FFC0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199939" y="3417938"/>
            <a:ext cx="5638800" cy="402795"/>
          </a:xfrm>
          <a:prstGeom prst="rect">
            <a:avLst/>
          </a:prstGeom>
          <a:solidFill>
            <a:srgbClr val="FFC00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0264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Violated Constraints</a:t>
            </a:r>
            <a:endParaRPr lang="en-US" dirty="0"/>
          </a:p>
        </p:txBody>
      </p:sp>
      <p:sp>
        <p:nvSpPr>
          <p:cNvPr id="3" name="Content Placeholder 2"/>
          <p:cNvSpPr>
            <a:spLocks noGrp="1"/>
          </p:cNvSpPr>
          <p:nvPr>
            <p:ph idx="1"/>
          </p:nvPr>
        </p:nvSpPr>
        <p:spPr>
          <a:xfrm>
            <a:off x="304800" y="914400"/>
            <a:ext cx="8534400" cy="5005633"/>
          </a:xfrm>
        </p:spPr>
        <p:txBody>
          <a:bodyPr>
            <a:normAutofit/>
          </a:bodyPr>
          <a:lstStyle/>
          <a:p>
            <a:r>
              <a:rPr lang="en-US" dirty="0" smtClean="0"/>
              <a:t>When a constraint is violated</a:t>
            </a:r>
          </a:p>
          <a:p>
            <a:pPr lvl="1"/>
            <a:r>
              <a:rPr lang="en-US" dirty="0" smtClean="0"/>
              <a:t>If there is a RAP, make sure it’s properly modeled</a:t>
            </a:r>
          </a:p>
          <a:p>
            <a:pPr lvl="1"/>
            <a:r>
              <a:rPr lang="en-US" dirty="0" smtClean="0"/>
              <a:t>Make sure base points are being followed</a:t>
            </a:r>
          </a:p>
          <a:p>
            <a:pPr lvl="1"/>
            <a:r>
              <a:rPr lang="en-US" dirty="0" smtClean="0"/>
              <a:t>Remove Resources from ONTEST</a:t>
            </a:r>
          </a:p>
          <a:p>
            <a:pPr lvl="1"/>
            <a:r>
              <a:rPr lang="en-US" dirty="0" smtClean="0"/>
              <a:t>Move AS</a:t>
            </a:r>
          </a:p>
          <a:p>
            <a:pPr lvl="1"/>
            <a:r>
              <a:rPr lang="en-US" dirty="0" smtClean="0"/>
              <a:t>Deploy Non-Spin</a:t>
            </a:r>
          </a:p>
          <a:p>
            <a:pPr lvl="1"/>
            <a:r>
              <a:rPr lang="en-US" dirty="0" smtClean="0"/>
              <a:t>RUC</a:t>
            </a:r>
          </a:p>
          <a:p>
            <a:pPr lvl="1"/>
            <a:r>
              <a:rPr lang="en-US" dirty="0" smtClean="0"/>
              <a:t>Utilize reactive reserves where possible</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20844002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Violated Constraints</a:t>
            </a:r>
            <a:endParaRPr lang="en-US" dirty="0"/>
          </a:p>
        </p:txBody>
      </p:sp>
      <p:sp>
        <p:nvSpPr>
          <p:cNvPr id="3" name="Content Placeholder 2"/>
          <p:cNvSpPr>
            <a:spLocks noGrp="1"/>
          </p:cNvSpPr>
          <p:nvPr>
            <p:ph idx="1"/>
          </p:nvPr>
        </p:nvSpPr>
        <p:spPr>
          <a:xfrm>
            <a:off x="304800" y="914400"/>
            <a:ext cx="8534400" cy="5005633"/>
          </a:xfrm>
        </p:spPr>
        <p:txBody>
          <a:bodyPr>
            <a:normAutofit/>
          </a:bodyPr>
          <a:lstStyle/>
          <a:p>
            <a:r>
              <a:rPr lang="en-US" dirty="0" smtClean="0"/>
              <a:t>When a constraint is violated</a:t>
            </a:r>
          </a:p>
          <a:p>
            <a:pPr lvl="1"/>
            <a:r>
              <a:rPr lang="en-US" dirty="0" smtClean="0"/>
              <a:t>If, after all that, the constraint is still violated</a:t>
            </a:r>
          </a:p>
          <a:p>
            <a:pPr lvl="2"/>
            <a:r>
              <a:rPr lang="en-US" dirty="0" smtClean="0"/>
              <a:t>Consider recalling a transmission outage, if that is a contributing factor</a:t>
            </a:r>
          </a:p>
          <a:p>
            <a:pPr lvl="2"/>
            <a:r>
              <a:rPr lang="en-US" dirty="0" smtClean="0"/>
              <a:t>Develop a mitigation plan</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403746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c34af464-7aa1-4edd-9be4-83dffc1cb926"/>
    <ds:schemaRef ds:uri="http://schemas.microsoft.com/office/2006/metadata/properties"/>
    <ds:schemaRef ds:uri="http://purl.org/dc/elements/1.1/"/>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3905</TotalTime>
  <Words>368</Words>
  <Application>Microsoft Office PowerPoint</Application>
  <PresentationFormat>On-screen Show (4:3)</PresentationFormat>
  <Paragraphs>79</Paragraphs>
  <Slides>11</Slides>
  <Notes>9</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1_Custom Design</vt:lpstr>
      <vt:lpstr>Office Theme</vt:lpstr>
      <vt:lpstr>Custom Design</vt:lpstr>
      <vt:lpstr>PowerPoint Presentation</vt:lpstr>
      <vt:lpstr>Outline</vt:lpstr>
      <vt:lpstr>West Texas Congestion</vt:lpstr>
      <vt:lpstr>Phase Shifting Transformers</vt:lpstr>
      <vt:lpstr>Phase Shifting Transformers</vt:lpstr>
      <vt:lpstr>Duplicate Constraints</vt:lpstr>
      <vt:lpstr>Duplicate Constraints</vt:lpstr>
      <vt:lpstr>Violated Constraints</vt:lpstr>
      <vt:lpstr>Violated Constraints</vt:lpstr>
      <vt:lpstr>Violated Constraints</vt:lpstr>
      <vt:lpstr>Shift Factor Cut-Off</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Thompson, Chad</cp:lastModifiedBy>
  <cp:revision>266</cp:revision>
  <cp:lastPrinted>2017-03-24T21:55:18Z</cp:lastPrinted>
  <dcterms:created xsi:type="dcterms:W3CDTF">2016-01-21T15:20:31Z</dcterms:created>
  <dcterms:modified xsi:type="dcterms:W3CDTF">2018-08-10T16:45:06Z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