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3" r:id="rId4"/>
    <p:sldId id="264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4" autoAdjust="0"/>
    <p:restoredTop sz="94660"/>
  </p:normalViewPr>
  <p:slideViewPr>
    <p:cSldViewPr>
      <p:cViewPr>
        <p:scale>
          <a:sx n="120" d="100"/>
          <a:sy n="120" d="100"/>
        </p:scale>
        <p:origin x="-1290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mktrules/issues/NPRR875" TargetMode="External"/><Relationship Id="rId13" Type="http://schemas.openxmlformats.org/officeDocument/2006/relationships/hyperlink" Target="http://ercot.com/mktrules/issues/NPRR878#summary" TargetMode="External"/><Relationship Id="rId3" Type="http://schemas.openxmlformats.org/officeDocument/2006/relationships/hyperlink" Target="http://ercot.com/mktrules/issues/NPRR847" TargetMode="External"/><Relationship Id="rId7" Type="http://schemas.openxmlformats.org/officeDocument/2006/relationships/hyperlink" Target="http://ercot.com/mktrules/issues/NPRR874" TargetMode="External"/><Relationship Id="rId12" Type="http://schemas.openxmlformats.org/officeDocument/2006/relationships/hyperlink" Target="http://ercot.com/mktrules/issues/NPRR85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mktrules/issues/NPRR873" TargetMode="External"/><Relationship Id="rId11" Type="http://schemas.openxmlformats.org/officeDocument/2006/relationships/hyperlink" Target="http://ercot.com/mktrules/issues/NPRR845#action" TargetMode="External"/><Relationship Id="rId5" Type="http://schemas.openxmlformats.org/officeDocument/2006/relationships/hyperlink" Target="http://ercot.com/mktrules/issues/NPRR862" TargetMode="External"/><Relationship Id="rId10" Type="http://schemas.openxmlformats.org/officeDocument/2006/relationships/hyperlink" Target="http://ercot.com/mktrules/issues/reports/scr/Approved" TargetMode="External"/><Relationship Id="rId4" Type="http://schemas.openxmlformats.org/officeDocument/2006/relationships/hyperlink" Target="http://ercot.com/mktrules/issues/NPRR856" TargetMode="External"/><Relationship Id="rId9" Type="http://schemas.openxmlformats.org/officeDocument/2006/relationships/hyperlink" Target="http://ercot.com/mktrules/issues/NPRR877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mktrules/issues/NOGRR177" TargetMode="External"/><Relationship Id="rId13" Type="http://schemas.openxmlformats.org/officeDocument/2006/relationships/hyperlink" Target="http://ercot.com/mktrules/issues/RMGRR153" TargetMode="External"/><Relationship Id="rId3" Type="http://schemas.openxmlformats.org/officeDocument/2006/relationships/hyperlink" Target="http://ercot.com/content/wcm/key_documents_lists/138451/04._PRS_Report.zip" TargetMode="External"/><Relationship Id="rId7" Type="http://schemas.openxmlformats.org/officeDocument/2006/relationships/hyperlink" Target="http://ercot.com/mktrules/issues/reports/nogrr/Approved" TargetMode="External"/><Relationship Id="rId12" Type="http://schemas.openxmlformats.org/officeDocument/2006/relationships/hyperlink" Target="http://ercot.com/mktrules/issues/RMGRR15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8459/9._ROS_Report.zip" TargetMode="External"/><Relationship Id="rId11" Type="http://schemas.openxmlformats.org/officeDocument/2006/relationships/hyperlink" Target="http://ercot.com/content/wcm/key_documents_lists/138459/7._RMS_Report.zip" TargetMode="External"/><Relationship Id="rId5" Type="http://schemas.openxmlformats.org/officeDocument/2006/relationships/hyperlink" Target="http://ercot.com/mktrules/issues/reports/vcmrr/Approved" TargetMode="External"/><Relationship Id="rId15" Type="http://schemas.openxmlformats.org/officeDocument/2006/relationships/hyperlink" Target="http://ercot.com/content/wcm/key_documents_lists/138459/4._PRS_Report.zip" TargetMode="External"/><Relationship Id="rId10" Type="http://schemas.openxmlformats.org/officeDocument/2006/relationships/hyperlink" Target="http://ercot.com/mktrules/issues/reports/pgrr/Approved" TargetMode="External"/><Relationship Id="rId4" Type="http://schemas.openxmlformats.org/officeDocument/2006/relationships/hyperlink" Target="http://ercot.com/content/wcm/key_documents_lists/138459/8._WMS_Report.zip" TargetMode="External"/><Relationship Id="rId9" Type="http://schemas.openxmlformats.org/officeDocument/2006/relationships/hyperlink" Target="http://ercot.com/mktrules/issues/reports/rrgrr/Approved" TargetMode="External"/><Relationship Id="rId14" Type="http://schemas.openxmlformats.org/officeDocument/2006/relationships/hyperlink" Target="http://ercot.com/mktrules/issues/RMGRR15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content/wcm/key_documents_lists/137985/9_Real-Time_Market_Price_Correction_-_Attachments_A-F.zip" TargetMode="External"/><Relationship Id="rId3" Type="http://schemas.openxmlformats.org/officeDocument/2006/relationships/hyperlink" Target="http://ercot.com/content/wcm/key_documents_lists/137985/11.1_Proposed_Amendments_to_ERCOT_Articles_of_Incorporation.pdf" TargetMode="External"/><Relationship Id="rId7" Type="http://schemas.openxmlformats.org/officeDocument/2006/relationships/hyperlink" Target="http://ercot.com/content/wcm/key_documents_lists/137985/9_Real-Time_Market_Price_Correction_for_Operating_Day_July_18_2018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7985/9_Real-Time_Market_Price_Correction_for_Operating_Day_July_18_2018_-_Presentation.pdf" TargetMode="External"/><Relationship Id="rId5" Type="http://schemas.openxmlformats.org/officeDocument/2006/relationships/hyperlink" Target="http://ercot.com/content/wcm/key_documents_lists/137985/11.3_2019_ERCOT_Board_Meeting_and_Annual_Meeting_Schedule.pdf" TargetMode="External"/><Relationship Id="rId4" Type="http://schemas.openxmlformats.org/officeDocument/2006/relationships/hyperlink" Target="http://ercot.com/content/wcm/key_documents_lists/137985/11.2_Proposed_Amendments_to_ERCOT_Bylaws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400" spc="-30" dirty="0" smtClean="0"/>
              <a:t/>
            </a:r>
            <a:br>
              <a:rPr lang="en-US" sz="1400" spc="-30" dirty="0" smtClean="0"/>
            </a:br>
            <a:r>
              <a:rPr lang="en-US" sz="1400" spc="-30" dirty="0" smtClean="0"/>
              <a:t>August 14, 2018 </a:t>
            </a:r>
            <a:br>
              <a:rPr lang="en-US" sz="1400" spc="-30" dirty="0" smtClean="0"/>
            </a:br>
            <a:r>
              <a:rPr lang="en-US" sz="1000" spc="-30" dirty="0" smtClean="0"/>
              <a:t/>
            </a:r>
            <a:br>
              <a:rPr lang="en-US" sz="1000" spc="-30" dirty="0" smtClean="0"/>
            </a:br>
            <a:r>
              <a:rPr lang="en-US" sz="600" spc="-30" dirty="0"/>
              <a:t/>
            </a:r>
            <a:br>
              <a:rPr lang="en-US" sz="600" spc="-30" dirty="0"/>
            </a:br>
            <a:r>
              <a:rPr lang="en-US" sz="2800" spc="-30" dirty="0" err="1" smtClean="0"/>
              <a:t>TAC</a:t>
            </a:r>
            <a:r>
              <a:rPr lang="en-US" sz="2800" spc="-30" dirty="0" smtClean="0"/>
              <a:t> </a:t>
            </a:r>
            <a:r>
              <a:rPr lang="en-US" sz="2800" spc="-30" dirty="0" smtClean="0"/>
              <a:t>Update </a:t>
            </a:r>
            <a:r>
              <a:rPr lang="en-US" sz="2800" spc="-30" dirty="0" smtClean="0"/>
              <a:t>To RMS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Rebecca </a:t>
            </a:r>
            <a:r>
              <a:rPr lang="en-US" dirty="0" smtClean="0"/>
              <a:t>Reed Zerwas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Nodal Protocol Revision Requests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7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i="1" spc="-60" dirty="0" smtClean="0"/>
              <a:t>The Following Revision Requests Recommended by </a:t>
            </a:r>
            <a:r>
              <a:rPr lang="en-US" i="1" spc="-60" dirty="0" err="1" smtClean="0"/>
              <a:t>TAC</a:t>
            </a:r>
            <a:r>
              <a:rPr lang="en-US" i="1" spc="-60" dirty="0" smtClean="0"/>
              <a:t> for BOD </a:t>
            </a:r>
            <a:r>
              <a:rPr lang="en-US" i="1" spc="-60" dirty="0" smtClean="0"/>
              <a:t>Approval (All Approved at August 7</a:t>
            </a:r>
            <a:r>
              <a:rPr lang="en-US" i="1" spc="-60" baseline="30000" dirty="0" smtClean="0"/>
              <a:t>th</a:t>
            </a:r>
            <a:r>
              <a:rPr lang="en-US" i="1" spc="-60" dirty="0" smtClean="0"/>
              <a:t> BOD):</a:t>
            </a:r>
            <a:endParaRPr lang="en-US" sz="800" i="1" dirty="0"/>
          </a:p>
          <a:p>
            <a:pPr marL="0" indent="0">
              <a:buNone/>
            </a:pPr>
            <a:endParaRPr lang="en-US" sz="600" i="1" dirty="0" smtClean="0"/>
          </a:p>
          <a:p>
            <a:r>
              <a:rPr lang="en-US" sz="2200" b="1" dirty="0" err="1" smtClean="0">
                <a:hlinkClick r:id="rId3"/>
              </a:rPr>
              <a:t>NPRR847</a:t>
            </a:r>
            <a:r>
              <a:rPr lang="en-US" sz="2200" dirty="0" smtClean="0"/>
              <a:t>, </a:t>
            </a:r>
            <a:r>
              <a:rPr lang="en-US" sz="2100" dirty="0"/>
              <a:t>Exceptional Fuel Cost Included in the Mitigated Offer </a:t>
            </a:r>
            <a:r>
              <a:rPr lang="en-US" sz="2100" dirty="0" smtClean="0"/>
              <a:t>Caps</a:t>
            </a:r>
          </a:p>
          <a:p>
            <a:endParaRPr lang="en-US" sz="800" i="1" dirty="0" smtClean="0"/>
          </a:p>
          <a:p>
            <a:r>
              <a:rPr lang="en-US" sz="2200" b="1" dirty="0" smtClean="0">
                <a:hlinkClick r:id="rId4"/>
              </a:rPr>
              <a:t>NPRR856</a:t>
            </a:r>
            <a:r>
              <a:rPr lang="en-US" sz="2200" dirty="0" smtClean="0"/>
              <a:t>, </a:t>
            </a:r>
            <a:r>
              <a:rPr lang="en-US" sz="2100" dirty="0"/>
              <a:t>Treatment of </a:t>
            </a:r>
            <a:r>
              <a:rPr lang="en-US" sz="2100" dirty="0" err="1"/>
              <a:t>OFFQS</a:t>
            </a:r>
            <a:r>
              <a:rPr lang="en-US" sz="2100" dirty="0"/>
              <a:t> Status in Day-Ahead Make Whole and </a:t>
            </a:r>
            <a:r>
              <a:rPr lang="en-US" sz="2100" dirty="0" err="1"/>
              <a:t>RUC</a:t>
            </a:r>
            <a:r>
              <a:rPr lang="en-US" sz="2100" dirty="0"/>
              <a:t> </a:t>
            </a:r>
            <a:r>
              <a:rPr lang="en-US" sz="2100" dirty="0" smtClean="0"/>
              <a:t>Settlements</a:t>
            </a:r>
          </a:p>
          <a:p>
            <a:endParaRPr lang="en-US" sz="800" i="1" dirty="0" smtClean="0"/>
          </a:p>
          <a:p>
            <a:r>
              <a:rPr lang="en-US" sz="2200" b="1" dirty="0" err="1" smtClean="0">
                <a:hlinkClick r:id="rId5"/>
              </a:rPr>
              <a:t>NPRR862</a:t>
            </a:r>
            <a:r>
              <a:rPr lang="en-US" sz="2200" dirty="0" smtClean="0"/>
              <a:t>, </a:t>
            </a:r>
            <a:r>
              <a:rPr lang="en-US" sz="2100" dirty="0"/>
              <a:t>Updates to Address Revisions under PUCT Project </a:t>
            </a:r>
            <a:r>
              <a:rPr lang="en-US" sz="2100" dirty="0" smtClean="0"/>
              <a:t>46369</a:t>
            </a:r>
          </a:p>
          <a:p>
            <a:endParaRPr lang="en-US" sz="800" i="1" dirty="0" smtClean="0"/>
          </a:p>
          <a:p>
            <a:r>
              <a:rPr lang="en-US" sz="2200" b="1" dirty="0" err="1" smtClean="0">
                <a:hlinkClick r:id="rId6"/>
              </a:rPr>
              <a:t>NPRR873</a:t>
            </a:r>
            <a:r>
              <a:rPr lang="en-US" sz="2200" dirty="0" smtClean="0"/>
              <a:t>, </a:t>
            </a:r>
            <a:r>
              <a:rPr lang="en-US" sz="2100" dirty="0"/>
              <a:t>Posting of the ERCOT Wide Intra-Hour Wind Power and Load Forecast on the MIS Public</a:t>
            </a:r>
            <a:endParaRPr lang="en-US" sz="800" i="1" dirty="0"/>
          </a:p>
          <a:p>
            <a:endParaRPr lang="en-US" sz="2100" dirty="0" smtClean="0"/>
          </a:p>
          <a:p>
            <a:r>
              <a:rPr lang="en-US" sz="2200" b="1" dirty="0" err="1" smtClean="0">
                <a:hlinkClick r:id="rId7"/>
              </a:rPr>
              <a:t>NPRR874</a:t>
            </a:r>
            <a:r>
              <a:rPr lang="en-US" sz="2200" dirty="0" smtClean="0"/>
              <a:t>, </a:t>
            </a:r>
            <a:r>
              <a:rPr lang="en-US" sz="2100" dirty="0"/>
              <a:t>Change to Report for Net Allocation to Load Settlement Stability</a:t>
            </a:r>
            <a:endParaRPr lang="en-US" sz="800" i="1" dirty="0"/>
          </a:p>
          <a:p>
            <a:endParaRPr lang="en-US" sz="2100" dirty="0"/>
          </a:p>
          <a:p>
            <a:r>
              <a:rPr lang="en-US" sz="2200" b="1" dirty="0" err="1" smtClean="0">
                <a:hlinkClick r:id="rId8"/>
              </a:rPr>
              <a:t>NPRR875</a:t>
            </a:r>
            <a:r>
              <a:rPr lang="en-US" sz="2200" dirty="0" smtClean="0"/>
              <a:t>, </a:t>
            </a:r>
            <a:r>
              <a:rPr lang="en-US" sz="2100" dirty="0"/>
              <a:t>Clarification for the Implementation of </a:t>
            </a:r>
            <a:r>
              <a:rPr lang="en-US" sz="2100" dirty="0" err="1"/>
              <a:t>NPRR864</a:t>
            </a:r>
            <a:r>
              <a:rPr lang="en-US" sz="2100" dirty="0"/>
              <a:t>, </a:t>
            </a:r>
            <a:r>
              <a:rPr lang="en-US" sz="2100" dirty="0" err="1"/>
              <a:t>RUC</a:t>
            </a:r>
            <a:r>
              <a:rPr lang="en-US" sz="2100" dirty="0"/>
              <a:t> Modifications to Consider Market-Based </a:t>
            </a:r>
            <a:r>
              <a:rPr lang="en-US" sz="2100" dirty="0" smtClean="0"/>
              <a:t>Solutions</a:t>
            </a:r>
          </a:p>
          <a:p>
            <a:endParaRPr lang="en-US" sz="2100" dirty="0"/>
          </a:p>
          <a:p>
            <a:r>
              <a:rPr lang="en-US" sz="2200" b="1" dirty="0" err="1" smtClean="0">
                <a:hlinkClick r:id="rId9"/>
              </a:rPr>
              <a:t>NPRR877</a:t>
            </a:r>
            <a:r>
              <a:rPr lang="en-US" sz="2200" dirty="0" smtClean="0"/>
              <a:t>, </a:t>
            </a:r>
            <a:r>
              <a:rPr lang="en-US" sz="2100" dirty="0"/>
              <a:t>Use of Actual Interval Data for IDR ESI IDs for Initial </a:t>
            </a:r>
            <a:r>
              <a:rPr lang="en-US" sz="2100" dirty="0" smtClean="0"/>
              <a:t>Settlement</a:t>
            </a:r>
          </a:p>
          <a:p>
            <a:endParaRPr lang="en-US" sz="2100" dirty="0"/>
          </a:p>
          <a:p>
            <a:r>
              <a:rPr lang="en-US" sz="2200" b="1" dirty="0" err="1" smtClean="0">
                <a:hlinkClick r:id="rId10"/>
              </a:rPr>
              <a:t>SCR796</a:t>
            </a:r>
            <a:r>
              <a:rPr lang="en-US" sz="2200" b="1" dirty="0" smtClean="0"/>
              <a:t>, </a:t>
            </a:r>
            <a:r>
              <a:rPr lang="en-US" sz="2200" dirty="0" smtClean="0"/>
              <a:t> </a:t>
            </a:r>
            <a:r>
              <a:rPr lang="en-US" sz="2100" dirty="0"/>
              <a:t>Eliminate Requirement for Forward Adjustment Factors Report in the MIS Certified </a:t>
            </a:r>
            <a:r>
              <a:rPr lang="en-US" sz="2100" dirty="0" smtClean="0"/>
              <a:t>Are</a:t>
            </a:r>
          </a:p>
          <a:p>
            <a:pPr marL="0" indent="0">
              <a:buNone/>
            </a:pPr>
            <a:endParaRPr lang="en-US" sz="2100" i="1" dirty="0"/>
          </a:p>
          <a:p>
            <a:pPr marL="0" indent="0">
              <a:buNone/>
            </a:pPr>
            <a:r>
              <a:rPr lang="en-US" i="1" dirty="0" smtClean="0"/>
              <a:t>Revision </a:t>
            </a:r>
            <a:r>
              <a:rPr lang="en-US" i="1" dirty="0" smtClean="0"/>
              <a:t>Requests </a:t>
            </a:r>
            <a:r>
              <a:rPr lang="en-US" i="1" dirty="0" smtClean="0"/>
              <a:t>Left Pending at </a:t>
            </a:r>
            <a:r>
              <a:rPr lang="en-US" i="1" dirty="0" err="1" smtClean="0"/>
              <a:t>TAC</a:t>
            </a:r>
            <a:r>
              <a:rPr lang="en-US" i="1" dirty="0" smtClean="0"/>
              <a:t>:</a:t>
            </a:r>
          </a:p>
          <a:p>
            <a:pPr marL="0" indent="0">
              <a:buNone/>
            </a:pPr>
            <a:endParaRPr lang="en-US" sz="600" i="1" dirty="0" smtClean="0">
              <a:solidFill>
                <a:srgbClr val="FF0000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2100" b="1" dirty="0" err="1">
                <a:solidFill>
                  <a:prstClr val="black"/>
                </a:solidFill>
                <a:hlinkClick r:id="rId11"/>
              </a:rPr>
              <a:t>NPRR845</a:t>
            </a:r>
            <a:r>
              <a:rPr lang="en-US" sz="2100" dirty="0">
                <a:solidFill>
                  <a:prstClr val="black"/>
                </a:solidFill>
              </a:rPr>
              <a:t>, </a:t>
            </a:r>
            <a:r>
              <a:rPr lang="en-US" sz="2100" dirty="0" err="1" smtClean="0">
                <a:solidFill>
                  <a:prstClr val="black"/>
                </a:solidFill>
              </a:rPr>
              <a:t>RMR</a:t>
            </a:r>
            <a:r>
              <a:rPr lang="en-US" sz="2100" dirty="0" smtClean="0">
                <a:solidFill>
                  <a:prstClr val="black"/>
                </a:solidFill>
              </a:rPr>
              <a:t> </a:t>
            </a:r>
            <a:r>
              <a:rPr lang="en-US" sz="2100" dirty="0">
                <a:solidFill>
                  <a:prstClr val="black"/>
                </a:solidFill>
              </a:rPr>
              <a:t>Process and Agreement Revisions </a:t>
            </a:r>
            <a:endParaRPr lang="en-US" sz="2100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endParaRPr lang="en-US" sz="600" i="1" dirty="0" smtClean="0">
              <a:solidFill>
                <a:srgbClr val="FF0000"/>
              </a:solidFill>
            </a:endParaRPr>
          </a:p>
          <a:p>
            <a:r>
              <a:rPr lang="en-US" sz="2100" b="1" dirty="0" err="1" smtClean="0">
                <a:hlinkClick r:id="rId12"/>
              </a:rPr>
              <a:t>NPRR857</a:t>
            </a:r>
            <a:r>
              <a:rPr lang="en-US" sz="2100" dirty="0"/>
              <a:t>, Creation of Direct Current Tie Operator Market Participant </a:t>
            </a:r>
            <a:r>
              <a:rPr lang="en-US" sz="2100" dirty="0" smtClean="0"/>
              <a:t>Role  - Tabled at </a:t>
            </a:r>
            <a:r>
              <a:rPr lang="en-US" sz="2100" dirty="0" err="1" smtClean="0"/>
              <a:t>TAC</a:t>
            </a:r>
            <a:endParaRPr lang="en-US" sz="2100" dirty="0" smtClean="0"/>
          </a:p>
          <a:p>
            <a:pPr lvl="0">
              <a:buClr>
                <a:srgbClr val="FE8637"/>
              </a:buClr>
            </a:pPr>
            <a:endParaRPr lang="en-US" sz="800" i="1" dirty="0">
              <a:solidFill>
                <a:srgbClr val="FF0000"/>
              </a:solidFill>
            </a:endParaRPr>
          </a:p>
          <a:p>
            <a:r>
              <a:rPr lang="en-US" sz="2200" b="1" dirty="0" err="1" smtClean="0">
                <a:hlinkClick r:id="rId13"/>
              </a:rPr>
              <a:t>NPRR878</a:t>
            </a:r>
            <a:r>
              <a:rPr lang="en-US" sz="2200" dirty="0"/>
              <a:t>, </a:t>
            </a:r>
            <a:r>
              <a:rPr lang="en-US" sz="2100" dirty="0"/>
              <a:t>ERS Obligation Report for TDSPs</a:t>
            </a:r>
            <a:endParaRPr lang="en-US" sz="21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Subcommittee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077200" cy="5334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  <a:hlinkClick r:id="rId3"/>
              </a:rPr>
              <a:t>PRS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Update </a:t>
            </a:r>
            <a:r>
              <a:rPr lang="en-US" dirty="0"/>
              <a:t>on 2018 Release Targets – </a:t>
            </a:r>
            <a:r>
              <a:rPr lang="en-US" dirty="0" smtClean="0"/>
              <a:t>BOD approved </a:t>
            </a:r>
            <a:r>
              <a:rPr lang="en-US" dirty="0"/>
              <a:t>r</a:t>
            </a:r>
            <a:r>
              <a:rPr lang="en-US" dirty="0" smtClean="0"/>
              <a:t>evision </a:t>
            </a:r>
            <a:r>
              <a:rPr lang="en-US" dirty="0"/>
              <a:t>r</a:t>
            </a:r>
            <a:r>
              <a:rPr lang="en-US" dirty="0" smtClean="0"/>
              <a:t>equests, proposed rank and priority for pending requests</a:t>
            </a:r>
          </a:p>
          <a:p>
            <a:endParaRPr lang="en-US" sz="600" dirty="0" smtClean="0">
              <a:solidFill>
                <a:srgbClr val="FF0000"/>
              </a:solidFill>
              <a:hlinkClick r:id="rId4"/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4"/>
              </a:rPr>
              <a:t>WMS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sz="2200" dirty="0" err="1" smtClean="0">
                <a:hlinkClick r:id="rId5"/>
              </a:rPr>
              <a:t>VCMRR022</a:t>
            </a:r>
            <a:r>
              <a:rPr lang="en-US" sz="2200" dirty="0"/>
              <a:t>, Determination of Fuel Adder Price for Coal and Lignite Resources- Considered &amp; Endorsed </a:t>
            </a:r>
            <a:r>
              <a:rPr lang="en-US" sz="2200" dirty="0" smtClean="0"/>
              <a:t>(BOD Approved)</a:t>
            </a:r>
          </a:p>
          <a:p>
            <a:pPr lvl="1"/>
            <a:r>
              <a:rPr lang="en-US" sz="2200" dirty="0" smtClean="0"/>
              <a:t>Discussed </a:t>
            </a:r>
            <a:r>
              <a:rPr lang="en-US" sz="2200" dirty="0"/>
              <a:t>changes to </a:t>
            </a:r>
            <a:r>
              <a:rPr lang="en-US" sz="2200" dirty="0" err="1"/>
              <a:t>WMS</a:t>
            </a:r>
            <a:r>
              <a:rPr lang="en-US" sz="2200" dirty="0"/>
              <a:t> </a:t>
            </a:r>
            <a:r>
              <a:rPr lang="en-US" sz="2200" dirty="0" smtClean="0"/>
              <a:t>working groups – Settlements Working Group formed, Emerging Technologies Working Group moved to inactive</a:t>
            </a:r>
          </a:p>
          <a:p>
            <a:pPr lvl="1"/>
            <a:r>
              <a:rPr lang="en-US" sz="2200" dirty="0" smtClean="0"/>
              <a:t>Update on ERCOT look at switchable generation</a:t>
            </a:r>
            <a:endParaRPr lang="en-US" sz="2200" dirty="0"/>
          </a:p>
          <a:p>
            <a:pPr marL="365760" lvl="1" indent="0">
              <a:buNone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6"/>
              </a:rPr>
              <a:t>ROS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Confirmation of </a:t>
            </a:r>
            <a:r>
              <a:rPr lang="en-US" dirty="0" err="1" smtClean="0"/>
              <a:t>ROS</a:t>
            </a:r>
            <a:r>
              <a:rPr lang="en-US" dirty="0" smtClean="0"/>
              <a:t> Leadership: Tom Burke (</a:t>
            </a:r>
            <a:r>
              <a:rPr lang="en-US" dirty="0" err="1" smtClean="0"/>
              <a:t>GSEC</a:t>
            </a:r>
            <a:r>
              <a:rPr lang="en-US" dirty="0" smtClean="0"/>
              <a:t>), Chair &amp; Boon Staples (Tenaska), Vice Chair</a:t>
            </a:r>
            <a:endParaRPr lang="en-US" dirty="0" smtClean="0"/>
          </a:p>
          <a:p>
            <a:pPr lvl="1"/>
            <a:r>
              <a:rPr lang="en-US" dirty="0" err="1" smtClean="0">
                <a:hlinkClick r:id="rId7"/>
              </a:rPr>
              <a:t>NOGRR174</a:t>
            </a:r>
            <a:r>
              <a:rPr lang="en-US" dirty="0"/>
              <a:t>, </a:t>
            </a:r>
            <a:r>
              <a:rPr lang="en-US" dirty="0" err="1"/>
              <a:t>AVR</a:t>
            </a:r>
            <a:r>
              <a:rPr lang="en-US" dirty="0"/>
              <a:t> and PSS Testing </a:t>
            </a:r>
            <a:r>
              <a:rPr lang="en-US" dirty="0" smtClean="0"/>
              <a:t>Requirements </a:t>
            </a:r>
            <a:r>
              <a:rPr lang="en-US" dirty="0"/>
              <a:t>- Considered &amp; Endorsed </a:t>
            </a:r>
            <a:r>
              <a:rPr lang="en-US" dirty="0" smtClean="0"/>
              <a:t> </a:t>
            </a:r>
            <a:r>
              <a:rPr lang="en-US" sz="2000" dirty="0"/>
              <a:t>(BOD Approved</a:t>
            </a:r>
            <a:r>
              <a:rPr lang="en-US" sz="2000" dirty="0" smtClean="0"/>
              <a:t>)</a:t>
            </a:r>
            <a:endParaRPr lang="en-US" dirty="0"/>
          </a:p>
          <a:p>
            <a:pPr lvl="1"/>
            <a:r>
              <a:rPr lang="en-US" dirty="0" err="1" smtClean="0">
                <a:hlinkClick r:id="rId8"/>
              </a:rPr>
              <a:t>NOGRR177</a:t>
            </a:r>
            <a:r>
              <a:rPr lang="en-US" dirty="0"/>
              <a:t>, Related to </a:t>
            </a:r>
            <a:r>
              <a:rPr lang="en-US" dirty="0" err="1"/>
              <a:t>NPRR857</a:t>
            </a:r>
            <a:r>
              <a:rPr lang="en-US" dirty="0"/>
              <a:t>, Creation of Direct Current Tie Operator Market Participant </a:t>
            </a:r>
            <a:r>
              <a:rPr lang="en-US" dirty="0" smtClean="0"/>
              <a:t>Role – Tabled at </a:t>
            </a:r>
            <a:r>
              <a:rPr lang="en-US" dirty="0" err="1" smtClean="0"/>
              <a:t>TAC</a:t>
            </a:r>
            <a:endParaRPr lang="en-US" dirty="0"/>
          </a:p>
          <a:p>
            <a:pPr lvl="1"/>
            <a:r>
              <a:rPr lang="en-US" dirty="0" err="1" smtClean="0">
                <a:hlinkClick r:id="rId9"/>
              </a:rPr>
              <a:t>RRGRR017</a:t>
            </a:r>
            <a:r>
              <a:rPr lang="en-US" dirty="0"/>
              <a:t>, Related to </a:t>
            </a:r>
            <a:r>
              <a:rPr lang="en-US" dirty="0" err="1"/>
              <a:t>NPRR866</a:t>
            </a:r>
            <a:r>
              <a:rPr lang="en-US" dirty="0"/>
              <a:t>, Mapping Registered Distributed Generation and Load Resources to Transmission Loads in the Network Operations </a:t>
            </a:r>
            <a:r>
              <a:rPr lang="en-US" dirty="0" smtClean="0"/>
              <a:t>Model </a:t>
            </a:r>
            <a:r>
              <a:rPr lang="en-US" dirty="0"/>
              <a:t>- Considered &amp; Endorsed </a:t>
            </a:r>
            <a:r>
              <a:rPr lang="en-US" sz="2000" dirty="0"/>
              <a:t>(BOD Approved</a:t>
            </a:r>
            <a:r>
              <a:rPr lang="en-US" sz="2000" dirty="0" smtClean="0"/>
              <a:t>)</a:t>
            </a:r>
            <a:endParaRPr lang="en-US" dirty="0"/>
          </a:p>
          <a:p>
            <a:pPr lvl="1"/>
            <a:r>
              <a:rPr lang="en-US" dirty="0" err="1" smtClean="0">
                <a:hlinkClick r:id="rId10"/>
              </a:rPr>
              <a:t>PGRR061</a:t>
            </a:r>
            <a:r>
              <a:rPr lang="en-US" dirty="0"/>
              <a:t>, Related to </a:t>
            </a:r>
            <a:r>
              <a:rPr lang="en-US" dirty="0" err="1"/>
              <a:t>NPRR866</a:t>
            </a:r>
            <a:r>
              <a:rPr lang="en-US" dirty="0"/>
              <a:t>, Mapping Registered Distributed Generation and Load Resources to Transmission Loads in the Network Operations </a:t>
            </a:r>
            <a:r>
              <a:rPr lang="en-US" dirty="0" smtClean="0"/>
              <a:t>Model </a:t>
            </a:r>
            <a:r>
              <a:rPr lang="en-US" dirty="0"/>
              <a:t>- Considered &amp; Endorsed </a:t>
            </a:r>
            <a:r>
              <a:rPr lang="en-US" dirty="0" smtClean="0"/>
              <a:t> </a:t>
            </a:r>
            <a:r>
              <a:rPr lang="en-US" sz="2000" dirty="0"/>
              <a:t>(BOD Approved</a:t>
            </a:r>
            <a:r>
              <a:rPr lang="en-US" sz="2000" dirty="0" smtClean="0"/>
              <a:t>)</a:t>
            </a:r>
            <a:endParaRPr lang="en-US" dirty="0"/>
          </a:p>
          <a:p>
            <a:pPr lvl="1"/>
            <a:r>
              <a:rPr lang="en-US" dirty="0" err="1" smtClean="0">
                <a:hlinkClick r:id="rId10"/>
              </a:rPr>
              <a:t>PGRR062</a:t>
            </a:r>
            <a:r>
              <a:rPr lang="en-US" dirty="0"/>
              <a:t>, Updates to Generation Interconnection or Change Request (</a:t>
            </a:r>
            <a:r>
              <a:rPr lang="en-US" dirty="0" err="1"/>
              <a:t>GINR</a:t>
            </a:r>
            <a:r>
              <a:rPr lang="en-US" dirty="0"/>
              <a:t>) </a:t>
            </a:r>
            <a:r>
              <a:rPr lang="en-US" dirty="0" smtClean="0"/>
              <a:t>Process </a:t>
            </a:r>
            <a:r>
              <a:rPr lang="en-US" dirty="0"/>
              <a:t>- Considered &amp; Endorsed </a:t>
            </a:r>
            <a:r>
              <a:rPr lang="en-US" sz="2000" dirty="0"/>
              <a:t>(BOD Approved</a:t>
            </a:r>
            <a:r>
              <a:rPr lang="en-US" sz="2000" dirty="0" smtClean="0"/>
              <a:t>)</a:t>
            </a:r>
            <a:endParaRPr lang="en-US" dirty="0"/>
          </a:p>
          <a:p>
            <a:pPr lvl="1"/>
            <a:endParaRPr lang="en-US" sz="1800" dirty="0" smtClean="0"/>
          </a:p>
          <a:p>
            <a:r>
              <a:rPr lang="en-US" dirty="0" smtClean="0">
                <a:solidFill>
                  <a:srgbClr val="FF0000"/>
                </a:solidFill>
                <a:hlinkClick r:id="rId11"/>
              </a:rPr>
              <a:t>RMS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prstClr val="black"/>
                </a:solidFill>
                <a:hlinkClick r:id="rId12"/>
              </a:rPr>
              <a:t>RMGRR152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/>
              <a:t>Additional Alignment with </a:t>
            </a:r>
            <a:r>
              <a:rPr lang="en-US" dirty="0" err="1"/>
              <a:t>NPRR778</a:t>
            </a:r>
            <a:r>
              <a:rPr lang="en-US" dirty="0"/>
              <a:t>, Modifications to Date Change and Cancellation Evaluation Window - Considered &amp; Endorsed </a:t>
            </a:r>
            <a:endParaRPr lang="en-US" dirty="0" smtClean="0"/>
          </a:p>
          <a:p>
            <a:pPr lvl="1"/>
            <a:r>
              <a:rPr lang="en-US" dirty="0" err="1">
                <a:solidFill>
                  <a:prstClr val="black"/>
                </a:solidFill>
                <a:hlinkClick r:id="rId13"/>
              </a:rPr>
              <a:t>RMGRR153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/>
              <a:t>Modifications to TDSP References and Processes in the Retail Market Guide - Considered &amp; Endorsed  </a:t>
            </a:r>
            <a:endParaRPr lang="en-US" dirty="0" smtClean="0"/>
          </a:p>
          <a:p>
            <a:pPr lvl="1"/>
            <a:r>
              <a:rPr lang="en-US" dirty="0" err="1">
                <a:solidFill>
                  <a:prstClr val="black"/>
                </a:solidFill>
                <a:hlinkClick r:id="rId14"/>
              </a:rPr>
              <a:t>RMGRR154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/>
              <a:t>Remove References to Lite Up Texas - Considered &amp; Endorsed  </a:t>
            </a:r>
            <a:endParaRPr lang="en-US" dirty="0" smtClean="0"/>
          </a:p>
          <a:p>
            <a:pPr lvl="1"/>
            <a:r>
              <a:rPr lang="en-US" dirty="0"/>
              <a:t>RMS Goals </a:t>
            </a:r>
            <a:r>
              <a:rPr lang="en-US" dirty="0" smtClean="0"/>
              <a:t>- Approved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>
            <a:hlinkClick r:id="rId15"/>
          </p:cNvPr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8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ERCOT </a:t>
            </a:r>
            <a:r>
              <a:rPr lang="en-US" dirty="0" smtClean="0"/>
              <a:t>and Board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077200" cy="5105400"/>
          </a:xfrm>
        </p:spPr>
        <p:txBody>
          <a:bodyPr>
            <a:normAutofit fontScale="92500" lnSpcReduction="20000"/>
          </a:bodyPr>
          <a:lstStyle/>
          <a:p>
            <a:pPr marL="365760" lvl="1" indent="0">
              <a:spcBef>
                <a:spcPts val="0"/>
              </a:spcBef>
              <a:buNone/>
            </a:pPr>
            <a:endParaRPr lang="en-US" sz="4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Proposed Bylaws Amendments Update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At </a:t>
            </a:r>
            <a:r>
              <a:rPr lang="en-US" sz="2000" dirty="0" err="1" smtClean="0"/>
              <a:t>TAC</a:t>
            </a:r>
            <a:r>
              <a:rPr lang="en-US" sz="2000" dirty="0" smtClean="0"/>
              <a:t>, ERCOT </a:t>
            </a:r>
            <a:r>
              <a:rPr lang="en-US" sz="2000" dirty="0"/>
              <a:t>legal provided an update on proposed bylaw amendments </a:t>
            </a:r>
            <a:r>
              <a:rPr lang="en-US" sz="2000" dirty="0" smtClean="0"/>
              <a:t>seeking to clarify </a:t>
            </a:r>
            <a:r>
              <a:rPr lang="en-US" sz="2000" dirty="0"/>
              <a:t>when an Affiliate relationship may arise between two or more ERCOT Members</a:t>
            </a:r>
            <a:r>
              <a:rPr lang="en-US" sz="20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BOD approved amendments (documents available </a:t>
            </a:r>
            <a:r>
              <a:rPr lang="en-US" sz="2000" dirty="0" smtClean="0">
                <a:hlinkClick r:id="rId3"/>
              </a:rPr>
              <a:t>here</a:t>
            </a:r>
            <a:r>
              <a:rPr lang="en-US" sz="2000" dirty="0"/>
              <a:t> </a:t>
            </a:r>
            <a:r>
              <a:rPr lang="en-US" sz="2000" dirty="0" smtClean="0"/>
              <a:t>and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4"/>
              </a:rPr>
              <a:t>here</a:t>
            </a:r>
            <a:r>
              <a:rPr lang="en-US" sz="2000" dirty="0" smtClean="0"/>
              <a:t>) – pending corporate membership and </a:t>
            </a:r>
            <a:r>
              <a:rPr lang="en-US" sz="2000" smtClean="0"/>
              <a:t>Commission approval</a:t>
            </a:r>
          </a:p>
          <a:p>
            <a:pPr lvl="1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  <a:buClr>
                <a:srgbClr val="FE8637"/>
              </a:buClr>
            </a:pPr>
            <a:r>
              <a:rPr lang="en-US" dirty="0" smtClean="0">
                <a:solidFill>
                  <a:prstClr val="black"/>
                </a:solidFill>
              </a:rPr>
              <a:t>Board approved meeting schedule for 2019 (</a:t>
            </a:r>
            <a:r>
              <a:rPr lang="en-US" sz="2000" dirty="0" smtClean="0">
                <a:hlinkClick r:id="rId5"/>
              </a:rPr>
              <a:t>here</a:t>
            </a:r>
            <a:r>
              <a:rPr lang="en-US" sz="2000" dirty="0" smtClean="0"/>
              <a:t>) and </a:t>
            </a:r>
          </a:p>
          <a:p>
            <a:pPr marL="365760" lvl="1" indent="0">
              <a:spcBef>
                <a:spcPts val="0"/>
              </a:spcBef>
              <a:buNone/>
            </a:pPr>
            <a:endParaRPr lang="en-US" sz="1900" dirty="0">
              <a:solidFill>
                <a:srgbClr val="FF0000"/>
              </a:solidFill>
            </a:endParaRPr>
          </a:p>
          <a:p>
            <a:pPr marL="274320" lvl="1">
              <a:spcBef>
                <a:spcPts val="0"/>
              </a:spcBef>
              <a:buSzPct val="70000"/>
              <a:buFont typeface="Wingdings"/>
              <a:buChar char=""/>
            </a:pPr>
            <a:r>
              <a:rPr lang="en-US" sz="2000" dirty="0"/>
              <a:t>Real-Time Market Price Correction for Certain Intervals on Operating Day July 18, </a:t>
            </a:r>
            <a:r>
              <a:rPr lang="en-US" sz="2000" dirty="0" smtClean="0"/>
              <a:t>2018 – BOD Approved </a:t>
            </a:r>
            <a:r>
              <a:rPr lang="en-US" sz="2000" dirty="0"/>
              <a:t>(documents available </a:t>
            </a:r>
            <a:r>
              <a:rPr lang="en-US" sz="2000" dirty="0">
                <a:hlinkClick r:id="rId6"/>
              </a:rPr>
              <a:t>here</a:t>
            </a:r>
            <a:r>
              <a:rPr lang="en-US" sz="2000" dirty="0"/>
              <a:t>, </a:t>
            </a:r>
            <a:r>
              <a:rPr lang="en-US" sz="2000" dirty="0">
                <a:hlinkClick r:id="rId7"/>
              </a:rPr>
              <a:t>here</a:t>
            </a:r>
            <a:r>
              <a:rPr lang="en-US" sz="2000" dirty="0"/>
              <a:t>, and </a:t>
            </a:r>
            <a:r>
              <a:rPr lang="en-US" sz="2000" dirty="0">
                <a:hlinkClick r:id="rId8"/>
              </a:rPr>
              <a:t>here</a:t>
            </a:r>
            <a:r>
              <a:rPr lang="en-US" sz="2000" dirty="0"/>
              <a:t>)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 smtClean="0"/>
              <a:t>ERCOT is working on five year strategic plan – requesting stakeholder input at annual segment meetings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1800" dirty="0">
              <a:solidFill>
                <a:srgbClr val="FF0000"/>
              </a:solidFill>
            </a:endParaRPr>
          </a:p>
          <a:p>
            <a:pPr marL="548640" lvl="2">
              <a:spcBef>
                <a:spcPts val="0"/>
              </a:spcBef>
              <a:buSzPct val="70000"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***Next </a:t>
            </a:r>
            <a:r>
              <a:rPr lang="en-US" dirty="0" err="1" smtClean="0"/>
              <a:t>TAC</a:t>
            </a:r>
            <a:r>
              <a:rPr lang="en-US" dirty="0" smtClean="0"/>
              <a:t> meeting August 30</a:t>
            </a:r>
            <a:r>
              <a:rPr lang="en-US" baseline="30000" dirty="0" smtClean="0"/>
              <a:t>th</a:t>
            </a:r>
            <a:r>
              <a:rPr lang="en-US" dirty="0" smtClean="0"/>
              <a:t>***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	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81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1701</TotalTime>
  <Words>547</Words>
  <Application>Microsoft Office PowerPoint</Application>
  <PresentationFormat>On-screen Show (4:3)</PresentationFormat>
  <Paragraphs>74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 August 14, 2018    TAC Update To RMS</vt:lpstr>
      <vt:lpstr>Nodal Protocol Revision Requests </vt:lpstr>
      <vt:lpstr>Subcommittee Updates</vt:lpstr>
      <vt:lpstr>ERCOT and Board Updates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Zerwas (Reed), Rebecca</cp:lastModifiedBy>
  <cp:revision>91</cp:revision>
  <dcterms:created xsi:type="dcterms:W3CDTF">2018-01-08T22:15:17Z</dcterms:created>
  <dcterms:modified xsi:type="dcterms:W3CDTF">2018-08-13T20:40:10Z</dcterms:modified>
</cp:coreProperties>
</file>