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7" r:id="rId7"/>
    <p:sldId id="268" r:id="rId8"/>
    <p:sldId id="271" r:id="rId9"/>
    <p:sldId id="269" r:id="rId10"/>
    <p:sldId id="27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540"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92881"/>
          </a:xfrm>
          <a:prstGeom prst="rect">
            <a:avLst/>
          </a:prstGeom>
          <a:noFill/>
        </p:spPr>
        <p:txBody>
          <a:bodyPr wrap="square" rtlCol="0">
            <a:spAutoFit/>
          </a:bodyPr>
          <a:lstStyle/>
          <a:p>
            <a:r>
              <a:rPr lang="en-US" sz="2000" b="1" dirty="0">
                <a:solidFill>
                  <a:schemeClr val="tx2"/>
                </a:solidFill>
              </a:rPr>
              <a:t>PTP Obligations with Links to an </a:t>
            </a:r>
            <a:r>
              <a:rPr lang="en-US" sz="2000" b="1" dirty="0" smtClean="0">
                <a:solidFill>
                  <a:schemeClr val="tx2"/>
                </a:solidFill>
              </a:rPr>
              <a:t>Option</a:t>
            </a:r>
          </a:p>
          <a:p>
            <a:r>
              <a:rPr lang="en-US" sz="2000" b="1" dirty="0" smtClean="0">
                <a:solidFill>
                  <a:schemeClr val="tx2"/>
                </a:solidFill>
              </a:rPr>
              <a:t>Analysis January 16-18, 2018 Impacts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a:t>
            </a:r>
            <a:endParaRPr lang="en-US" dirty="0">
              <a:solidFill>
                <a:schemeClr val="tx2"/>
              </a:solidFill>
            </a:endParaRPr>
          </a:p>
          <a:p>
            <a:endParaRPr lang="en-US" dirty="0">
              <a:solidFill>
                <a:schemeClr val="tx2"/>
              </a:solidFill>
            </a:endParaRPr>
          </a:p>
          <a:p>
            <a:r>
              <a:rPr lang="en-US" dirty="0" smtClean="0">
                <a:solidFill>
                  <a:schemeClr val="tx2"/>
                </a:solidFill>
              </a:rPr>
              <a:t>August 13,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Guiding Protocol language</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4.4.6.1 </a:t>
            </a:r>
            <a:r>
              <a:rPr lang="en-US" sz="2000" dirty="0"/>
              <a:t>PTP Obligation Bid Criteria</a:t>
            </a:r>
          </a:p>
          <a:p>
            <a:pPr marL="0" indent="0">
              <a:lnSpc>
                <a:spcPct val="150000"/>
              </a:lnSpc>
              <a:buNone/>
            </a:pPr>
            <a:r>
              <a:rPr lang="en-US" sz="1600" dirty="0"/>
              <a:t> (5)  For each NOIE or QSE representing NOIEs that designated PTP Obligations with Links to </a:t>
            </a:r>
            <a:r>
              <a:rPr lang="en-US" sz="1600" dirty="0" smtClean="0"/>
              <a:t>an </a:t>
            </a:r>
            <a:r>
              <a:rPr lang="en-US" sz="1600" dirty="0"/>
              <a:t>Option, the designation of such Congestion Revenue Rights (CRRs) to be settled in </a:t>
            </a:r>
            <a:r>
              <a:rPr lang="en-US" sz="1600" dirty="0" smtClean="0"/>
              <a:t>Real-Time </a:t>
            </a:r>
            <a:r>
              <a:rPr lang="en-US" sz="1600" dirty="0"/>
              <a:t>may not exceed the lesser of: </a:t>
            </a:r>
          </a:p>
          <a:p>
            <a:pPr marL="0" indent="0">
              <a:lnSpc>
                <a:spcPct val="150000"/>
              </a:lnSpc>
              <a:buNone/>
            </a:pPr>
            <a:r>
              <a:rPr lang="en-US" sz="1600" dirty="0"/>
              <a:t>	(a) 110% of that NOIE’s peak Load forecast; or</a:t>
            </a:r>
          </a:p>
          <a:p>
            <a:pPr marL="0" indent="0">
              <a:lnSpc>
                <a:spcPct val="150000"/>
              </a:lnSpc>
              <a:buNone/>
            </a:pPr>
            <a:r>
              <a:rPr lang="en-US" sz="1600" dirty="0"/>
              <a:t>	(b) 125% of the NOIE’s hourly Load forecast. </a:t>
            </a:r>
          </a:p>
          <a:p>
            <a:pPr marL="400050" lvl="1" indent="0">
              <a:lnSpc>
                <a:spcPct val="150000"/>
              </a:lnSpc>
              <a:buNone/>
            </a:pPr>
            <a:endParaRPr lang="en-US" sz="1600" dirty="0"/>
          </a:p>
          <a:p>
            <a:pPr marL="0" indent="0">
              <a:lnSpc>
                <a:spcPct val="150000"/>
              </a:lnSpc>
              <a:buNone/>
            </a:pPr>
            <a:r>
              <a:rPr lang="en-US" sz="1600" dirty="0" smtClean="0"/>
              <a:t>(6) PTP </a:t>
            </a:r>
            <a:r>
              <a:rPr lang="en-US" sz="1600" dirty="0"/>
              <a:t>Obligations with Links to an Option shall be used for delivery of energy to a NOIE Load or a valid combination of Settlement Points that physically or contractually mitigates risk in supplying the NOIE Load.  This applies to each NOIE or QSE representing NOIEs</a:t>
            </a:r>
            <a:r>
              <a:rPr lang="en-US" sz="1600" dirty="0" smtClean="0"/>
              <a:t>.</a:t>
            </a:r>
          </a:p>
          <a:p>
            <a:pPr marL="0" indent="0">
              <a:lnSpc>
                <a:spcPct val="150000"/>
              </a:lnSpc>
              <a:buNone/>
            </a:pPr>
            <a:r>
              <a:rPr lang="en-US" sz="1600" dirty="0" smtClean="0">
                <a:solidFill>
                  <a:srgbClr val="FF0000"/>
                </a:solidFill>
              </a:rPr>
              <a:t>Note: The above Protocol language is NOT validated by ERCOT. They are excluded per Section 4.4.6.2 (1).</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Analysis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334534331"/>
              </p:ext>
            </p:extLst>
          </p:nvPr>
        </p:nvGraphicFramePr>
        <p:xfrm>
          <a:off x="2209800" y="1981200"/>
          <a:ext cx="4800600" cy="1219200"/>
        </p:xfrm>
        <a:graphic>
          <a:graphicData uri="http://schemas.openxmlformats.org/drawingml/2006/table">
            <a:tbl>
              <a:tblPr firstRow="1" firstCol="1" bandRow="1">
                <a:tableStyleId>{5C22544A-7EE6-4342-B048-85BDC9FD1C3A}</a:tableStyleId>
              </a:tblPr>
              <a:tblGrid>
                <a:gridCol w="1440778"/>
                <a:gridCol w="1390601"/>
                <a:gridCol w="1969221"/>
              </a:tblGrid>
              <a:tr h="190500">
                <a:tc>
                  <a:txBody>
                    <a:bodyPr/>
                    <a:lstStyle/>
                    <a:p>
                      <a:pPr marL="0" marR="0">
                        <a:spcBef>
                          <a:spcPts val="0"/>
                        </a:spcBef>
                        <a:spcAft>
                          <a:spcPts val="0"/>
                        </a:spcAft>
                      </a:pPr>
                      <a:r>
                        <a:rPr lang="en-US" sz="1100" dirty="0">
                          <a:effectLst/>
                        </a:rPr>
                        <a:t>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Sum of </a:t>
                      </a:r>
                      <a:r>
                        <a:rPr lang="en-US" sz="1200" dirty="0" err="1">
                          <a:effectLst/>
                        </a:rPr>
                        <a:t>RT_Missing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Sum of </a:t>
                      </a:r>
                      <a:r>
                        <a:rPr lang="en-US" sz="1200" dirty="0" err="1">
                          <a:effectLst/>
                        </a:rPr>
                        <a:t>DAM_extra_cong_rent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January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10,173,941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78,769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January 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5,129,444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171,034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January 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3,320,510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357,666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18,623,896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607,469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0" name="Rectangle 9"/>
          <p:cNvSpPr/>
          <p:nvPr/>
        </p:nvSpPr>
        <p:spPr>
          <a:xfrm>
            <a:off x="1066800" y="1143000"/>
            <a:ext cx="6477000" cy="646331"/>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The PTP w links Options caused much more missing RT revenue, comparing the extra DAM congestion rent.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819940637"/>
              </p:ext>
            </p:extLst>
          </p:nvPr>
        </p:nvGraphicFramePr>
        <p:xfrm>
          <a:off x="1371600" y="4267200"/>
          <a:ext cx="6051550" cy="1386840"/>
        </p:xfrm>
        <a:graphic>
          <a:graphicData uri="http://schemas.openxmlformats.org/drawingml/2006/table">
            <a:tbl>
              <a:tblPr firstRow="1" firstCol="1" bandRow="1">
                <a:tableStyleId>{5C22544A-7EE6-4342-B048-85BDC9FD1C3A}</a:tableStyleId>
              </a:tblPr>
              <a:tblGrid>
                <a:gridCol w="1276350"/>
                <a:gridCol w="1193800"/>
                <a:gridCol w="1193800"/>
                <a:gridCol w="1193800"/>
                <a:gridCol w="1193800"/>
              </a:tblGrid>
              <a:tr h="130334">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100">
                          <a:effectLst/>
                        </a:rPr>
                        <a:t>OPTPAMT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spcBef>
                          <a:spcPts val="0"/>
                        </a:spcBef>
                        <a:spcAft>
                          <a:spcPts val="0"/>
                        </a:spcAft>
                      </a:pPr>
                      <a:r>
                        <a:rPr lang="en-US" sz="1100">
                          <a:effectLst/>
                        </a:rPr>
                        <a:t>PCRROPTAMT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190500">
                <a:tc>
                  <a:txBody>
                    <a:bodyPr/>
                    <a:lstStyle/>
                    <a:p>
                      <a:pPr marL="0" marR="0">
                        <a:spcBef>
                          <a:spcPts val="0"/>
                        </a:spcBef>
                        <a:spcAft>
                          <a:spcPts val="0"/>
                        </a:spcAft>
                      </a:pPr>
                      <a:r>
                        <a:rPr lang="en-US" sz="1100">
                          <a:effectLst/>
                        </a:rPr>
                        <a:t>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Sum of </a:t>
                      </a:r>
                      <a:r>
                        <a:rPr lang="en-US" sz="1200" dirty="0" err="1">
                          <a:effectLst/>
                        </a:rPr>
                        <a:t>RT_Missing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Sum of </a:t>
                      </a:r>
                      <a:r>
                        <a:rPr lang="en-US" sz="1200" dirty="0" err="1">
                          <a:effectLst/>
                        </a:rPr>
                        <a:t>DAM_extra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Sum of </a:t>
                      </a:r>
                      <a:r>
                        <a:rPr lang="en-US" sz="1200" dirty="0" err="1">
                          <a:effectLst/>
                        </a:rPr>
                        <a:t>RT_Missing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Sum of </a:t>
                      </a:r>
                      <a:r>
                        <a:rPr lang="en-US" sz="1200" dirty="0" err="1">
                          <a:effectLst/>
                        </a:rPr>
                        <a:t>DAM_extra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January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565,567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17,104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9,608,374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61,665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January 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488,813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87,858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4,640,631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83,176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January 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189,635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152,131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3,130,875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205,536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spcBef>
                          <a:spcPts val="0"/>
                        </a:spcBef>
                        <a:spcAft>
                          <a:spcPts val="0"/>
                        </a:spcAft>
                      </a:pPr>
                      <a:r>
                        <a:rPr lang="en-US" sz="1400" dirty="0" smtClean="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1,244,016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257,093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17,379,880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350,376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2" name="Rectangle 11"/>
          <p:cNvSpPr/>
          <p:nvPr/>
        </p:nvSpPr>
        <p:spPr>
          <a:xfrm>
            <a:off x="1143000" y="3375288"/>
            <a:ext cx="6096000" cy="646331"/>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Most of the missing RT revenue was caused by PTP Obligations links to </a:t>
            </a:r>
            <a:r>
              <a:rPr lang="en-US" dirty="0" smtClean="0">
                <a:latin typeface="Calibri" panose="020F0502020204030204" pitchFamily="34" charset="0"/>
                <a:ea typeface="Calibri" panose="020F0502020204030204" pitchFamily="34" charset="0"/>
                <a:cs typeface="Times New Roman" panose="02020603050405020304" pitchFamily="18" charset="0"/>
              </a:rPr>
              <a:t>CRR </a:t>
            </a:r>
            <a:r>
              <a:rPr lang="en-US" dirty="0">
                <a:latin typeface="Calibri" panose="020F0502020204030204" pitchFamily="34" charset="0"/>
                <a:ea typeface="Calibri" panose="020F0502020204030204" pitchFamily="34" charset="0"/>
                <a:cs typeface="Times New Roman" panose="02020603050405020304" pitchFamily="18" charset="0"/>
              </a:rPr>
              <a:t>options.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7978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Analysis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9019182"/>
              </p:ext>
            </p:extLst>
          </p:nvPr>
        </p:nvGraphicFramePr>
        <p:xfrm>
          <a:off x="457200" y="1524000"/>
          <a:ext cx="7772400" cy="4648203"/>
        </p:xfrm>
        <a:graphic>
          <a:graphicData uri="http://schemas.openxmlformats.org/drawingml/2006/table">
            <a:tbl>
              <a:tblPr>
                <a:tableStyleId>{5C22544A-7EE6-4342-B048-85BDC9FD1C3A}</a:tableStyleId>
              </a:tblPr>
              <a:tblGrid>
                <a:gridCol w="1371599"/>
                <a:gridCol w="1759807"/>
                <a:gridCol w="1803711"/>
                <a:gridCol w="1803711"/>
                <a:gridCol w="1033572"/>
              </a:tblGrid>
              <a:tr h="294004">
                <a:tc>
                  <a:txBody>
                    <a:bodyPr/>
                    <a:lstStyle/>
                    <a:p>
                      <a:pPr algn="l" fontAlgn="b"/>
                      <a:r>
                        <a:rPr lang="en-US" sz="1400" u="none" strike="noStrike" dirty="0">
                          <a:effectLst/>
                        </a:rPr>
                        <a:t>QSE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16,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17,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18,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Total</a:t>
                      </a:r>
                      <a:endParaRPr lang="en-US" sz="1400" b="1" i="0" u="none" strike="noStrike" dirty="0">
                        <a:solidFill>
                          <a:srgbClr val="000000"/>
                        </a:solidFill>
                        <a:effectLst/>
                        <a:latin typeface="Calibri" panose="020F0502020204030204" pitchFamily="34" charset="0"/>
                      </a:endParaRPr>
                    </a:p>
                  </a:txBody>
                  <a:tcPr marL="9525" marR="9525" marT="9525" marB="0" anchor="b"/>
                </a:tc>
              </a:tr>
              <a:tr h="532147">
                <a:tc>
                  <a:txBody>
                    <a:bodyPr/>
                    <a:lstStyle/>
                    <a:p>
                      <a:pPr algn="l" fontAlgn="b"/>
                      <a:r>
                        <a:rPr lang="en-US" sz="1400" u="none" strike="noStrike" dirty="0">
                          <a:effectLst/>
                        </a:rPr>
                        <a:t>QSTEC</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7,755,380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3,524,177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2,268,158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13,547,715</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smtClean="0">
                          <a:effectLst/>
                        </a:rPr>
                        <a:t>QTENSK</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1,816,607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1,107,553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610,339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3,534,498</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QAEN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551,088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255,336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259,013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1,065,436</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QCPSE1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17,937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194,894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83,174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296,005</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QBTU</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15,935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16,563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61,802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94,299</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QLCRA</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2,352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8,314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34,343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45,009</a:t>
                      </a:r>
                      <a:endParaRPr lang="en-US" sz="1400" b="0" i="0" u="none" strike="noStrike">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4,123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10,475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223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14,821</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7,857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4,266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2,211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14,334</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4,595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4,595</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1,229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2,053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857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4,138</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319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963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1,284</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667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156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262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1,086</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411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127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638</a:t>
                      </a:r>
                      <a:endParaRPr lang="en-US" sz="1400" b="0" i="0" u="none" strike="noStrike" dirty="0">
                        <a:solidFill>
                          <a:srgbClr val="000000"/>
                        </a:solidFill>
                        <a:effectLst/>
                        <a:latin typeface="Calibri" panose="020F0502020204030204" pitchFamily="34" charset="0"/>
                      </a:endParaRPr>
                    </a:p>
                  </a:txBody>
                  <a:tcPr marL="9525" marR="9525" marT="9525" marB="0" anchor="b"/>
                </a:tc>
              </a:tr>
              <a:tr h="294004">
                <a:tc>
                  <a:txBody>
                    <a:bodyPr/>
                    <a:lstStyle/>
                    <a:p>
                      <a:pPr algn="l" fontAlgn="b"/>
                      <a:r>
                        <a:rPr lang="en-US" sz="1400" u="none" strike="noStrike" dirty="0">
                          <a:effectLst/>
                        </a:rPr>
                        <a:t>QGAR10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37</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5"/>
          <p:cNvSpPr/>
          <p:nvPr/>
        </p:nvSpPr>
        <p:spPr>
          <a:xfrm>
            <a:off x="457200" y="849852"/>
            <a:ext cx="7772400" cy="646331"/>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Here are the list of QSEs based on the total amount of RT missing revenue caused by the PTP w links options.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498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Analysis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22553925"/>
              </p:ext>
            </p:extLst>
          </p:nvPr>
        </p:nvGraphicFramePr>
        <p:xfrm>
          <a:off x="685800" y="2667000"/>
          <a:ext cx="7238999" cy="2743201"/>
        </p:xfrm>
        <a:graphic>
          <a:graphicData uri="http://schemas.openxmlformats.org/drawingml/2006/table">
            <a:tbl>
              <a:tblPr>
                <a:tableStyleId>{5C22544A-7EE6-4342-B048-85BDC9FD1C3A}</a:tableStyleId>
              </a:tblPr>
              <a:tblGrid>
                <a:gridCol w="1651305"/>
                <a:gridCol w="1512340"/>
                <a:gridCol w="1512340"/>
                <a:gridCol w="1512340"/>
                <a:gridCol w="1050674"/>
              </a:tblGrid>
              <a:tr h="414801">
                <a:tc>
                  <a:txBody>
                    <a:bodyPr/>
                    <a:lstStyle/>
                    <a:p>
                      <a:pPr algn="l" fontAlgn="b"/>
                      <a:r>
                        <a:rPr lang="en-US" sz="1400" u="none" strike="noStrike" dirty="0">
                          <a:effectLst/>
                        </a:rPr>
                        <a:t>Source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16,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17,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18,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Grand Total</a:t>
                      </a:r>
                      <a:endParaRPr lang="en-US" sz="1400" b="1"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dirty="0">
                          <a:effectLst/>
                        </a:rPr>
                        <a:t>NED_NEDIN_G1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2,417,692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1,690,461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977,940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5,086,093</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NED_NEDIN_G2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2,417,692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1,690,461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977,940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5,086,093</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NED_NEDIN_G3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2,854,859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257,374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3,112,233</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dirty="0">
                          <a:effectLst/>
                        </a:rPr>
                        <a:t>DUKE_GST1CCU</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968,599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680,132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405,330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2,054,061</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DUKE_GT2_CCU</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484,300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340,066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202,665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1,027,030</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LV1A_LV1B</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400,125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248,392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94,733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743,250</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SIL_SILAS_9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244,333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53,014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1,575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298,922</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SIL_SILAS_6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119,326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25,891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769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145,985</a:t>
                      </a:r>
                      <a:endParaRPr lang="en-US" sz="1400" b="0" i="0" u="none" strike="noStrike" dirty="0">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LV3_RN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64,584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41,050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22,752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128,385</a:t>
                      </a:r>
                      <a:endParaRPr lang="en-US" sz="1400" b="0" i="0" u="none" strike="noStrike">
                        <a:solidFill>
                          <a:srgbClr val="000000"/>
                        </a:solidFill>
                        <a:effectLst/>
                        <a:latin typeface="Calibri" panose="020F0502020204030204" pitchFamily="34" charset="0"/>
                      </a:endParaRPr>
                    </a:p>
                  </a:txBody>
                  <a:tcPr marL="9525" marR="9525" marT="9525" marB="0" anchor="b"/>
                </a:tc>
              </a:tr>
              <a:tr h="232840">
                <a:tc>
                  <a:txBody>
                    <a:bodyPr/>
                    <a:lstStyle/>
                    <a:p>
                      <a:pPr algn="l" fontAlgn="b"/>
                      <a:r>
                        <a:rPr lang="en-US" sz="1400" u="none" strike="noStrike">
                          <a:effectLst/>
                        </a:rPr>
                        <a:t>STP_STP_G2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16,862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10,174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61,855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88,890</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8" name="Rectangle 7"/>
          <p:cNvSpPr/>
          <p:nvPr/>
        </p:nvSpPr>
        <p:spPr>
          <a:xfrm>
            <a:off x="609599" y="1275926"/>
            <a:ext cx="7315199" cy="923330"/>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Here are the top 10 resource nodes with RT missing revenue, based on the total RT missing revenue caused by the awarded PTP options sourced from. Most of them were inside Valley.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53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Analysis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576216899"/>
              </p:ext>
            </p:extLst>
          </p:nvPr>
        </p:nvGraphicFramePr>
        <p:xfrm>
          <a:off x="990600" y="2286000"/>
          <a:ext cx="6354618" cy="3029610"/>
        </p:xfrm>
        <a:graphic>
          <a:graphicData uri="http://schemas.openxmlformats.org/drawingml/2006/table">
            <a:tbl>
              <a:tblPr>
                <a:tableStyleId>{5C22544A-7EE6-4342-B048-85BDC9FD1C3A}</a:tableStyleId>
              </a:tblPr>
              <a:tblGrid>
                <a:gridCol w="1203429"/>
                <a:gridCol w="1116228"/>
                <a:gridCol w="1466623"/>
                <a:gridCol w="1466623"/>
                <a:gridCol w="1101715"/>
              </a:tblGrid>
              <a:tr h="499482">
                <a:tc>
                  <a:txBody>
                    <a:bodyPr/>
                    <a:lstStyle/>
                    <a:p>
                      <a:pPr algn="l" fontAlgn="b"/>
                      <a:r>
                        <a:rPr lang="en-US" sz="1400" u="none" strike="noStrike" dirty="0">
                          <a:effectLst/>
                        </a:rPr>
                        <a:t>Sink</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16,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17,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smtClean="0">
                          <a:effectLst/>
                        </a:rPr>
                        <a:t>Jan 18, 2018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Total</a:t>
                      </a:r>
                      <a:endParaRPr lang="en-US" sz="1400" b="1" i="0" u="none" strike="noStrike">
                        <a:solidFill>
                          <a:srgbClr val="000000"/>
                        </a:solidFill>
                        <a:effectLst/>
                        <a:latin typeface="Calibri" panose="020F0502020204030204" pitchFamily="34" charset="0"/>
                      </a:endParaRPr>
                    </a:p>
                  </a:txBody>
                  <a:tcPr marL="9525" marR="9525" marT="9525" marB="0" anchor="b"/>
                </a:tc>
              </a:tr>
              <a:tr h="499482">
                <a:tc>
                  <a:txBody>
                    <a:bodyPr/>
                    <a:lstStyle/>
                    <a:p>
                      <a:pPr algn="l" fontAlgn="b"/>
                      <a:r>
                        <a:rPr lang="en-US" sz="1400" u="none" strike="noStrike" dirty="0">
                          <a:effectLst/>
                        </a:rPr>
                        <a:t>LZ_SOUTH</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9,577,401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4,650,023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2,878,497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17,105,921</a:t>
                      </a:r>
                      <a:endParaRPr lang="en-US" sz="1400" b="0" i="0" u="none" strike="noStrike" dirty="0">
                        <a:solidFill>
                          <a:srgbClr val="000000"/>
                        </a:solidFill>
                        <a:effectLst/>
                        <a:latin typeface="Calibri" panose="020F0502020204030204" pitchFamily="34" charset="0"/>
                      </a:endParaRPr>
                    </a:p>
                  </a:txBody>
                  <a:tcPr marL="9525" marR="9525" marT="9525" marB="0" anchor="b"/>
                </a:tc>
              </a:tr>
              <a:tr h="499482">
                <a:tc>
                  <a:txBody>
                    <a:bodyPr/>
                    <a:lstStyle/>
                    <a:p>
                      <a:pPr algn="l" fontAlgn="b"/>
                      <a:r>
                        <a:rPr lang="en-US" sz="1400" u="none" strike="noStrike" dirty="0">
                          <a:effectLst/>
                        </a:rPr>
                        <a:t>LZ_AEN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551,088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255,336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259,013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1,065,436</a:t>
                      </a:r>
                      <a:endParaRPr lang="en-US" sz="1400" b="0" i="0" u="none" strike="noStrike">
                        <a:solidFill>
                          <a:srgbClr val="000000"/>
                        </a:solidFill>
                        <a:effectLst/>
                        <a:latin typeface="Calibri" panose="020F0502020204030204" pitchFamily="34" charset="0"/>
                      </a:endParaRPr>
                    </a:p>
                  </a:txBody>
                  <a:tcPr marL="9525" marR="9525" marT="9525" marB="0" anchor="b"/>
                </a:tc>
              </a:tr>
              <a:tr h="255194">
                <a:tc>
                  <a:txBody>
                    <a:bodyPr/>
                    <a:lstStyle/>
                    <a:p>
                      <a:pPr algn="l" fontAlgn="b"/>
                      <a:r>
                        <a:rPr lang="en-US" sz="1400" u="none" strike="noStrike" dirty="0">
                          <a:effectLst/>
                        </a:rPr>
                        <a:t>LZ_CPS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12,963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190,979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82,542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286,485</a:t>
                      </a:r>
                      <a:endParaRPr lang="en-US" sz="1400" b="0" i="0" u="none" strike="noStrike">
                        <a:solidFill>
                          <a:srgbClr val="000000"/>
                        </a:solidFill>
                        <a:effectLst/>
                        <a:latin typeface="Calibri" panose="020F0502020204030204" pitchFamily="34" charset="0"/>
                      </a:endParaRPr>
                    </a:p>
                  </a:txBody>
                  <a:tcPr marL="9525" marR="9525" marT="9525" marB="0" anchor="b"/>
                </a:tc>
              </a:tr>
              <a:tr h="255194">
                <a:tc>
                  <a:txBody>
                    <a:bodyPr/>
                    <a:lstStyle/>
                    <a:p>
                      <a:pPr algn="l" fontAlgn="b"/>
                      <a:r>
                        <a:rPr lang="en-US" sz="1400" u="none" strike="noStrike" dirty="0">
                          <a:effectLst/>
                        </a:rPr>
                        <a:t>LZ_NORTH</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24,543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20,956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64,142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109,641</a:t>
                      </a:r>
                      <a:endParaRPr lang="en-US" sz="1400" b="0" i="0" u="none" strike="noStrike" dirty="0">
                        <a:solidFill>
                          <a:srgbClr val="000000"/>
                        </a:solidFill>
                        <a:effectLst/>
                        <a:latin typeface="Calibri" panose="020F0502020204030204" pitchFamily="34" charset="0"/>
                      </a:endParaRPr>
                    </a:p>
                  </a:txBody>
                  <a:tcPr marL="9525" marR="9525" marT="9525" marB="0" anchor="b"/>
                </a:tc>
              </a:tr>
              <a:tr h="255194">
                <a:tc>
                  <a:txBody>
                    <a:bodyPr/>
                    <a:lstStyle/>
                    <a:p>
                      <a:pPr algn="l" fontAlgn="b"/>
                      <a:r>
                        <a:rPr lang="en-US" sz="1400" u="none" strike="noStrike">
                          <a:effectLst/>
                        </a:rPr>
                        <a:t>LZ_LCRA</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2,352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8,314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34,343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45,009</a:t>
                      </a:r>
                      <a:endParaRPr lang="en-US" sz="1400" b="0" i="0" u="none" strike="noStrike" dirty="0">
                        <a:solidFill>
                          <a:srgbClr val="000000"/>
                        </a:solidFill>
                        <a:effectLst/>
                        <a:latin typeface="Calibri" panose="020F0502020204030204" pitchFamily="34" charset="0"/>
                      </a:endParaRPr>
                    </a:p>
                  </a:txBody>
                  <a:tcPr marL="9525" marR="9525" marT="9525" marB="0" anchor="b"/>
                </a:tc>
              </a:tr>
              <a:tr h="255194">
                <a:tc>
                  <a:txBody>
                    <a:bodyPr/>
                    <a:lstStyle/>
                    <a:p>
                      <a:pPr algn="l" fontAlgn="b"/>
                      <a:r>
                        <a:rPr lang="en-US" sz="1400" u="none" strike="noStrike">
                          <a:effectLst/>
                        </a:rPr>
                        <a:t>HB_SOUTH</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4,874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3,676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1,712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10,262</a:t>
                      </a:r>
                      <a:endParaRPr lang="en-US" sz="1400" b="0" i="0" u="none" strike="noStrike" dirty="0">
                        <a:solidFill>
                          <a:srgbClr val="000000"/>
                        </a:solidFill>
                        <a:effectLst/>
                        <a:latin typeface="Calibri" panose="020F0502020204030204" pitchFamily="34" charset="0"/>
                      </a:endParaRPr>
                    </a:p>
                  </a:txBody>
                  <a:tcPr marL="9525" marR="9525" marT="9525" marB="0" anchor="b"/>
                </a:tc>
              </a:tr>
              <a:tr h="255194">
                <a:tc>
                  <a:txBody>
                    <a:bodyPr/>
                    <a:lstStyle/>
                    <a:p>
                      <a:pPr algn="l" fontAlgn="b"/>
                      <a:r>
                        <a:rPr lang="en-US" sz="1400" u="none" strike="noStrike">
                          <a:effectLst/>
                        </a:rPr>
                        <a:t>HB_NORTH</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667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156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262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1,086</a:t>
                      </a:r>
                      <a:endParaRPr lang="en-US" sz="1400" b="0" i="0" u="none" strike="noStrike" dirty="0">
                        <a:solidFill>
                          <a:srgbClr val="000000"/>
                        </a:solidFill>
                        <a:effectLst/>
                        <a:latin typeface="Calibri" panose="020F0502020204030204" pitchFamily="34" charset="0"/>
                      </a:endParaRPr>
                    </a:p>
                  </a:txBody>
                  <a:tcPr marL="9525" marR="9525" marT="9525" marB="0" anchor="b"/>
                </a:tc>
              </a:tr>
              <a:tr h="255194">
                <a:tc>
                  <a:txBody>
                    <a:bodyPr/>
                    <a:lstStyle/>
                    <a:p>
                      <a:pPr algn="l" fontAlgn="b"/>
                      <a:r>
                        <a:rPr lang="en-US" sz="1400" u="none" strike="noStrike">
                          <a:effectLst/>
                        </a:rPr>
                        <a:t>HB_WEST</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53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56</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5" name="Rectangle 4"/>
          <p:cNvSpPr/>
          <p:nvPr/>
        </p:nvSpPr>
        <p:spPr>
          <a:xfrm>
            <a:off x="990600" y="1371600"/>
            <a:ext cx="6354618" cy="646331"/>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Here are the list of sinks based the total amount of RT missing revenue.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755415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c34af464-7aa1-4edd-9be4-83dffc1cb926"/>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296</TotalTime>
  <Words>454</Words>
  <Application>Microsoft Office PowerPoint</Application>
  <PresentationFormat>On-screen Show (4:3)</PresentationFormat>
  <Paragraphs>248</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1_Custom Design</vt:lpstr>
      <vt:lpstr>Office Theme</vt:lpstr>
      <vt:lpstr>PowerPoint Presentation</vt:lpstr>
      <vt:lpstr>Guiding Protocol language</vt:lpstr>
      <vt:lpstr>January Analysis</vt:lpstr>
      <vt:lpstr>January Analysis</vt:lpstr>
      <vt:lpstr>January Analysis</vt:lpstr>
      <vt:lpstr>January Analysis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ps</cp:lastModifiedBy>
  <cp:revision>40</cp:revision>
  <cp:lastPrinted>2016-01-21T20:53:15Z</cp:lastPrinted>
  <dcterms:created xsi:type="dcterms:W3CDTF">2016-01-21T15:20:31Z</dcterms:created>
  <dcterms:modified xsi:type="dcterms:W3CDTF">2018-08-10T13:49:28Z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