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74" r:id="rId7"/>
    <p:sldMasterId id="2147483691" r:id="rId8"/>
  </p:sldMasterIdLst>
  <p:notesMasterIdLst>
    <p:notesMasterId r:id="rId13"/>
  </p:notesMasterIdLst>
  <p:handoutMasterIdLst>
    <p:handoutMasterId r:id="rId14"/>
  </p:handoutMasterIdLst>
  <p:sldIdLst>
    <p:sldId id="260" r:id="rId9"/>
    <p:sldId id="374" r:id="rId10"/>
    <p:sldId id="362" r:id="rId11"/>
    <p:sldId id="329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evosjana, Julia" initials="MJ" lastIdx="1" clrIdx="0">
    <p:extLst/>
  </p:cmAuthor>
  <p:cmAuthor id="2" name="nbigbee" initials="NB" lastIdx="13" clrIdx="1">
    <p:extLst>
      <p:ext uri="{19B8F6BF-5375-455C-9EA6-DF929625EA0E}">
        <p15:presenceInfo xmlns:p15="http://schemas.microsoft.com/office/powerpoint/2012/main" userId="nbigbee" providerId="None"/>
      </p:ext>
    </p:extLst>
  </p:cmAuthor>
  <p:cmAuthor id="3" name="Stice, Clayton" initials="SC" lastIdx="1" clrIdx="2">
    <p:extLst>
      <p:ext uri="{19B8F6BF-5375-455C-9EA6-DF929625EA0E}">
        <p15:presenceInfo xmlns:p15="http://schemas.microsoft.com/office/powerpoint/2012/main" userId="S-1-5-21-639947351-343809578-3807592339-552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CBE2"/>
    <a:srgbClr val="EBDD34"/>
    <a:srgbClr val="4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06" autoAdjust="0"/>
    <p:restoredTop sz="94660"/>
  </p:normalViewPr>
  <p:slideViewPr>
    <p:cSldViewPr showGuides="1">
      <p:cViewPr varScale="1">
        <p:scale>
          <a:sx n="79" d="100"/>
          <a:sy n="79" d="100"/>
        </p:scale>
        <p:origin x="509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40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843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036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195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50">
                <a:solidFill>
                  <a:schemeClr val="tx2"/>
                </a:solidFill>
              </a:defRPr>
            </a:lvl3pPr>
            <a:lvl4pPr>
              <a:defRPr sz="1575">
                <a:solidFill>
                  <a:schemeClr val="tx2"/>
                </a:solidFill>
              </a:defRPr>
            </a:lvl4pPr>
            <a:lvl5pPr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666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439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1059028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325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744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Hello I'm a slide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437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5940881-8DD1-4F38-B0F4-863F594443BA}" type="datetimeFigureOut">
              <a:rPr lang="en-US" smtClean="0">
                <a:solidFill>
                  <a:prstClr val="black"/>
                </a:solidFill>
              </a:rPr>
              <a:pPr/>
              <a:t>8/9/2018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31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418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7543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000250" y="6477002"/>
            <a:ext cx="713232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50" y="6248400"/>
            <a:ext cx="886400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 smtClean="0">
                <a:solidFill>
                  <a:srgbClr val="5B6770"/>
                </a:solidFill>
              </a:rPr>
              <a:t>PUBLIC</a:t>
            </a:r>
            <a:endParaRPr lang="en-US" sz="750" b="1" dirty="0">
              <a:solidFill>
                <a:srgbClr val="5B6770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6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1336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Resource Definition </a:t>
            </a:r>
            <a:r>
              <a:rPr lang="en-US" sz="2800" b="1" dirty="0" smtClean="0"/>
              <a:t>Task Force</a:t>
            </a:r>
            <a:endParaRPr lang="en-US" sz="2800" b="1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3352800" y="3730752"/>
            <a:ext cx="43434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2018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90550" y="304800"/>
            <a:ext cx="7886700" cy="44053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Proposed Resource Definition Framework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59740" y="5568434"/>
            <a:ext cx="2001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NPRR889 RTF-1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971800" y="5638800"/>
            <a:ext cx="762000" cy="228600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831" y="1447800"/>
            <a:ext cx="8668339" cy="39624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759740" y="5867400"/>
            <a:ext cx="1963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NPRRxxx</a:t>
            </a:r>
            <a:r>
              <a:rPr lang="en-US" dirty="0" smtClean="0"/>
              <a:t> RTF-2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971800" y="5937766"/>
            <a:ext cx="762000" cy="228600"/>
          </a:xfrm>
          <a:prstGeom prst="rect">
            <a:avLst/>
          </a:prstGeom>
          <a:pattFill prst="dkDn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312" y="1143000"/>
            <a:ext cx="8029575" cy="4371975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81000" y="243682"/>
            <a:ext cx="8458200" cy="74691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solidFill>
                  <a:srgbClr val="1ECBE2"/>
                </a:solidFill>
                <a:latin typeface="Calibri Light" panose="020F0302020204030204"/>
              </a:rPr>
              <a:t>Resource Technology, Attributes and Services</a:t>
            </a:r>
            <a:endParaRPr lang="en-US" sz="4800" b="1" dirty="0"/>
          </a:p>
        </p:txBody>
      </p:sp>
      <p:sp>
        <p:nvSpPr>
          <p:cNvPr id="234" name="Rectangle 233"/>
          <p:cNvSpPr/>
          <p:nvPr/>
        </p:nvSpPr>
        <p:spPr>
          <a:xfrm>
            <a:off x="4876800" y="2514601"/>
            <a:ext cx="1600200" cy="304800"/>
          </a:xfrm>
          <a:prstGeom prst="rect">
            <a:avLst/>
          </a:prstGeom>
          <a:solidFill>
            <a:schemeClr val="accent1">
              <a:alpha val="7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ectangle 235"/>
          <p:cNvSpPr/>
          <p:nvPr/>
        </p:nvSpPr>
        <p:spPr>
          <a:xfrm>
            <a:off x="685800" y="4572000"/>
            <a:ext cx="1828800" cy="304800"/>
          </a:xfrm>
          <a:prstGeom prst="rect">
            <a:avLst/>
          </a:prstGeom>
          <a:solidFill>
            <a:schemeClr val="accent1">
              <a:alpha val="7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8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186452" y="1066800"/>
            <a:ext cx="8763000" cy="3893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/>
              <a:t>All transmission connected resources would be required to be registered and modeled, regardless of size.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900" b="0" dirty="0" smtClean="0"/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/>
              <a:t>Finish introduction of Resource Framework</a:t>
            </a:r>
          </a:p>
          <a:p>
            <a:pPr marL="857250" lvl="1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 smtClean="0"/>
              <a:t>Include definitions of all technologies</a:t>
            </a:r>
          </a:p>
          <a:p>
            <a:pPr marL="857250" lvl="1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/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/>
              <a:t>Energy </a:t>
            </a:r>
            <a:r>
              <a:rPr lang="en-US" sz="1800" dirty="0" smtClean="0"/>
              <a:t>Storage.</a:t>
            </a:r>
            <a:endParaRPr lang="en-US" sz="1800" dirty="0"/>
          </a:p>
          <a:p>
            <a:pPr marL="857250"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/>
              <a:t>Develop definition</a:t>
            </a:r>
          </a:p>
          <a:p>
            <a:pPr marL="857250" lvl="2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/>
              <a:t>registration/modeling/market issues will </a:t>
            </a:r>
            <a:r>
              <a:rPr lang="en-US" dirty="0"/>
              <a:t>not be a significant area of focus as part of this task force and will instead be included in the whitepaper for further discussion.</a:t>
            </a:r>
          </a:p>
          <a:p>
            <a:pPr marL="628650" lvl="1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/>
          </a:p>
        </p:txBody>
      </p:sp>
      <p:sp>
        <p:nvSpPr>
          <p:cNvPr id="5" name="Title 8"/>
          <p:cNvSpPr txBox="1">
            <a:spLocks/>
          </p:cNvSpPr>
          <p:nvPr/>
        </p:nvSpPr>
        <p:spPr>
          <a:xfrm>
            <a:off x="220505" y="228600"/>
            <a:ext cx="8694895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1ECBE2"/>
                </a:solidFill>
              </a:rPr>
              <a:t>Topics for Additional Discussion – Phase 2 (Transmission)</a:t>
            </a:r>
            <a:endParaRPr lang="en-US" dirty="0">
              <a:solidFill>
                <a:srgbClr val="1ECB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15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c34af464-7aa1-4edd-9be4-83dffc1cb926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7892</TotalTime>
  <Words>91</Words>
  <Application>Microsoft Office PowerPoint</Application>
  <PresentationFormat>On-screen Show (4:3)</PresentationFormat>
  <Paragraphs>17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1_Custom Design</vt:lpstr>
      <vt:lpstr>Office Theme</vt:lpstr>
      <vt:lpstr>Custom Design</vt:lpstr>
      <vt:lpstr>2_Office Theme</vt:lpstr>
      <vt:lpstr>4_Office Theme</vt:lpstr>
      <vt:lpstr>PowerPoint Presentation</vt:lpstr>
      <vt:lpstr>Proposed Resource Definition Framework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Stice, Clayton</cp:lastModifiedBy>
  <cp:revision>207</cp:revision>
  <cp:lastPrinted>2016-01-21T20:53:15Z</cp:lastPrinted>
  <dcterms:created xsi:type="dcterms:W3CDTF">2016-01-21T15:20:31Z</dcterms:created>
  <dcterms:modified xsi:type="dcterms:W3CDTF">2018-08-09T21:41:34Z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