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7" r:id="rId4"/>
    <p:sldId id="259" r:id="rId5"/>
    <p:sldId id="261" r:id="rId6"/>
    <p:sldId id="269" r:id="rId7"/>
    <p:sldId id="270" r:id="rId8"/>
    <p:sldId id="271" r:id="rId9"/>
    <p:sldId id="272" r:id="rId10"/>
    <p:sldId id="268" r:id="rId11"/>
    <p:sldId id="266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16" autoAdjust="0"/>
    <p:restoredTop sz="99290" autoAdjust="0"/>
  </p:normalViewPr>
  <p:slideViewPr>
    <p:cSldViewPr>
      <p:cViewPr varScale="1">
        <p:scale>
          <a:sx n="118" d="100"/>
          <a:sy n="118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736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098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54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32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143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62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00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23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771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792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992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CAB71-3809-46C3-B6C7-65BF66442C5C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90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System Protection Working Group (SPWG) </a:t>
            </a:r>
            <a:br>
              <a:rPr lang="en-US" dirty="0" smtClean="0"/>
            </a:br>
            <a:r>
              <a:rPr lang="en-US" dirty="0" smtClean="0"/>
              <a:t>Update to ROS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August 9, 2018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Genardo T. Corpuz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SPWG Chair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77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TRE </a:t>
            </a:r>
            <a:r>
              <a:rPr lang="en-US" dirty="0" err="1"/>
              <a:t>Misoperation</a:t>
            </a:r>
            <a:r>
              <a:rPr lang="en-US" dirty="0"/>
              <a:t> </a:t>
            </a:r>
            <a:r>
              <a:rPr lang="en-US" dirty="0" smtClean="0"/>
              <a:t>Workshop </a:t>
            </a:r>
            <a:br>
              <a:rPr lang="en-US" dirty="0" smtClean="0"/>
            </a:br>
            <a:r>
              <a:rPr lang="en-US" dirty="0" smtClean="0"/>
              <a:t>July 20,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Hosted by Texas Reliability Entity:</a:t>
            </a:r>
          </a:p>
          <a:p>
            <a:pPr lvl="1"/>
            <a:r>
              <a:rPr lang="en-US" dirty="0" smtClean="0"/>
              <a:t>David Penney</a:t>
            </a:r>
          </a:p>
          <a:p>
            <a:pPr lvl="1"/>
            <a:r>
              <a:rPr lang="en-US" dirty="0" smtClean="0"/>
              <a:t>Mark Henry</a:t>
            </a:r>
          </a:p>
          <a:p>
            <a:r>
              <a:rPr lang="en-US" dirty="0" smtClean="0"/>
              <a:t>Exercise on Correct Operation </a:t>
            </a:r>
            <a:r>
              <a:rPr lang="en-US" dirty="0"/>
              <a:t>&amp; </a:t>
            </a:r>
            <a:r>
              <a:rPr lang="en-US" dirty="0" err="1" smtClean="0"/>
              <a:t>Misoperation</a:t>
            </a:r>
            <a:r>
              <a:rPr lang="en-US" dirty="0" smtClean="0"/>
              <a:t> </a:t>
            </a:r>
            <a:r>
              <a:rPr lang="en-US" dirty="0"/>
              <a:t>Scenarios</a:t>
            </a:r>
          </a:p>
          <a:p>
            <a:r>
              <a:rPr lang="en-US" dirty="0" smtClean="0"/>
              <a:t>Discussed </a:t>
            </a:r>
            <a:r>
              <a:rPr lang="en-US" dirty="0"/>
              <a:t>the </a:t>
            </a:r>
            <a:r>
              <a:rPr lang="en-US" dirty="0" smtClean="0"/>
              <a:t>following: </a:t>
            </a:r>
          </a:p>
          <a:p>
            <a:pPr lvl="1"/>
            <a:r>
              <a:rPr lang="en-US" dirty="0" smtClean="0"/>
              <a:t>Current </a:t>
            </a:r>
            <a:r>
              <a:rPr lang="en-US" dirty="0"/>
              <a:t>landscape of </a:t>
            </a:r>
            <a:r>
              <a:rPr lang="en-US" dirty="0" err="1"/>
              <a:t>Misoperations</a:t>
            </a:r>
            <a:r>
              <a:rPr lang="en-US" dirty="0"/>
              <a:t> data </a:t>
            </a:r>
            <a:r>
              <a:rPr lang="en-US" dirty="0" smtClean="0"/>
              <a:t>reporting</a:t>
            </a:r>
          </a:p>
          <a:p>
            <a:pPr lvl="1"/>
            <a:r>
              <a:rPr lang="en-US" dirty="0" smtClean="0"/>
              <a:t>Historical </a:t>
            </a:r>
            <a:r>
              <a:rPr lang="en-US" dirty="0"/>
              <a:t>trends in </a:t>
            </a:r>
            <a:r>
              <a:rPr lang="en-US" dirty="0" err="1"/>
              <a:t>Misoperation</a:t>
            </a:r>
            <a:r>
              <a:rPr lang="en-US" dirty="0"/>
              <a:t> </a:t>
            </a:r>
            <a:r>
              <a:rPr lang="en-US" dirty="0" smtClean="0"/>
              <a:t>rates</a:t>
            </a:r>
          </a:p>
          <a:p>
            <a:pPr lvl="1"/>
            <a:r>
              <a:rPr lang="en-US" dirty="0" smtClean="0"/>
              <a:t>Opportunities </a:t>
            </a:r>
            <a:r>
              <a:rPr lang="en-US" dirty="0"/>
              <a:t>for improvement of root cause analysis </a:t>
            </a:r>
            <a:endParaRPr lang="en-US" dirty="0" smtClean="0"/>
          </a:p>
          <a:p>
            <a:pPr lvl="1"/>
            <a:r>
              <a:rPr lang="en-US" dirty="0" smtClean="0"/>
              <a:t>Shared </a:t>
            </a:r>
            <a:r>
              <a:rPr lang="en-US" dirty="0"/>
              <a:t>ideas on how to reduce the </a:t>
            </a:r>
            <a:r>
              <a:rPr lang="en-US" dirty="0" err="1" smtClean="0"/>
              <a:t>Misoperations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760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514600"/>
            <a:ext cx="8229600" cy="1143000"/>
          </a:xfrm>
        </p:spPr>
        <p:txBody>
          <a:bodyPr/>
          <a:lstStyle/>
          <a:p>
            <a:r>
              <a:rPr lang="en-US" dirty="0"/>
              <a:t>	</a:t>
            </a:r>
            <a:r>
              <a:rPr lang="en-US" dirty="0" smtClean="0"/>
              <a:t>Questions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079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SPWG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Meeting held on July 19 and 20</a:t>
            </a:r>
          </a:p>
          <a:p>
            <a:r>
              <a:rPr lang="en-US" dirty="0" smtClean="0"/>
              <a:t>Short </a:t>
            </a:r>
            <a:r>
              <a:rPr lang="en-US" dirty="0" smtClean="0"/>
              <a:t>Circuit </a:t>
            </a:r>
            <a:r>
              <a:rPr lang="en-US" dirty="0" smtClean="0"/>
              <a:t>Case building </a:t>
            </a:r>
            <a:r>
              <a:rPr lang="en-US" dirty="0" smtClean="0"/>
              <a:t>is complete</a:t>
            </a:r>
          </a:p>
          <a:p>
            <a:pPr lvl="1"/>
            <a:r>
              <a:rPr lang="en-US" dirty="0" smtClean="0"/>
              <a:t>Current Year 2018</a:t>
            </a:r>
          </a:p>
          <a:p>
            <a:pPr lvl="1"/>
            <a:r>
              <a:rPr lang="en-US" dirty="0" smtClean="0"/>
              <a:t>Future Years 2019-2023</a:t>
            </a:r>
          </a:p>
          <a:p>
            <a:r>
              <a:rPr lang="en-US" dirty="0"/>
              <a:t>GIC impacts on protective relay </a:t>
            </a:r>
            <a:r>
              <a:rPr lang="en-US" dirty="0" smtClean="0"/>
              <a:t>performance</a:t>
            </a:r>
          </a:p>
          <a:p>
            <a:pPr lvl="1"/>
            <a:r>
              <a:rPr lang="en-US" dirty="0"/>
              <a:t>Electromechanical relays may be susceptible</a:t>
            </a:r>
          </a:p>
          <a:p>
            <a:pPr lvl="1"/>
            <a:r>
              <a:rPr lang="en-US" dirty="0" smtClean="0"/>
              <a:t>Impact on microprocessor relays is minimal</a:t>
            </a:r>
          </a:p>
          <a:p>
            <a:pPr lvl="1"/>
            <a:r>
              <a:rPr lang="en-US" dirty="0" smtClean="0"/>
              <a:t>Momentary affect on CT performance</a:t>
            </a:r>
          </a:p>
        </p:txBody>
      </p:sp>
    </p:spTree>
    <p:extLst>
      <p:ext uri="{BB962C8B-B14F-4D97-AF65-F5344CB8AC3E}">
        <p14:creationId xmlns:p14="http://schemas.microsoft.com/office/powerpoint/2010/main" val="366719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NERC </a:t>
            </a:r>
            <a:r>
              <a:rPr lang="en-US" dirty="0" smtClean="0"/>
              <a:t>SPCS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NERC SPCS representatives from ERCOT SPWG attended the meeting on 4/24 and 4/25 in Fort Worth, TX</a:t>
            </a:r>
          </a:p>
          <a:p>
            <a:pPr lvl="1"/>
            <a:r>
              <a:rPr lang="en-US" dirty="0" smtClean="0"/>
              <a:t>Glenn </a:t>
            </a:r>
            <a:r>
              <a:rPr lang="en-US" dirty="0"/>
              <a:t>Hargrave, CPS</a:t>
            </a:r>
          </a:p>
          <a:p>
            <a:pPr lvl="1"/>
            <a:r>
              <a:rPr lang="en-US" dirty="0"/>
              <a:t>Armin Klusman, </a:t>
            </a:r>
            <a:r>
              <a:rPr lang="en-US" dirty="0" smtClean="0"/>
              <a:t>CNP</a:t>
            </a:r>
          </a:p>
          <a:p>
            <a:r>
              <a:rPr lang="en-US" dirty="0" smtClean="0"/>
              <a:t>Development of implementation guidance documents</a:t>
            </a:r>
          </a:p>
          <a:p>
            <a:pPr lvl="1"/>
            <a:r>
              <a:rPr lang="en-US" dirty="0" smtClean="0"/>
              <a:t>PRC-019 (Coordination </a:t>
            </a:r>
            <a:r>
              <a:rPr lang="en-US" dirty="0"/>
              <a:t>of Generating Unit or Plant Capabilities, Voltage Regulating Controls, and </a:t>
            </a:r>
            <a:r>
              <a:rPr lang="en-US" dirty="0" smtClean="0"/>
              <a:t>Protection)</a:t>
            </a:r>
          </a:p>
          <a:p>
            <a:pPr lvl="1"/>
            <a:r>
              <a:rPr lang="en-US" dirty="0"/>
              <a:t>PRC-024 (Generator Frequency and Voltage Protective Relay Settings) </a:t>
            </a:r>
            <a:endParaRPr lang="en-US" dirty="0" smtClean="0"/>
          </a:p>
          <a:p>
            <a:r>
              <a:rPr lang="en-US" dirty="0" smtClean="0"/>
              <a:t>FERC </a:t>
            </a:r>
            <a:r>
              <a:rPr lang="en-US" dirty="0"/>
              <a:t>Issued Order 847 approving PRC-027-1 on June 7, </a:t>
            </a:r>
            <a:r>
              <a:rPr lang="en-US" dirty="0" smtClean="0"/>
              <a:t>2018</a:t>
            </a:r>
          </a:p>
          <a:p>
            <a:pPr lvl="1"/>
            <a:r>
              <a:rPr lang="en-US" dirty="0" smtClean="0"/>
              <a:t>Coordination of Protection System Performance During Faults</a:t>
            </a:r>
          </a:p>
          <a:p>
            <a:pPr lvl="1"/>
            <a:r>
              <a:rPr lang="en-US" dirty="0" smtClean="0"/>
              <a:t>Effective date of 10/1/2020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23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443" y="18197"/>
            <a:ext cx="8766413" cy="591403"/>
          </a:xfrm>
        </p:spPr>
        <p:txBody>
          <a:bodyPr>
            <a:noAutofit/>
          </a:bodyPr>
          <a:lstStyle/>
          <a:p>
            <a:r>
              <a:rPr lang="en-US" sz="2400" dirty="0" smtClean="0"/>
              <a:t>Transmission Operator Protection System </a:t>
            </a:r>
            <a:r>
              <a:rPr lang="en-US" sz="2400" dirty="0" err="1" smtClean="0"/>
              <a:t>Misoperations</a:t>
            </a:r>
            <a:r>
              <a:rPr lang="en-US" sz="2400" dirty="0" smtClean="0"/>
              <a:t> 2018 Q1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99443" y="609600"/>
            <a:ext cx="8766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ERCOT Protection System </a:t>
            </a:r>
            <a:r>
              <a:rPr lang="en-US" u="sng" dirty="0" err="1" smtClean="0"/>
              <a:t>Misoperations</a:t>
            </a:r>
            <a:r>
              <a:rPr lang="en-US" u="sng" dirty="0" smtClean="0"/>
              <a:t> Data – 138kV and 345kV Combined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443" y="1447800"/>
            <a:ext cx="8766414" cy="4561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49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696653"/>
              </p:ext>
            </p:extLst>
          </p:nvPr>
        </p:nvGraphicFramePr>
        <p:xfrm>
          <a:off x="1384940" y="838200"/>
          <a:ext cx="3886200" cy="5636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30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6118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56218"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Value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6218">
                <a:tc rowSpan="4"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# of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  <a:effectLst/>
                        </a:rPr>
                        <a:t>Misoperations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345 kV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138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&lt; 100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6218">
                <a:tc rowSpan="5"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By Category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Failure to Trip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Slow Trip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Unnecessary Trip during Fault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Unnecessary Trip – Non Fault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SPS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56218">
                <a:tc rowSpan="4"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By Relay System Type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Electromechanical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Solid State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Microprocessor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Other/ N/A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56218">
                <a:tc rowSpan="8"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By Equipment Protected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Line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Transformer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Generator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Shunt/Series Capacitor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Shunt/Series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Reactor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Dynamic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VAR system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Bus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Breaker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381000" y="18197"/>
            <a:ext cx="8316686" cy="914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Protection System </a:t>
            </a:r>
            <a:r>
              <a:rPr lang="en-US" sz="2800" dirty="0" err="1" smtClean="0"/>
              <a:t>Misoperations</a:t>
            </a:r>
            <a:r>
              <a:rPr lang="en-US" sz="2800" dirty="0" smtClean="0"/>
              <a:t> – 2018 Q1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1300" y="4510951"/>
            <a:ext cx="2229460" cy="19418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1300" y="763057"/>
            <a:ext cx="2229460" cy="184671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1300" y="2602353"/>
            <a:ext cx="2229460" cy="1908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50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381000" y="18197"/>
            <a:ext cx="8316686" cy="914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Protection System </a:t>
            </a:r>
            <a:r>
              <a:rPr lang="en-US" sz="2800" dirty="0" err="1" smtClean="0"/>
              <a:t>Misoperations</a:t>
            </a:r>
            <a:r>
              <a:rPr lang="en-US" sz="2800" dirty="0" smtClean="0"/>
              <a:t> – 2018 Q1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143" y="1059381"/>
            <a:ext cx="6248400" cy="505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64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381000" y="18197"/>
            <a:ext cx="8316686" cy="914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Protection System </a:t>
            </a:r>
            <a:r>
              <a:rPr lang="en-US" sz="2800" dirty="0" err="1" smtClean="0"/>
              <a:t>Misoperations</a:t>
            </a:r>
            <a:r>
              <a:rPr lang="en-US" sz="2800" dirty="0" smtClean="0"/>
              <a:t> – 2018 Q1</a:t>
            </a:r>
            <a:endParaRPr lang="en-US" sz="2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5606" y="1066800"/>
            <a:ext cx="6707474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77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Protection System </a:t>
            </a:r>
            <a:r>
              <a:rPr lang="en-US" sz="4000" dirty="0" err="1"/>
              <a:t>Misoperations</a:t>
            </a:r>
            <a:r>
              <a:rPr lang="en-US" sz="4000" dirty="0"/>
              <a:t> 2018 </a:t>
            </a:r>
            <a:r>
              <a:rPr lang="en-US" sz="4000" dirty="0" smtClean="0"/>
              <a:t>Q1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Summary of Human Performance </a:t>
            </a:r>
            <a:r>
              <a:rPr lang="en-US" dirty="0" smtClean="0"/>
              <a:t>Issues</a:t>
            </a:r>
            <a:endParaRPr lang="en-US" dirty="0"/>
          </a:p>
          <a:p>
            <a:pPr lvl="1"/>
            <a:r>
              <a:rPr lang="en-US" dirty="0"/>
              <a:t>345kV auto tripped due to shorting screw left in CT shorting block for </a:t>
            </a:r>
            <a:r>
              <a:rPr lang="en-US" dirty="0" smtClean="0"/>
              <a:t>differential.</a:t>
            </a:r>
            <a:endParaRPr lang="en-US" dirty="0"/>
          </a:p>
          <a:p>
            <a:pPr lvl="1"/>
            <a:r>
              <a:rPr lang="en-US" dirty="0"/>
              <a:t>138kV </a:t>
            </a:r>
            <a:r>
              <a:rPr lang="en-US" dirty="0" smtClean="0"/>
              <a:t>breaker </a:t>
            </a:r>
            <a:r>
              <a:rPr lang="en-US" dirty="0" err="1" smtClean="0"/>
              <a:t>overtripped</a:t>
            </a:r>
            <a:r>
              <a:rPr lang="en-US" dirty="0" smtClean="0"/>
              <a:t> </a:t>
            </a:r>
            <a:r>
              <a:rPr lang="en-US" dirty="0"/>
              <a:t>due to incorrect </a:t>
            </a:r>
            <a:r>
              <a:rPr lang="en-US" dirty="0" smtClean="0"/>
              <a:t>settings.  Settings </a:t>
            </a:r>
            <a:r>
              <a:rPr lang="en-US" dirty="0"/>
              <a:t>issued based on incorrect CT ratio and incorrect polarization method.</a:t>
            </a:r>
          </a:p>
          <a:p>
            <a:pPr lvl="1"/>
            <a:r>
              <a:rPr lang="en-US" dirty="0"/>
              <a:t>138kV breaker </a:t>
            </a:r>
            <a:r>
              <a:rPr lang="en-US" dirty="0" err="1" smtClean="0"/>
              <a:t>overtripped</a:t>
            </a:r>
            <a:r>
              <a:rPr lang="en-US" dirty="0" smtClean="0"/>
              <a:t> </a:t>
            </a:r>
            <a:r>
              <a:rPr lang="en-US" dirty="0"/>
              <a:t>due to incorrect settings. </a:t>
            </a:r>
            <a:r>
              <a:rPr lang="en-US" dirty="0" smtClean="0"/>
              <a:t>Engineer </a:t>
            </a:r>
            <a:r>
              <a:rPr lang="en-US" dirty="0"/>
              <a:t>that designed the project deviated from the standard and connected external current polarizing into </a:t>
            </a:r>
            <a:r>
              <a:rPr lang="en-US" dirty="0" smtClean="0"/>
              <a:t>the 411L </a:t>
            </a:r>
            <a:r>
              <a:rPr lang="en-US" dirty="0"/>
              <a:t>relay current differential input without proper settings.</a:t>
            </a:r>
          </a:p>
          <a:p>
            <a:pPr lvl="1"/>
            <a:r>
              <a:rPr lang="en-US" dirty="0"/>
              <a:t>138kV line </a:t>
            </a:r>
            <a:r>
              <a:rPr lang="en-US" dirty="0" err="1" smtClean="0"/>
              <a:t>overtripped</a:t>
            </a:r>
            <a:r>
              <a:rPr lang="en-US" dirty="0" smtClean="0"/>
              <a:t> </a:t>
            </a:r>
            <a:r>
              <a:rPr lang="en-US" dirty="0"/>
              <a:t>due to </a:t>
            </a:r>
            <a:r>
              <a:rPr lang="en-US" dirty="0" smtClean="0"/>
              <a:t>disabled carrier equipment. It was left </a:t>
            </a:r>
            <a:r>
              <a:rPr lang="en-US" dirty="0"/>
              <a:t>out of service from prior maintenance activity.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865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Protection System </a:t>
            </a:r>
            <a:r>
              <a:rPr lang="en-US" sz="4000" dirty="0" err="1"/>
              <a:t>Misoperations</a:t>
            </a:r>
            <a:r>
              <a:rPr lang="en-US" sz="4000" dirty="0"/>
              <a:t> 2018 </a:t>
            </a:r>
            <a:r>
              <a:rPr lang="en-US" sz="4000" dirty="0" smtClean="0"/>
              <a:t>Q1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Failure to Trip/Slow Trip </a:t>
            </a:r>
            <a:r>
              <a:rPr lang="en-US" dirty="0" err="1" smtClean="0"/>
              <a:t>Misoperations</a:t>
            </a:r>
            <a:endParaRPr lang="en-US" dirty="0"/>
          </a:p>
          <a:p>
            <a:pPr marL="685800" lvl="1">
              <a:buFontTx/>
              <a:buChar char="-"/>
            </a:pPr>
            <a:r>
              <a:rPr lang="en-US" dirty="0"/>
              <a:t>138kV breaker failed to trip for a fault due to incorrect wiring in the control scheme.  Fault was cleared by backup relays.</a:t>
            </a:r>
          </a:p>
          <a:p>
            <a:pPr marL="685800" lvl="1">
              <a:buFontTx/>
              <a:buChar char="-"/>
            </a:pPr>
            <a:r>
              <a:rPr lang="en-US" dirty="0"/>
              <a:t>138kV breaker Z2 relays failed to trip during a high resistance fault. </a:t>
            </a:r>
            <a:r>
              <a:rPr lang="en-US" dirty="0" smtClean="0"/>
              <a:t>Fault </a:t>
            </a:r>
            <a:r>
              <a:rPr lang="en-US" dirty="0"/>
              <a:t>was cleared by backup relays.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196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3832</TotalTime>
  <Words>456</Words>
  <Application>Microsoft Office PowerPoint</Application>
  <PresentationFormat>On-screen Show (4:3)</PresentationFormat>
  <Paragraphs>97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System Protection Working Group (SPWG)  Update to ROS</vt:lpstr>
      <vt:lpstr>SPWG Meeting</vt:lpstr>
      <vt:lpstr>NERC SPCS Updates</vt:lpstr>
      <vt:lpstr>Transmission Operator Protection System Misoperations 2018 Q1</vt:lpstr>
      <vt:lpstr>Protection System Misoperations – 2018 Q1</vt:lpstr>
      <vt:lpstr>Protection System Misoperations – 2018 Q1</vt:lpstr>
      <vt:lpstr>Protection System Misoperations – 2018 Q1</vt:lpstr>
      <vt:lpstr>Protection System Misoperations 2018 Q1</vt:lpstr>
      <vt:lpstr>Protection System Misoperations 2018 Q1</vt:lpstr>
      <vt:lpstr>TRE Misoperation Workshop  July 20, 2018</vt:lpstr>
      <vt:lpstr> Questions 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 Analysis – Weekly Report</dc:title>
  <dc:creator>Penney, David</dc:creator>
  <cp:lastModifiedBy>gcorpuz1</cp:lastModifiedBy>
  <cp:revision>241</cp:revision>
  <cp:lastPrinted>2011-06-14T15:16:42Z</cp:lastPrinted>
  <dcterms:created xsi:type="dcterms:W3CDTF">2011-05-04T18:33:53Z</dcterms:created>
  <dcterms:modified xsi:type="dcterms:W3CDTF">2018-08-09T13:53:39Z</dcterms:modified>
</cp:coreProperties>
</file>