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7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A3199-9B3A-4B6E-AAA7-162834D90611}" type="datetimeFigureOut">
              <a:rPr lang="en-US" smtClean="0"/>
              <a:t>8/7/2018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9A462-B3CA-4C0A-AC84-D71299EB6A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71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D35D-3ED5-4626-9EFA-C2CE635828B6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99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DC13-9E71-4EEB-BDC7-B9921CB2FC68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74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0CBFA-9EE2-4780-AD18-0A7A1765BDEF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330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BED6-8FFA-448E-8BC8-5D2A2C09153C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0480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13A3-EA27-4C1B-9C2C-F5FAC0F3D3D5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849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AEB35-09A0-4355-A755-623955CC9DD5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57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78618-E9A9-420E-9ED0-D7BBF248B37C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2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142E-DE98-4F82-AD18-A4EA896D6378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27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D80B3-1826-4D33-AB32-38499A035FBF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4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78810-8789-4161-B3DE-EBC98206A1D2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34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B046-19DD-49C4-9854-EFF9084AACF4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50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E34A-C559-4590-BB5C-C58D473C5CD9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A7AA-65D6-45C9-ADB5-AFC29B689F15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8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44945-DEEE-42AD-8E98-892092E374D3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565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6805C-B07D-4C0B-906C-E07E51CDC0BE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75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456D5-71E6-4F57-9E9A-429D20A41154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94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0AB5-ED8D-4673-9451-C67B414CD0D6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531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31BACD0-1FC1-4F0D-8BBE-21A1BC417706}" type="datetime1">
              <a:rPr lang="en-US" smtClean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3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  <p:sldLayoutId id="2147483732" r:id="rId15"/>
    <p:sldLayoutId id="2147483733" r:id="rId16"/>
    <p:sldLayoutId id="2147483734" r:id="rId1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mjgwrites.wordpress.com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6FD59-C207-4CF3-95B2-2C2669222C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CNP’s Changes to </a:t>
            </a:r>
            <a:br>
              <a:rPr lang="en-US" b="1" dirty="0"/>
            </a:br>
            <a:r>
              <a:rPr lang="en-US" b="1" i="1" dirty="0"/>
              <a:t>TDSP Rate Class Description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A2B8F6-360A-4914-9D06-65C91B73A8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/>
          </a:p>
          <a:p>
            <a:r>
              <a:rPr lang="en-US" b="1" dirty="0"/>
              <a:t>Update to Retail Market Subcommittee (RMS) </a:t>
            </a:r>
          </a:p>
          <a:p>
            <a:r>
              <a:rPr lang="en-US" b="1" dirty="0"/>
              <a:t>August 14, 2018 </a:t>
            </a:r>
          </a:p>
          <a:p>
            <a:r>
              <a:rPr lang="en-US" b="1" dirty="0"/>
              <a:t>Kathy Scott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8B7DC4-C3D6-4A7A-BB11-20F06DF87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98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43DF-56C1-4BFE-8F2F-0EA5FAB7F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59022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i="1" dirty="0"/>
              <a:t>Market Notice &amp; Impacts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8AA95-6AEA-482A-99CE-02C6A12579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68224"/>
            <a:ext cx="10363826" cy="4438184"/>
          </a:xfrm>
        </p:spPr>
        <p:txBody>
          <a:bodyPr>
            <a:normAutofit/>
          </a:bodyPr>
          <a:lstStyle/>
          <a:p>
            <a:r>
              <a:rPr lang="en-US" sz="2200" dirty="0"/>
              <a:t>CNP replaceD the 3-digit numeric and alpha Rate Class descriptors for IDR and Streetlight ESI IDs Found on several TX SET transactions with a longer narrative rate description that corresponds to CNP’s tariff rate for theSe ESI IDs.   </a:t>
            </a:r>
          </a:p>
          <a:p>
            <a:r>
              <a:rPr lang="en-US" sz="2200" dirty="0"/>
              <a:t>These changes will be reflected in the following Texas SET transactions: </a:t>
            </a:r>
          </a:p>
          <a:p>
            <a:pPr lvl="1"/>
            <a:r>
              <a:rPr lang="en-US" sz="2000" b="1" dirty="0"/>
              <a:t>810_02</a:t>
            </a:r>
            <a:r>
              <a:rPr lang="en-US" sz="2000" dirty="0"/>
              <a:t> TDSP Invoice </a:t>
            </a:r>
          </a:p>
          <a:p>
            <a:pPr lvl="1"/>
            <a:r>
              <a:rPr lang="en-US" sz="2000" b="1" dirty="0"/>
              <a:t>814_04</a:t>
            </a:r>
            <a:r>
              <a:rPr lang="en-US" sz="2000" dirty="0"/>
              <a:t> Enrollment Notification Response </a:t>
            </a:r>
          </a:p>
          <a:p>
            <a:pPr lvl="1"/>
            <a:r>
              <a:rPr lang="en-US" sz="2000" b="1" dirty="0"/>
              <a:t>814_20</a:t>
            </a:r>
            <a:r>
              <a:rPr lang="en-US" sz="2000" dirty="0"/>
              <a:t> ESI ID Maintenance Request  </a:t>
            </a:r>
          </a:p>
          <a:p>
            <a:r>
              <a:rPr lang="en-US" sz="2200" dirty="0"/>
              <a:t>This Change impacted approximately </a:t>
            </a:r>
            <a:r>
              <a:rPr lang="en-US" sz="2200" b="1" dirty="0"/>
              <a:t>9,465 IDR and Streetlight ESI IDs</a:t>
            </a:r>
          </a:p>
          <a:p>
            <a:endParaRPr lang="en-US" sz="2200" b="1" dirty="0"/>
          </a:p>
          <a:p>
            <a:endParaRPr lang="en-US" sz="2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A9BDAD-E4FB-48B1-AA76-61B9ABC99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419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43DF-56C1-4BFE-8F2F-0EA5FAB7F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88895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i="1" dirty="0"/>
              <a:t>TX SET </a:t>
            </a:r>
            <a:br>
              <a:rPr lang="en-US" sz="5400" b="1" i="1" dirty="0"/>
            </a:br>
            <a:r>
              <a:rPr lang="en-US" sz="5400" b="1" i="1" dirty="0"/>
              <a:t>REF*NH Examples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3D20881-BE7D-4D2F-9D5B-52595B58E4DE}"/>
              </a:ext>
            </a:extLst>
          </p:cNvPr>
          <p:cNvSpPr txBox="1"/>
          <p:nvPr/>
        </p:nvSpPr>
        <p:spPr>
          <a:xfrm>
            <a:off x="6921789" y="2424232"/>
            <a:ext cx="478465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/>
              <a:t>Streetlight ESI IDs:  </a:t>
            </a:r>
            <a:endParaRPr lang="en-US" dirty="0"/>
          </a:p>
          <a:p>
            <a:r>
              <a:rPr lang="en-US" sz="1200" b="1" dirty="0"/>
              <a:t> </a:t>
            </a:r>
          </a:p>
          <a:p>
            <a:r>
              <a:rPr lang="en-US" sz="1200" b="1" dirty="0"/>
              <a:t>810_02:</a:t>
            </a:r>
            <a:endParaRPr lang="en-US" sz="1200" dirty="0"/>
          </a:p>
          <a:p>
            <a:r>
              <a:rPr lang="en-US" sz="1200" dirty="0"/>
              <a:t> ~REF*NH*</a:t>
            </a:r>
            <a:r>
              <a:rPr lang="en-US" sz="1200" b="1" dirty="0"/>
              <a:t>SLS</a:t>
            </a:r>
            <a:r>
              <a:rPr lang="en-US" sz="1200" dirty="0"/>
              <a:t> (Current CNP Rate Class)</a:t>
            </a:r>
          </a:p>
          <a:p>
            <a:r>
              <a:rPr lang="en-US" sz="1200" dirty="0"/>
              <a:t> ~REF*NH*</a:t>
            </a:r>
            <a:r>
              <a:rPr lang="en-US" sz="1200" b="1" dirty="0">
                <a:solidFill>
                  <a:srgbClr val="C00000"/>
                </a:solidFill>
              </a:rPr>
              <a:t>Street Lighting Service </a:t>
            </a:r>
            <a:r>
              <a:rPr lang="en-US" sz="1200" b="1" dirty="0"/>
              <a:t>(Future CNP Rate Class)</a:t>
            </a:r>
            <a:endParaRPr lang="en-US" sz="1200" dirty="0"/>
          </a:p>
          <a:p>
            <a:endParaRPr lang="en-US" sz="1200" b="1" dirty="0"/>
          </a:p>
          <a:p>
            <a:r>
              <a:rPr lang="en-US" sz="1200" b="1" dirty="0"/>
              <a:t>814_04:</a:t>
            </a:r>
            <a:endParaRPr lang="en-US" sz="1200" dirty="0"/>
          </a:p>
          <a:p>
            <a:r>
              <a:rPr lang="en-US" sz="1200" dirty="0"/>
              <a:t>~REF*NH*</a:t>
            </a:r>
            <a:r>
              <a:rPr lang="en-US" sz="1200" b="1" dirty="0"/>
              <a:t>961</a:t>
            </a:r>
            <a:r>
              <a:rPr lang="en-US" sz="1200" dirty="0"/>
              <a:t> (Current CNP Rate Class)</a:t>
            </a:r>
          </a:p>
          <a:p>
            <a:r>
              <a:rPr lang="en-US" sz="1200" dirty="0"/>
              <a:t>~REF*NH*</a:t>
            </a:r>
            <a:r>
              <a:rPr lang="en-US" sz="1200" b="1" dirty="0">
                <a:solidFill>
                  <a:srgbClr val="C00000"/>
                </a:solidFill>
              </a:rPr>
              <a:t>Street Lighting Service </a:t>
            </a:r>
            <a:r>
              <a:rPr lang="en-US" sz="1200" b="1" dirty="0"/>
              <a:t>(Future CNP Rate Class)</a:t>
            </a:r>
            <a:endParaRPr lang="en-US" sz="1200" dirty="0"/>
          </a:p>
          <a:p>
            <a:r>
              <a:rPr lang="en-US" sz="1200" dirty="0"/>
              <a:t> </a:t>
            </a:r>
          </a:p>
          <a:p>
            <a:r>
              <a:rPr lang="en-US" sz="1200" b="1" dirty="0"/>
              <a:t>814_20 </a:t>
            </a:r>
            <a:endParaRPr lang="en-US" sz="1200" dirty="0"/>
          </a:p>
          <a:p>
            <a:r>
              <a:rPr lang="en-US" sz="1200" dirty="0"/>
              <a:t> ~REF*NH*</a:t>
            </a:r>
            <a:r>
              <a:rPr lang="en-US" sz="1200" b="1" dirty="0"/>
              <a:t>961</a:t>
            </a:r>
            <a:r>
              <a:rPr lang="en-US" sz="1200" dirty="0"/>
              <a:t> (Current CNP Rate Class)</a:t>
            </a:r>
          </a:p>
          <a:p>
            <a:r>
              <a:rPr lang="en-US" sz="1200" dirty="0"/>
              <a:t> ~REF*NH*</a:t>
            </a:r>
            <a:r>
              <a:rPr lang="en-US" sz="1200" b="1" dirty="0">
                <a:solidFill>
                  <a:srgbClr val="C00000"/>
                </a:solidFill>
              </a:rPr>
              <a:t>Street Lighting Service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b="1" dirty="0"/>
              <a:t>(Future CNP Rate Class)</a:t>
            </a:r>
            <a:endParaRPr lang="en-US" sz="12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3B60DB-582A-40E3-AB7F-0230BB4D0346}"/>
              </a:ext>
            </a:extLst>
          </p:cNvPr>
          <p:cNvSpPr txBox="1"/>
          <p:nvPr/>
        </p:nvSpPr>
        <p:spPr>
          <a:xfrm>
            <a:off x="1467293" y="1885072"/>
            <a:ext cx="493350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  <a:p>
            <a:r>
              <a:rPr lang="en-US" b="1" dirty="0"/>
              <a:t>IDR Metered ESI IDs:</a:t>
            </a:r>
            <a:endParaRPr lang="en-US" dirty="0"/>
          </a:p>
          <a:p>
            <a:r>
              <a:rPr lang="en-US" dirty="0"/>
              <a:t> </a:t>
            </a:r>
            <a:r>
              <a:rPr lang="en-US" sz="1200" b="1" dirty="0"/>
              <a:t>810_02:</a:t>
            </a:r>
            <a:endParaRPr lang="en-US" sz="1200" dirty="0"/>
          </a:p>
          <a:p>
            <a:r>
              <a:rPr lang="en-US" sz="1200" dirty="0"/>
              <a:t>   ~REF*NH*</a:t>
            </a:r>
            <a:r>
              <a:rPr lang="en-US" sz="1200" b="1" dirty="0"/>
              <a:t>SVS</a:t>
            </a:r>
            <a:r>
              <a:rPr lang="en-US" sz="1200" dirty="0"/>
              <a:t> (Current CNP Rate Class)</a:t>
            </a:r>
          </a:p>
          <a:p>
            <a:r>
              <a:rPr lang="en-US" sz="1200" dirty="0"/>
              <a:t>   ~REF*NH*</a:t>
            </a:r>
            <a:r>
              <a:rPr lang="en-US" sz="1200" b="1" dirty="0">
                <a:solidFill>
                  <a:srgbClr val="C00000"/>
                </a:solidFill>
              </a:rPr>
              <a:t>Secondary Serv Less Equ 10 KVA </a:t>
            </a:r>
            <a:r>
              <a:rPr lang="en-US" sz="1200" b="1" dirty="0"/>
              <a:t>(Future CNP Rate Class)</a:t>
            </a:r>
          </a:p>
          <a:p>
            <a:r>
              <a:rPr lang="en-US" sz="1200" dirty="0"/>
              <a:t> </a:t>
            </a:r>
          </a:p>
          <a:p>
            <a:r>
              <a:rPr lang="en-US" sz="1200" b="1" dirty="0"/>
              <a:t> 814_04:</a:t>
            </a:r>
            <a:endParaRPr lang="en-US" sz="1200" dirty="0"/>
          </a:p>
          <a:p>
            <a:r>
              <a:rPr lang="en-US" sz="1200" dirty="0"/>
              <a:t> ~REF*NH*</a:t>
            </a:r>
            <a:r>
              <a:rPr lang="en-US" sz="1200" b="1" dirty="0"/>
              <a:t>990 </a:t>
            </a:r>
            <a:r>
              <a:rPr lang="en-US" sz="1200" dirty="0"/>
              <a:t>(Current CNP Rate Class)</a:t>
            </a:r>
          </a:p>
          <a:p>
            <a:r>
              <a:rPr lang="en-US" sz="1200" dirty="0"/>
              <a:t> ~REF*NH*</a:t>
            </a:r>
            <a:r>
              <a:rPr lang="en-US" sz="1200" b="1" dirty="0">
                <a:solidFill>
                  <a:srgbClr val="C00000"/>
                </a:solidFill>
              </a:rPr>
              <a:t>Secondary Serv Less Equ 10 KVA </a:t>
            </a:r>
            <a:r>
              <a:rPr lang="en-US" sz="1200" b="1" dirty="0"/>
              <a:t>(Future CNP Rate Class)</a:t>
            </a:r>
            <a:endParaRPr lang="en-US" sz="1200" dirty="0"/>
          </a:p>
          <a:p>
            <a:r>
              <a:rPr lang="en-US" sz="1200" dirty="0"/>
              <a:t> </a:t>
            </a:r>
          </a:p>
          <a:p>
            <a:r>
              <a:rPr lang="en-US" sz="1200" b="1" dirty="0"/>
              <a:t> 810_02:                               </a:t>
            </a:r>
            <a:endParaRPr lang="en-US" sz="1200" dirty="0"/>
          </a:p>
          <a:p>
            <a:r>
              <a:rPr lang="en-US" sz="1200" dirty="0"/>
              <a:t> ~REF*NH*</a:t>
            </a:r>
            <a:r>
              <a:rPr lang="en-US" sz="1200" b="1" dirty="0"/>
              <a:t>SVL</a:t>
            </a:r>
            <a:r>
              <a:rPr lang="en-US" sz="1200" dirty="0"/>
              <a:t> (Current CNP Rate Class)</a:t>
            </a:r>
          </a:p>
          <a:p>
            <a:r>
              <a:rPr lang="en-US" sz="1200" dirty="0"/>
              <a:t> ~REF*NH*</a:t>
            </a:r>
            <a:r>
              <a:rPr lang="en-US" sz="1200" b="1" dirty="0">
                <a:solidFill>
                  <a:srgbClr val="C00000"/>
                </a:solidFill>
              </a:rPr>
              <a:t>Secondary Serv Greater 10 KVA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b="1" dirty="0"/>
              <a:t>(Future CNP Rate Class)</a:t>
            </a:r>
            <a:r>
              <a:rPr lang="en-US" sz="1200" dirty="0"/>
              <a:t> </a:t>
            </a:r>
          </a:p>
          <a:p>
            <a:r>
              <a:rPr lang="en-US" sz="1200" dirty="0"/>
              <a:t>     </a:t>
            </a:r>
          </a:p>
          <a:p>
            <a:r>
              <a:rPr lang="en-US" sz="1200" b="1" dirty="0"/>
              <a:t> 814_04:</a:t>
            </a:r>
            <a:endParaRPr lang="en-US" sz="1200" dirty="0"/>
          </a:p>
          <a:p>
            <a:r>
              <a:rPr lang="en-US" sz="1200" dirty="0"/>
              <a:t> ~REF*NH*</a:t>
            </a:r>
            <a:r>
              <a:rPr lang="en-US" sz="1200" b="1" dirty="0"/>
              <a:t>991</a:t>
            </a:r>
            <a:r>
              <a:rPr lang="en-US" sz="1200" dirty="0"/>
              <a:t> (Current CNP Rate Class)</a:t>
            </a:r>
          </a:p>
          <a:p>
            <a:r>
              <a:rPr lang="en-US" sz="1200" dirty="0"/>
              <a:t> ~REF*NH*</a:t>
            </a:r>
            <a:r>
              <a:rPr lang="en-US" sz="1200" b="1" dirty="0">
                <a:solidFill>
                  <a:srgbClr val="C00000"/>
                </a:solidFill>
              </a:rPr>
              <a:t>Secondary Serv Greater 10 KVA </a:t>
            </a:r>
            <a:r>
              <a:rPr lang="en-US" sz="1200" b="1" dirty="0"/>
              <a:t>(Future CNP Rate Class)</a:t>
            </a:r>
            <a:endParaRPr lang="en-US" sz="1200" dirty="0"/>
          </a:p>
          <a:p>
            <a:r>
              <a:rPr lang="en-US" sz="1200" dirty="0"/>
              <a:t> </a:t>
            </a:r>
          </a:p>
          <a:p>
            <a:r>
              <a:rPr lang="en-US" sz="1200" b="1" dirty="0"/>
              <a:t> 814_20 </a:t>
            </a:r>
            <a:endParaRPr lang="en-US" sz="1200" dirty="0"/>
          </a:p>
          <a:p>
            <a:r>
              <a:rPr lang="en-US" sz="1200" dirty="0"/>
              <a:t> ~REF*NH*</a:t>
            </a:r>
            <a:r>
              <a:rPr lang="en-US" sz="1200" b="1" dirty="0"/>
              <a:t>990</a:t>
            </a:r>
            <a:r>
              <a:rPr lang="en-US" sz="1200" dirty="0"/>
              <a:t> (Current CNP Rate Class)</a:t>
            </a:r>
          </a:p>
          <a:p>
            <a:r>
              <a:rPr lang="en-US" sz="1200" dirty="0"/>
              <a:t> ~REF*NH*</a:t>
            </a:r>
            <a:r>
              <a:rPr lang="en-US" sz="1200" b="1" dirty="0">
                <a:solidFill>
                  <a:srgbClr val="C00000"/>
                </a:solidFill>
              </a:rPr>
              <a:t>Secondary Serv Less Equ 10 KVA </a:t>
            </a:r>
            <a:r>
              <a:rPr lang="en-US" sz="1200" b="1" dirty="0"/>
              <a:t>(Future CNP Rate Class)</a:t>
            </a:r>
            <a:endParaRPr lang="en-US" sz="1200" dirty="0"/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~REF*NH*</a:t>
            </a:r>
            <a:r>
              <a:rPr lang="en-US" sz="1200" b="1" dirty="0"/>
              <a:t>991</a:t>
            </a:r>
            <a:r>
              <a:rPr lang="en-US" sz="1200" dirty="0"/>
              <a:t> (Current CNP Rate Class)</a:t>
            </a:r>
          </a:p>
          <a:p>
            <a:r>
              <a:rPr lang="en-US" sz="1200" dirty="0"/>
              <a:t>~REF*NH*</a:t>
            </a:r>
            <a:r>
              <a:rPr lang="en-US" sz="1200" b="1" dirty="0">
                <a:solidFill>
                  <a:srgbClr val="C00000"/>
                </a:solidFill>
              </a:rPr>
              <a:t>Secondary Serv Greater 10 KVA</a:t>
            </a:r>
            <a:r>
              <a:rPr lang="en-US" sz="1200" dirty="0">
                <a:solidFill>
                  <a:srgbClr val="C00000"/>
                </a:solidFill>
              </a:rPr>
              <a:t> </a:t>
            </a:r>
            <a:r>
              <a:rPr lang="en-US" sz="1200" b="1" dirty="0"/>
              <a:t>(Future CNP Rate Class)</a:t>
            </a:r>
            <a:endParaRPr lang="en-US" sz="1200" dirty="0"/>
          </a:p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F3677A-BD13-44D1-9E03-1BD988182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49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6E86C-6B60-4761-9FC6-B1F4731EF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1893"/>
            <a:ext cx="10364451" cy="1310919"/>
          </a:xfrm>
        </p:spPr>
        <p:txBody>
          <a:bodyPr>
            <a:normAutofit/>
          </a:bodyPr>
          <a:lstStyle/>
          <a:p>
            <a:r>
              <a:rPr lang="en-US" sz="4400" b="1" i="1" dirty="0"/>
              <a:t>What is the TX SET</a:t>
            </a:r>
            <a:br>
              <a:rPr lang="en-US" sz="4400" b="1" i="1" dirty="0"/>
            </a:br>
            <a:r>
              <a:rPr lang="en-US" sz="4400" b="1" i="1" dirty="0"/>
              <a:t> REF*NH </a:t>
            </a: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561DD417-91F9-4F0F-8591-611AC211378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722474" y="1285721"/>
            <a:ext cx="9420447" cy="5210778"/>
          </a:xfrm>
          <a:prstGeom prst="rect">
            <a:avLst/>
          </a:prstGeom>
        </p:spPr>
      </p:pic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E773A981-2902-4A46-8AAC-B0FBCD24E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93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43DF-56C1-4BFE-8F2F-0EA5FAB7F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20803"/>
            <a:ext cx="10364451" cy="1596177"/>
          </a:xfrm>
        </p:spPr>
        <p:txBody>
          <a:bodyPr>
            <a:normAutofit/>
          </a:bodyPr>
          <a:lstStyle/>
          <a:p>
            <a:r>
              <a:rPr lang="en-US" sz="5400" b="1" i="1" dirty="0"/>
              <a:t>Market Notice &amp; Impacts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48AA95-6AEA-482A-99CE-02C6A12579D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29995"/>
            <a:ext cx="10363826" cy="4438184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/>
              <a:t>Changes were made to the “Rate Class/Code” field on the usage history spreadsheet files sent in response to usage requests.  </a:t>
            </a:r>
          </a:p>
          <a:p>
            <a:endParaRPr lang="en-US" sz="2400" dirty="0"/>
          </a:p>
          <a:p>
            <a:r>
              <a:rPr lang="en-US" sz="2600" dirty="0"/>
              <a:t>impacts usage history spreadsheets sent in response to:</a:t>
            </a:r>
          </a:p>
          <a:p>
            <a:pPr lvl="1"/>
            <a:r>
              <a:rPr lang="en-US" sz="2000" b="1" dirty="0"/>
              <a:t>requests from the paper LOA process,  </a:t>
            </a:r>
          </a:p>
          <a:p>
            <a:pPr lvl="1"/>
            <a:r>
              <a:rPr lang="en-US" sz="2000" b="1" dirty="0"/>
              <a:t>the online CRIP-LOA system and </a:t>
            </a:r>
          </a:p>
          <a:p>
            <a:pPr lvl="1"/>
            <a:r>
              <a:rPr lang="en-US" sz="2000" b="1" dirty="0"/>
              <a:t>the Demand and Energy Information System (DEIS) used by customers.</a:t>
            </a:r>
            <a:r>
              <a:rPr lang="en-US" sz="2000" dirty="0"/>
              <a:t>  </a:t>
            </a:r>
          </a:p>
          <a:p>
            <a:pPr lvl="1"/>
            <a:endParaRPr lang="en-US" sz="2000" dirty="0"/>
          </a:p>
          <a:p>
            <a:r>
              <a:rPr lang="en-US" sz="2600" dirty="0"/>
              <a:t>CNP’s 3-digit numeric Rate Class Codes for IDR and Streetlight ESI-IDs will be replaced by a 3-letter alpha Rate Class Code, as shown in the table on Slide 6.  </a:t>
            </a:r>
          </a:p>
          <a:p>
            <a:endParaRPr lang="en-US" sz="2600" dirty="0"/>
          </a:p>
          <a:p>
            <a:r>
              <a:rPr lang="en-US" sz="2600" dirty="0"/>
              <a:t>These New Rate Class Codes will populate in the “Rate Class/Code” field for report requests dated </a:t>
            </a:r>
            <a:r>
              <a:rPr lang="en-US" sz="2600" b="1" i="1" dirty="0">
                <a:solidFill>
                  <a:srgbClr val="C00000"/>
                </a:solidFill>
              </a:rPr>
              <a:t>after</a:t>
            </a:r>
            <a:r>
              <a:rPr lang="en-US" sz="2600" dirty="0"/>
              <a:t> </a:t>
            </a:r>
            <a:r>
              <a:rPr lang="en-US" sz="2600" b="1" dirty="0"/>
              <a:t>August 11, 2018</a:t>
            </a:r>
            <a:r>
              <a:rPr lang="en-US" sz="2600" dirty="0"/>
              <a:t>.  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B2740E-A210-418A-BE85-928495C6B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86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6E86C-6B60-4761-9FC6-B1F4731EF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31893"/>
            <a:ext cx="10364451" cy="1310919"/>
          </a:xfrm>
        </p:spPr>
        <p:txBody>
          <a:bodyPr>
            <a:normAutofit/>
          </a:bodyPr>
          <a:lstStyle/>
          <a:p>
            <a:r>
              <a:rPr lang="en-US" sz="4400" b="1" i="1" dirty="0"/>
              <a:t>Usage Request Impacts 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E773A981-2902-4A46-8AAC-B0FBCD24E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ECE3AD1-E506-4BAF-928B-A1402157DB1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86066603"/>
              </p:ext>
            </p:extLst>
          </p:nvPr>
        </p:nvGraphicFramePr>
        <p:xfrm>
          <a:off x="1116411" y="1212114"/>
          <a:ext cx="10154092" cy="4752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1794">
                  <a:extLst>
                    <a:ext uri="{9D8B030D-6E8A-4147-A177-3AD203B41FA5}">
                      <a16:colId xmlns:a16="http://schemas.microsoft.com/office/drawing/2014/main" val="1548333622"/>
                    </a:ext>
                  </a:extLst>
                </a:gridCol>
                <a:gridCol w="2796362">
                  <a:extLst>
                    <a:ext uri="{9D8B030D-6E8A-4147-A177-3AD203B41FA5}">
                      <a16:colId xmlns:a16="http://schemas.microsoft.com/office/drawing/2014/main" val="1156896773"/>
                    </a:ext>
                  </a:extLst>
                </a:gridCol>
                <a:gridCol w="3965936">
                  <a:extLst>
                    <a:ext uri="{9D8B030D-6E8A-4147-A177-3AD203B41FA5}">
                      <a16:colId xmlns:a16="http://schemas.microsoft.com/office/drawing/2014/main" val="1066945044"/>
                    </a:ext>
                  </a:extLst>
                </a:gridCol>
              </a:tblGrid>
              <a:tr h="11284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Prior to 8/12/18 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Current Rate Class Codes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08/12/18 and Forward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New Rate Class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Codes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Code Translation 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2623741357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SLS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Street Lighting Service 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710242298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961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SLS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Street Lighting Service 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753292273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970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SVS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Secondary Serv Less Equ 10 KVA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318428920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971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SVL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Secondary Serv Greater 10 KVA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667470575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990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SVS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Secondary Serv Less Equ 10 KVA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406310469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991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SVL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Secondary Serv Greater 10 KVA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113778394"/>
                  </a:ext>
                </a:extLst>
              </a:tr>
              <a:tr h="45016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992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PVS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Primary Service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646371619"/>
                  </a:ext>
                </a:extLst>
              </a:tr>
              <a:tr h="45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993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C00000"/>
                          </a:solidFill>
                          <a:effectLst/>
                        </a:rPr>
                        <a:t>TVS</a:t>
                      </a:r>
                      <a:endParaRPr lang="en-US" sz="2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Transmission Service </a:t>
                      </a: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517388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9860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37CFB-1598-4CE8-9E51-A72798ABB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/>
              <a:t>Thank You for Your Support</a:t>
            </a:r>
            <a:r>
              <a:rPr lang="en-US" sz="5400" dirty="0"/>
              <a:t> 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A57E9B48-86EC-43BB-B672-90670C54C29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43200" y="2108266"/>
            <a:ext cx="6220047" cy="3881437"/>
          </a:xfrm>
          <a:noFill/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F1CF98-8407-49A2-967D-15938A5F0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6936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242</TotalTime>
  <Words>174</Words>
  <Application>Microsoft Office PowerPoint</Application>
  <PresentationFormat>Widescreen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Tw Cen MT</vt:lpstr>
      <vt:lpstr>Droplet</vt:lpstr>
      <vt:lpstr>CNP’s Changes to  TDSP Rate Class Description</vt:lpstr>
      <vt:lpstr>Market Notice &amp; Impacts </vt:lpstr>
      <vt:lpstr>TX SET  REF*NH Examples</vt:lpstr>
      <vt:lpstr>What is the TX SET  REF*NH </vt:lpstr>
      <vt:lpstr>Market Notice &amp; Impacts </vt:lpstr>
      <vt:lpstr>Usage Request Impacts </vt:lpstr>
      <vt:lpstr>Thank You for Your Support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CNP’s Change to TDSP Rate Class Description</dc:title>
  <dc:creator>Scott, Kathy D.</dc:creator>
  <cp:lastModifiedBy>Scott, Kathy D.</cp:lastModifiedBy>
  <cp:revision>19</cp:revision>
  <dcterms:created xsi:type="dcterms:W3CDTF">2018-08-07T14:55:54Z</dcterms:created>
  <dcterms:modified xsi:type="dcterms:W3CDTF">2018-08-07T19:19:41Z</dcterms:modified>
</cp:coreProperties>
</file>