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402" r:id="rId3"/>
    <p:sldId id="401" r:id="rId4"/>
    <p:sldId id="382" r:id="rId5"/>
    <p:sldId id="379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>
        <p:scale>
          <a:sx n="65" d="100"/>
          <a:sy n="65" d="100"/>
        </p:scale>
        <p:origin x="-2322" y="-120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August 14, </a:t>
            </a:r>
            <a:r>
              <a:rPr lang="en-US" sz="2800" dirty="0">
                <a:latin typeface="Calibri" panose="020F0502020204030204" pitchFamily="34" charset="0"/>
              </a:rPr>
              <a:t>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Scheduled for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81001" y="1676400"/>
          <a:ext cx="8381999" cy="182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xmlns="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xmlns="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xmlns="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Remaining Schedule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endParaRPr lang="en-US" b="1" i="0" u="sng" dirty="0"/>
                    </a:p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i="0" u="sng" dirty="0"/>
                    </a:p>
                    <a:p>
                      <a:pPr algn="ctr"/>
                      <a:r>
                        <a:rPr lang="en-US" b="1" i="0" u="sng" dirty="0" err="1"/>
                        <a:t>CenterPoint</a:t>
                      </a:r>
                      <a:r>
                        <a:rPr lang="en-US" b="1" i="0" u="sng" baseline="0" dirty="0"/>
                        <a:t> – Instructor Led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sp>
        <p:nvSpPr>
          <p:cNvPr id="5" name="Rectangle 4"/>
          <p:cNvSpPr/>
          <p:nvPr/>
        </p:nvSpPr>
        <p:spPr>
          <a:xfrm>
            <a:off x="659808" y="4343400"/>
            <a:ext cx="78243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Limited Seats Remaining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E7E0C970-C53B-473C-BDE3-7FFA3B5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TxSET</a:t>
            </a:r>
            <a:r>
              <a:rPr lang="en-US" dirty="0"/>
              <a:t> Training Development – September 2018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5C8C2664-2211-4666-9A3B-76B755D8AB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673200"/>
              </p:ext>
            </p:extLst>
          </p:nvPr>
        </p:nvGraphicFramePr>
        <p:xfrm>
          <a:off x="457200" y="914400"/>
          <a:ext cx="8229600" cy="5303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36118930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3912117616"/>
                    </a:ext>
                  </a:extLst>
                </a:gridCol>
              </a:tblGrid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TXSET?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Why do we have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NAESB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When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used?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5985579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Tools / 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ERCOT Protocols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Market Guide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Web page links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2523604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Interactive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Transaction Flows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Swimlanes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Stacking Logic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 Transaction Guides &amp; 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to read ERCOT MIS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8350091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Change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Flight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024549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A8FC94-E43D-42C1-A0A0-0C427DB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A2519D1-5E65-4023-B692-6A3A00810A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9143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sz="2400" b="1" dirty="0">
                <a:latin typeface="Arial Black" panose="020B0A04020102020204" pitchFamily="34" charset="0"/>
              </a:rPr>
              <a:t>MarkeTrak On-line Module Training via 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ERCOT Learning Management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4" y="762000"/>
            <a:ext cx="3819525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How many market participants have viewed the Online training 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762000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Which segment of the  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903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4385261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There have been </a:t>
            </a:r>
            <a:r>
              <a:rPr lang="en-US" i="1" dirty="0" smtClean="0"/>
              <a:t>75</a:t>
            </a:r>
            <a:r>
              <a:rPr lang="en-US" i="1" dirty="0" smtClean="0"/>
              <a:t> </a:t>
            </a:r>
            <a:r>
              <a:rPr lang="en-US" i="1" dirty="0"/>
              <a:t>users YTD.  Top module viewed this year remains 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Inadvertent Gain.</a:t>
            </a:r>
            <a:endParaRPr lang="en-US" i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417534"/>
              </p:ext>
            </p:extLst>
          </p:nvPr>
        </p:nvGraphicFramePr>
        <p:xfrm>
          <a:off x="4762500" y="1981200"/>
          <a:ext cx="3162300" cy="2347666"/>
        </p:xfrm>
        <a:graphic>
          <a:graphicData uri="http://schemas.openxmlformats.org/drawingml/2006/table">
            <a:tbl>
              <a:tblPr/>
              <a:tblGrid>
                <a:gridCol w="1461366"/>
                <a:gridCol w="1700934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Market Segment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/>
                        </a:rPr>
                        <a:t># of Viewers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3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LSE/REP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317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/>
                        </a:rPr>
                        <a:t>TDSP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/>
                        </a:rPr>
                        <a:t>QSE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/>
                        </a:rPr>
                        <a:t>Other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324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2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effectLst/>
                          <a:latin typeface="Arial"/>
                        </a:rPr>
                        <a:t>836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957116"/>
              </p:ext>
            </p:extLst>
          </p:nvPr>
        </p:nvGraphicFramePr>
        <p:xfrm>
          <a:off x="533400" y="2286000"/>
          <a:ext cx="3352800" cy="3554730"/>
        </p:xfrm>
        <a:graphic>
          <a:graphicData uri="http://schemas.openxmlformats.org/drawingml/2006/table">
            <a:tbl>
              <a:tblPr/>
              <a:tblGrid>
                <a:gridCol w="1765808"/>
                <a:gridCol w="1586992"/>
              </a:tblGrid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MT Module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# of Viewers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Overview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Switch Hold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Cancels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IAG's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Usage &amp; Billing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Day to Day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Bulk Insert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Admin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DEV LSE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DEV NonLSE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Email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Reporting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836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b="1" dirty="0" smtClean="0">
                <a:latin typeface="Calibri" panose="020F0502020204030204" pitchFamily="34" charset="0"/>
              </a:rPr>
              <a:t>August 30</a:t>
            </a:r>
            <a:r>
              <a:rPr lang="en-US" sz="2600" b="1" baseline="30000" dirty="0" smtClean="0">
                <a:latin typeface="Calibri" panose="020F0502020204030204" pitchFamily="34" charset="0"/>
              </a:rPr>
              <a:t>th</a:t>
            </a:r>
            <a:r>
              <a:rPr lang="en-US" sz="2600" b="1" dirty="0" smtClean="0">
                <a:latin typeface="Calibri" panose="020F0502020204030204" pitchFamily="34" charset="0"/>
              </a:rPr>
              <a:t> 2018</a:t>
            </a:r>
            <a:endParaRPr lang="en-US" sz="26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886200"/>
            <a:ext cx="7848600" cy="2057400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Agenda Includes: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Finalizing </a:t>
            </a:r>
            <a:r>
              <a:rPr lang="en-US" dirty="0" err="1"/>
              <a:t>TxSET</a:t>
            </a:r>
            <a:r>
              <a:rPr lang="en-US" dirty="0"/>
              <a:t> </a:t>
            </a:r>
            <a:r>
              <a:rPr lang="en-US" dirty="0" smtClean="0"/>
              <a:t>Training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Presenter Confirmation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6999</TotalTime>
  <Words>511</Words>
  <Application>Microsoft Office PowerPoint</Application>
  <PresentationFormat>On-screen Show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ERCOT  Retail Market Training  Task Force</vt:lpstr>
      <vt:lpstr>Retail Training Scheduled for 2018</vt:lpstr>
      <vt:lpstr>TxSET Training Development – September 2018</vt:lpstr>
      <vt:lpstr>MarkeTrak On-line Module Training via  ERCOT Learning Management System </vt:lpstr>
      <vt:lpstr>MarkeTrak On-line Training Modules Available </vt:lpstr>
      <vt:lpstr>Retail Market Training - Registration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352</cp:revision>
  <cp:lastPrinted>2016-02-12T19:29:41Z</cp:lastPrinted>
  <dcterms:created xsi:type="dcterms:W3CDTF">2005-04-21T14:28:35Z</dcterms:created>
  <dcterms:modified xsi:type="dcterms:W3CDTF">2018-08-09T20:33:02Z</dcterms:modified>
</cp:coreProperties>
</file>