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67" r:id="rId5"/>
  </p:sldMasterIdLst>
  <p:notesMasterIdLst>
    <p:notesMasterId r:id="rId23"/>
  </p:notesMasterIdLst>
  <p:handoutMasterIdLst>
    <p:handoutMasterId r:id="rId24"/>
  </p:handoutMasterIdLst>
  <p:sldIdLst>
    <p:sldId id="260" r:id="rId6"/>
    <p:sldId id="284" r:id="rId7"/>
    <p:sldId id="261" r:id="rId8"/>
    <p:sldId id="295" r:id="rId9"/>
    <p:sldId id="297" r:id="rId10"/>
    <p:sldId id="299" r:id="rId11"/>
    <p:sldId id="301" r:id="rId12"/>
    <p:sldId id="276" r:id="rId13"/>
    <p:sldId id="286" r:id="rId14"/>
    <p:sldId id="287" r:id="rId15"/>
    <p:sldId id="288" r:id="rId16"/>
    <p:sldId id="289" r:id="rId17"/>
    <p:sldId id="290" r:id="rId18"/>
    <p:sldId id="291" r:id="rId19"/>
    <p:sldId id="292" r:id="rId20"/>
    <p:sldId id="293" r:id="rId21"/>
    <p:sldId id="262" r:id="rId2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33926FF-832A-42D0-9291-3EA76F20DFDB}">
          <p14:sldIdLst>
            <p14:sldId id="260"/>
            <p14:sldId id="284"/>
          </p14:sldIdLst>
        </p14:section>
        <p14:section name="Meeting Minutes" id="{D18BE402-A6BF-4A3B-BBC7-FD970CD5DCEF}">
          <p14:sldIdLst>
            <p14:sldId id="261"/>
            <p14:sldId id="295"/>
            <p14:sldId id="297"/>
            <p14:sldId id="299"/>
            <p14:sldId id="301"/>
          </p14:sldIdLst>
        </p14:section>
        <p14:section name="FMEs &amp; IMFR" id="{7B07A7F3-E643-48FA-B8F7-0A8F95EAB17B}">
          <p14:sldIdLst>
            <p14:sldId id="276"/>
          </p14:sldIdLst>
        </p14:section>
        <p14:section name="Frequency Control" id="{B8F210D6-5D03-4ACD-A13A-59DB9A6E0761}">
          <p14:sldIdLst>
            <p14:sldId id="286"/>
            <p14:sldId id="287"/>
            <p14:sldId id="288"/>
            <p14:sldId id="289"/>
            <p14:sldId id="290"/>
            <p14:sldId id="291"/>
            <p14:sldId id="292"/>
            <p14:sldId id="293"/>
          </p14:sldIdLst>
        </p14:section>
        <p14:section name="Questions" id="{96F416E3-8143-44F1-BC34-31FDEEEDC0B2}">
          <p14:sldIdLst>
            <p14:sldId id="262"/>
          </p14:sldIdLst>
        </p14:section>
      </p14:sectionLst>
    </p:ext>
    <p:ext uri="{EFAFB233-063F-42B5-8137-9DF3F51BA10A}">
      <p15:sldGuideLst xmlns="" xmlns:p15="http://schemas.microsoft.com/office/powerpoint/2012/main">
        <p15:guide id="1" orient="horz" pos="4032">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arratano, Alex" initials="G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87462" autoAdjust="0"/>
  </p:normalViewPr>
  <p:slideViewPr>
    <p:cSldViewPr snapToGrid="0" snapToObjects="1">
      <p:cViewPr>
        <p:scale>
          <a:sx n="109" d="100"/>
          <a:sy n="109" d="100"/>
        </p:scale>
        <p:origin x="-1674" y="-24"/>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99" d="100"/>
          <a:sy n="99" d="100"/>
        </p:scale>
        <p:origin x="3528"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8/8/2018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8/8/2018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3</a:t>
            </a:fld>
            <a:endParaRPr lang="en-US"/>
          </a:p>
        </p:txBody>
      </p:sp>
    </p:spTree>
    <p:extLst>
      <p:ext uri="{BB962C8B-B14F-4D97-AF65-F5344CB8AC3E}">
        <p14:creationId xmlns:p14="http://schemas.microsoft.com/office/powerpoint/2010/main" val="682496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41B3D22-F502-4A52-A06E-717BD3D70E2C}" type="slidenum">
              <a:rPr lang="en-US" smtClean="0"/>
              <a:t>13</a:t>
            </a:fld>
            <a:endParaRPr lang="en-US"/>
          </a:p>
        </p:txBody>
      </p:sp>
    </p:spTree>
    <p:extLst>
      <p:ext uri="{BB962C8B-B14F-4D97-AF65-F5344CB8AC3E}">
        <p14:creationId xmlns:p14="http://schemas.microsoft.com/office/powerpoint/2010/main" val="347630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476971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739633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652241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91084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Box 7"/>
          <p:cNvSpPr txBox="1"/>
          <p:nvPr userDrawn="1"/>
        </p:nvSpPr>
        <p:spPr>
          <a:xfrm>
            <a:off x="1085849" y="6010274"/>
            <a:ext cx="6867526" cy="415498"/>
          </a:xfrm>
          <a:prstGeom prst="rect">
            <a:avLst/>
          </a:prstGeom>
          <a:noFill/>
        </p:spPr>
        <p:txBody>
          <a:bodyPr wrap="square" rtlCol="0">
            <a:spAutoFit/>
          </a:bodyPr>
          <a:lstStyle/>
          <a:p>
            <a:pPr algn="l"/>
            <a:r>
              <a:rPr lang="en-US" sz="1050" b="1" dirty="0" smtClean="0"/>
              <a:t>ROS</a:t>
            </a:r>
            <a:endParaRPr lang="en-US" sz="1050" b="1" dirty="0"/>
          </a:p>
          <a:p>
            <a:pPr algn="l"/>
            <a:r>
              <a:rPr lang="en-US" sz="1050" dirty="0" smtClean="0"/>
              <a:t>8/9/2018</a:t>
            </a:r>
          </a:p>
        </p:txBody>
      </p:sp>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1" r:id="rId2"/>
    <p:sldLayoutId id="2147493492" r:id="rId3"/>
    <p:sldLayoutId id="2147493493" r:id="rId4"/>
    <p:sldLayoutId id="2147493494" r:id="rId5"/>
    <p:sldLayoutId id="2147493495" r:id="rId6"/>
    <p:sldLayoutId id="2147493496"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87400" y="2804577"/>
            <a:ext cx="7543800" cy="2586136"/>
            <a:chOff x="787400" y="1852613"/>
            <a:chExt cx="7543800" cy="2586136"/>
          </a:xfrm>
        </p:grpSpPr>
        <p:sp>
          <p:nvSpPr>
            <p:cNvPr id="10" name="TextBox 9"/>
            <p:cNvSpPr txBox="1"/>
            <p:nvPr/>
          </p:nvSpPr>
          <p:spPr>
            <a:xfrm>
              <a:off x="787400" y="2130425"/>
              <a:ext cx="7543800" cy="2308324"/>
            </a:xfrm>
            <a:prstGeom prst="rect">
              <a:avLst/>
            </a:prstGeom>
            <a:noFill/>
          </p:spPr>
          <p:txBody>
            <a:bodyPr wrap="square" rtlCol="0">
              <a:spAutoFit/>
            </a:bodyPr>
            <a:lstStyle/>
            <a:p>
              <a:r>
                <a:rPr lang="en-US" sz="3200" b="1" dirty="0" smtClean="0"/>
                <a:t>PDCWG Report to ROS </a:t>
              </a:r>
            </a:p>
            <a:p>
              <a:endParaRPr lang="en-US" b="1" dirty="0" smtClean="0"/>
            </a:p>
            <a:p>
              <a:r>
                <a:rPr lang="en-US" sz="2000" i="1" dirty="0" smtClean="0"/>
                <a:t>Chair: </a:t>
              </a:r>
              <a:r>
                <a:rPr lang="en-US" sz="2000" dirty="0" smtClean="0"/>
                <a:t>Percy Galliguez, Brazos Electric Power Cooperative, Inc.</a:t>
              </a:r>
            </a:p>
            <a:p>
              <a:r>
                <a:rPr lang="en-US" sz="2000" i="1" dirty="0"/>
                <a:t>Vice Chair</a:t>
              </a:r>
              <a:r>
                <a:rPr lang="en-US" sz="2000" dirty="0" smtClean="0"/>
                <a:t>: Chad Mulholland</a:t>
              </a:r>
              <a:r>
                <a:rPr lang="en-US" sz="2000" i="1" dirty="0" smtClean="0"/>
                <a:t>, </a:t>
              </a:r>
              <a:r>
                <a:rPr lang="en-US" sz="2000" dirty="0" smtClean="0"/>
                <a:t>NRG</a:t>
              </a:r>
            </a:p>
            <a:p>
              <a:endParaRPr lang="en-US" dirty="0" smtClean="0"/>
            </a:p>
            <a:p>
              <a:r>
                <a:rPr lang="en-US" dirty="0" smtClean="0"/>
                <a:t>ROS</a:t>
              </a:r>
            </a:p>
            <a:p>
              <a:r>
                <a:rPr lang="en-US" dirty="0" smtClean="0"/>
                <a:t>August 9</a:t>
              </a:r>
              <a:r>
                <a:rPr lang="en-US" baseline="30000" dirty="0" smtClean="0"/>
                <a:t>th</a:t>
              </a:r>
              <a:r>
                <a:rPr lang="en-US" dirty="0" smtClean="0"/>
                <a:t>, 2018</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379413" y="888660"/>
            <a:ext cx="8229600" cy="4996542"/>
          </a:xfrm>
          <a:prstGeom prst="rect">
            <a:avLst/>
          </a:prstGeom>
        </p:spPr>
      </p:pic>
      <p:sp>
        <p:nvSpPr>
          <p:cNvPr id="3" name="Title 2"/>
          <p:cNvSpPr>
            <a:spLocks noGrp="1"/>
          </p:cNvSpPr>
          <p:nvPr>
            <p:ph type="title"/>
          </p:nvPr>
        </p:nvSpPr>
        <p:spPr/>
        <p:txBody>
          <a:bodyPr/>
          <a:lstStyle/>
          <a:p>
            <a:r>
              <a:rPr lang="en-US" dirty="0" smtClean="0"/>
              <a:t>CPS1 Performance</a:t>
            </a:r>
            <a:endParaRPr lang="en-US" dirty="0"/>
          </a:p>
        </p:txBody>
      </p:sp>
      <p:pic>
        <p:nvPicPr>
          <p:cNvPr id="6" name="Picture 5"/>
          <p:cNvPicPr>
            <a:picLocks noChangeAspect="1"/>
          </p:cNvPicPr>
          <p:nvPr/>
        </p:nvPicPr>
        <p:blipFill>
          <a:blip r:embed="rId3"/>
          <a:stretch>
            <a:fillRect/>
          </a:stretch>
        </p:blipFill>
        <p:spPr>
          <a:xfrm>
            <a:off x="4494213" y="1040504"/>
            <a:ext cx="3724979" cy="377985"/>
          </a:xfrm>
          <a:prstGeom prst="rect">
            <a:avLst/>
          </a:prstGeom>
        </p:spPr>
      </p:pic>
    </p:spTree>
    <p:extLst>
      <p:ext uri="{BB962C8B-B14F-4D97-AF65-F5344CB8AC3E}">
        <p14:creationId xmlns:p14="http://schemas.microsoft.com/office/powerpoint/2010/main" val="62095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RMS1 Performance of ERCOT Frequency</a:t>
            </a:r>
            <a:endParaRPr lang="en-US" dirty="0"/>
          </a:p>
        </p:txBody>
      </p:sp>
      <p:pic>
        <p:nvPicPr>
          <p:cNvPr id="4" name="Content Placeholder 3"/>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2369893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Frequency Profile Analysis</a:t>
            </a:r>
            <a:endParaRPr lang="en-US" dirty="0"/>
          </a:p>
        </p:txBody>
      </p:sp>
      <p:pic>
        <p:nvPicPr>
          <p:cNvPr id="5" name="Content Placeholder 4"/>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1224982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Time Error Corrections</a:t>
            </a:r>
            <a:endParaRPr lang="en-US" dirty="0"/>
          </a:p>
        </p:txBody>
      </p:sp>
      <p:pic>
        <p:nvPicPr>
          <p:cNvPr id="6" name="Content Placeholder 5"/>
          <p:cNvPicPr>
            <a:picLocks noGrp="1" noChangeAspect="1"/>
          </p:cNvPicPr>
          <p:nvPr>
            <p:ph idx="1"/>
          </p:nvPr>
        </p:nvPicPr>
        <p:blipFill>
          <a:blip r:embed="rId3"/>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968040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ERCOT Total </a:t>
            </a:r>
            <a:r>
              <a:rPr lang="en-US" dirty="0" smtClean="0"/>
              <a:t>Energy</a:t>
            </a:r>
            <a:endParaRPr lang="en-US" dirty="0"/>
          </a:p>
        </p:txBody>
      </p:sp>
      <p:pic>
        <p:nvPicPr>
          <p:cNvPr id="4" name="Content Placeholder 3"/>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4276633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ERCOT Total Energy from Wind Generation</a:t>
            </a:r>
            <a:endParaRPr lang="en-US" dirty="0"/>
          </a:p>
        </p:txBody>
      </p:sp>
      <p:pic>
        <p:nvPicPr>
          <p:cNvPr id="7" name="Content Placeholder 6"/>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28897109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ERCOT % </a:t>
            </a:r>
            <a:r>
              <a:rPr lang="en-US" dirty="0"/>
              <a:t>Energy from Wind Generation</a:t>
            </a:r>
          </a:p>
        </p:txBody>
      </p:sp>
      <p:pic>
        <p:nvPicPr>
          <p:cNvPr id="4" name="Content Placeholder 3"/>
          <p:cNvPicPr>
            <a:picLocks noGrp="1" noChangeAspect="1"/>
          </p:cNvPicPr>
          <p:nvPr>
            <p:ph idx="1"/>
          </p:nvPr>
        </p:nvPicPr>
        <p:blipFill>
          <a:blip r:embed="rId2"/>
          <a:stretch>
            <a:fillRect/>
          </a:stretch>
        </p:blipFill>
        <p:spPr>
          <a:xfrm>
            <a:off x="379413" y="888660"/>
            <a:ext cx="8229600" cy="4996542"/>
          </a:xfrm>
          <a:prstGeom prst="rect">
            <a:avLst/>
          </a:prstGeom>
        </p:spPr>
      </p:pic>
    </p:spTree>
    <p:extLst>
      <p:ext uri="{BB962C8B-B14F-4D97-AF65-F5344CB8AC3E}">
        <p14:creationId xmlns:p14="http://schemas.microsoft.com/office/powerpoint/2010/main" val="2648409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295400" y="2736053"/>
            <a:ext cx="6553200" cy="1385895"/>
            <a:chOff x="1295400" y="2799182"/>
            <a:chExt cx="6553200" cy="1385895"/>
          </a:xfrm>
        </p:grpSpPr>
        <p:sp>
          <p:nvSpPr>
            <p:cNvPr id="2" name="TextBox 1"/>
            <p:cNvSpPr txBox="1"/>
            <p:nvPr/>
          </p:nvSpPr>
          <p:spPr>
            <a:xfrm>
              <a:off x="1295400" y="3199742"/>
              <a:ext cx="6553200" cy="584775"/>
            </a:xfrm>
            <a:prstGeom prst="rect">
              <a:avLst/>
            </a:prstGeom>
            <a:noFill/>
          </p:spPr>
          <p:txBody>
            <a:bodyPr wrap="square" rtlCol="0">
              <a:spAutoFit/>
            </a:bodyPr>
            <a:lstStyle/>
            <a:p>
              <a:pPr algn="ctr"/>
              <a:r>
                <a:rPr lang="en-US" sz="3200" b="1" dirty="0" smtClean="0"/>
                <a:t>Questions?</a:t>
              </a:r>
              <a:endParaRPr lang="en-US" b="1" dirty="0" smtClean="0"/>
            </a:p>
          </p:txBody>
        </p:sp>
        <p:cxnSp>
          <p:nvCxnSpPr>
            <p:cNvPr id="4" name="Straight Connector 3"/>
            <p:cNvCxnSpPr/>
            <p:nvPr/>
          </p:nvCxnSpPr>
          <p:spPr>
            <a:xfrm>
              <a:off x="1428750" y="2799182"/>
              <a:ext cx="6286500" cy="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438275" y="4185077"/>
              <a:ext cx="6286500" cy="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38742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Report Overview</a:t>
            </a:r>
          </a:p>
          <a:p>
            <a:pPr lvl="1"/>
            <a:r>
              <a:rPr lang="en-US" sz="2000" dirty="0" smtClean="0"/>
              <a:t>Meeting Minutes</a:t>
            </a:r>
          </a:p>
          <a:p>
            <a:pPr lvl="1"/>
            <a:r>
              <a:rPr lang="en-US" sz="2000" dirty="0" smtClean="0"/>
              <a:t>BAL-001-TRE-1 </a:t>
            </a:r>
            <a:r>
              <a:rPr lang="en-US" sz="2000" dirty="0"/>
              <a:t>FMEs &amp; IMFR</a:t>
            </a:r>
          </a:p>
          <a:p>
            <a:pPr lvl="2"/>
            <a:r>
              <a:rPr lang="en-US" sz="1600" dirty="0"/>
              <a:t>0</a:t>
            </a:r>
            <a:r>
              <a:rPr lang="en-US" sz="1600" dirty="0" smtClean="0"/>
              <a:t> FMEs in the month of June</a:t>
            </a:r>
          </a:p>
          <a:p>
            <a:pPr lvl="1"/>
            <a:r>
              <a:rPr lang="en-US" sz="2000" dirty="0" smtClean="0"/>
              <a:t>Frequency </a:t>
            </a:r>
            <a:r>
              <a:rPr lang="en-US" sz="2000" dirty="0"/>
              <a:t>Control Report</a:t>
            </a:r>
          </a:p>
          <a:p>
            <a:pPr lvl="2"/>
            <a:endParaRPr lang="en-US" sz="1600" dirty="0" smtClean="0"/>
          </a:p>
        </p:txBody>
      </p:sp>
      <p:sp>
        <p:nvSpPr>
          <p:cNvPr id="3" name="Title 2"/>
          <p:cNvSpPr>
            <a:spLocks noGrp="1"/>
          </p:cNvSpPr>
          <p:nvPr>
            <p:ph type="title"/>
          </p:nvPr>
        </p:nvSpPr>
        <p:spPr/>
        <p:txBody>
          <a:bodyPr/>
          <a:lstStyle/>
          <a:p>
            <a:r>
              <a:rPr lang="en-US" dirty="0" smtClean="0"/>
              <a:t>Report Overview &amp; Notes</a:t>
            </a:r>
            <a:endParaRPr lang="en-US" dirty="0"/>
          </a:p>
        </p:txBody>
      </p:sp>
    </p:spTree>
    <p:extLst>
      <p:ext uri="{BB962C8B-B14F-4D97-AF65-F5344CB8AC3E}">
        <p14:creationId xmlns:p14="http://schemas.microsoft.com/office/powerpoint/2010/main" val="3241662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828675"/>
            <a:ext cx="8229600" cy="5208231"/>
          </a:xfrm>
        </p:spPr>
        <p:txBody>
          <a:bodyPr>
            <a:normAutofit/>
          </a:bodyPr>
          <a:lstStyle/>
          <a:p>
            <a:r>
              <a:rPr lang="en-US" sz="2400" b="1" kern="0" dirty="0" smtClean="0"/>
              <a:t>PDCWG Meeting 07/17/18</a:t>
            </a:r>
            <a:endParaRPr lang="en-US" sz="1800" kern="0" dirty="0" smtClean="0"/>
          </a:p>
          <a:p>
            <a:pPr lvl="1"/>
            <a:r>
              <a:rPr lang="en-US" sz="1800" kern="0" dirty="0"/>
              <a:t>NPRR863 – Separation of PFR and RRS Ancillary </a:t>
            </a:r>
            <a:r>
              <a:rPr lang="en-US" sz="1800" kern="0" dirty="0" smtClean="0"/>
              <a:t>Service</a:t>
            </a:r>
          </a:p>
          <a:p>
            <a:pPr lvl="1"/>
            <a:r>
              <a:rPr lang="en-US" sz="1800" dirty="0"/>
              <a:t>NPRR879, SCED Base Point and Performance Evaluation Changes for IRRs that Carry Ancillary </a:t>
            </a:r>
            <a:r>
              <a:rPr lang="en-US" sz="1800" dirty="0" smtClean="0"/>
              <a:t>Services</a:t>
            </a:r>
          </a:p>
          <a:p>
            <a:pPr lvl="1"/>
            <a:r>
              <a:rPr lang="en-US" sz="1800" dirty="0"/>
              <a:t>NOGRR180, Exemption of Governor Dead-Band and Droop Setting Requirements for Steam Turbines of Combined Cycle Generation Resources</a:t>
            </a:r>
            <a:endParaRPr lang="en-US" sz="1800" kern="0" dirty="0"/>
          </a:p>
          <a:p>
            <a:pPr lvl="1"/>
            <a:r>
              <a:rPr lang="en-US" sz="1800" kern="0" dirty="0" smtClean="0"/>
              <a:t>Regulation </a:t>
            </a:r>
            <a:r>
              <a:rPr lang="en-US" sz="1800" kern="0" dirty="0"/>
              <a:t>&amp; Frequency Control </a:t>
            </a:r>
            <a:r>
              <a:rPr lang="en-US" sz="1800" kern="0" dirty="0" smtClean="0"/>
              <a:t>Reports</a:t>
            </a:r>
          </a:p>
        </p:txBody>
      </p:sp>
      <p:sp>
        <p:nvSpPr>
          <p:cNvPr id="9" name="Title 8"/>
          <p:cNvSpPr>
            <a:spLocks noGrp="1"/>
          </p:cNvSpPr>
          <p:nvPr>
            <p:ph type="title"/>
          </p:nvPr>
        </p:nvSpPr>
        <p:spPr/>
        <p:txBody>
          <a:bodyPr/>
          <a:lstStyle/>
          <a:p>
            <a:r>
              <a:rPr lang="en-US" dirty="0" smtClean="0"/>
              <a:t>Meeting Minutes</a:t>
            </a:r>
            <a:endParaRPr lang="en-US" dirty="0"/>
          </a:p>
        </p:txBody>
      </p:sp>
    </p:spTree>
    <p:extLst>
      <p:ext uri="{BB962C8B-B14F-4D97-AF65-F5344CB8AC3E}">
        <p14:creationId xmlns:p14="http://schemas.microsoft.com/office/powerpoint/2010/main" val="3191636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History-NPRR863</a:t>
            </a:r>
            <a:endParaRPr lang="en-US" dirty="0"/>
          </a:p>
        </p:txBody>
      </p:sp>
      <p:sp>
        <p:nvSpPr>
          <p:cNvPr id="5" name="Content Placeholder 4"/>
          <p:cNvSpPr>
            <a:spLocks noGrp="1"/>
          </p:cNvSpPr>
          <p:nvPr>
            <p:ph idx="1"/>
          </p:nvPr>
        </p:nvSpPr>
        <p:spPr/>
        <p:txBody>
          <a:bodyPr>
            <a:normAutofit/>
          </a:bodyPr>
          <a:lstStyle/>
          <a:p>
            <a:r>
              <a:rPr lang="en-US" dirty="0"/>
              <a:t>PDCWG has had extensive discussion regarding NPRR 863 at every meeting </a:t>
            </a:r>
            <a:r>
              <a:rPr lang="en-US" dirty="0" smtClean="0"/>
              <a:t>since </a:t>
            </a:r>
            <a:r>
              <a:rPr lang="en-US" dirty="0"/>
              <a:t>February 2018</a:t>
            </a:r>
          </a:p>
          <a:p>
            <a:r>
              <a:rPr lang="en-US" dirty="0"/>
              <a:t> </a:t>
            </a:r>
            <a:r>
              <a:rPr lang="en-US" dirty="0" smtClean="0"/>
              <a:t>Reviewed </a:t>
            </a:r>
            <a:r>
              <a:rPr lang="en-US" dirty="0"/>
              <a:t>NPRR863 language:</a:t>
            </a:r>
          </a:p>
          <a:p>
            <a:pPr lvl="1"/>
            <a:r>
              <a:rPr lang="en-US" dirty="0"/>
              <a:t>STEC language of January 1, 2018</a:t>
            </a:r>
          </a:p>
          <a:p>
            <a:pPr lvl="1"/>
            <a:r>
              <a:rPr lang="en-US" dirty="0"/>
              <a:t>STEC comments of April 26, 2018</a:t>
            </a:r>
          </a:p>
          <a:p>
            <a:pPr lvl="1"/>
            <a:r>
              <a:rPr lang="en-US" dirty="0"/>
              <a:t>Apex comments of April 24, 2018</a:t>
            </a:r>
          </a:p>
          <a:p>
            <a:pPr lvl="1"/>
            <a:r>
              <a:rPr lang="en-US" dirty="0"/>
              <a:t>ERCOT comments July 6, 2018</a:t>
            </a:r>
          </a:p>
          <a:p>
            <a:pPr lvl="1"/>
            <a:r>
              <a:rPr lang="en-US" dirty="0"/>
              <a:t>CPS Energy comments of July 16, 2018 </a:t>
            </a:r>
          </a:p>
          <a:p>
            <a:endParaRPr lang="en-US" dirty="0"/>
          </a:p>
        </p:txBody>
      </p:sp>
    </p:spTree>
    <p:extLst>
      <p:ext uri="{BB962C8B-B14F-4D97-AF65-F5344CB8AC3E}">
        <p14:creationId xmlns:p14="http://schemas.microsoft.com/office/powerpoint/2010/main" val="4163546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Findings-NPRR863</a:t>
            </a:r>
            <a:endParaRPr lang="en-US" dirty="0"/>
          </a:p>
        </p:txBody>
      </p:sp>
      <p:sp>
        <p:nvSpPr>
          <p:cNvPr id="3" name="Content Placeholder 2"/>
          <p:cNvSpPr>
            <a:spLocks noGrp="1"/>
          </p:cNvSpPr>
          <p:nvPr>
            <p:ph idx="1"/>
          </p:nvPr>
        </p:nvSpPr>
        <p:spPr>
          <a:xfrm>
            <a:off x="457200" y="757646"/>
            <a:ext cx="8229600" cy="5368517"/>
          </a:xfrm>
        </p:spPr>
        <p:txBody>
          <a:bodyPr>
            <a:normAutofit fontScale="25000" lnSpcReduction="20000"/>
          </a:bodyPr>
          <a:lstStyle/>
          <a:p>
            <a:r>
              <a:rPr lang="en-US" sz="6400" dirty="0" smtClean="0"/>
              <a:t>PDCWG </a:t>
            </a:r>
            <a:r>
              <a:rPr lang="en-US" sz="6400" dirty="0"/>
              <a:t>observes </a:t>
            </a:r>
            <a:r>
              <a:rPr lang="en-US" sz="6400" dirty="0" smtClean="0"/>
              <a:t>the following:</a:t>
            </a:r>
          </a:p>
          <a:p>
            <a:pPr lvl="1"/>
            <a:r>
              <a:rPr lang="en-US" sz="5600" dirty="0" smtClean="0"/>
              <a:t>Widening </a:t>
            </a:r>
            <a:r>
              <a:rPr lang="en-US" sz="5600" dirty="0"/>
              <a:t>the </a:t>
            </a:r>
            <a:r>
              <a:rPr lang="en-US" sz="5600" dirty="0" err="1"/>
              <a:t>deadbands</a:t>
            </a:r>
            <a:r>
              <a:rPr lang="en-US" sz="5600" dirty="0"/>
              <a:t> for resources not providing FRS or URS provides an acceptable level of </a:t>
            </a:r>
            <a:r>
              <a:rPr lang="en-US" sz="5600" dirty="0" smtClean="0"/>
              <a:t>reliability.  Prior to BAL-001-TRE-01 transition, ERCOT region had a period of time in 2013 when ERCOT fleet was operating with dual </a:t>
            </a:r>
            <a:r>
              <a:rPr lang="en-US" sz="5600" dirty="0" err="1" smtClean="0"/>
              <a:t>deadbands</a:t>
            </a:r>
            <a:r>
              <a:rPr lang="en-US" sz="5600" dirty="0" smtClean="0"/>
              <a:t> without reliability degradation.</a:t>
            </a:r>
          </a:p>
          <a:p>
            <a:pPr lvl="1"/>
            <a:r>
              <a:rPr lang="en-US" sz="5600" dirty="0" smtClean="0"/>
              <a:t>The proposed protocol revisions </a:t>
            </a:r>
            <a:r>
              <a:rPr lang="en-US" sz="5600" dirty="0"/>
              <a:t>provides </a:t>
            </a:r>
            <a:r>
              <a:rPr lang="en-US" sz="5600" dirty="0" smtClean="0"/>
              <a:t>the following </a:t>
            </a:r>
            <a:r>
              <a:rPr lang="en-US" sz="5600" dirty="0"/>
              <a:t>benefits to the ERCOT system</a:t>
            </a:r>
          </a:p>
          <a:p>
            <a:pPr lvl="2"/>
            <a:r>
              <a:rPr lang="en-US" sz="5600" dirty="0" smtClean="0"/>
              <a:t>Generation Resource requirement of 1150MW remains unchanged for FRS</a:t>
            </a:r>
          </a:p>
          <a:p>
            <a:pPr lvl="2"/>
            <a:r>
              <a:rPr lang="en-US" sz="5600" dirty="0" smtClean="0"/>
              <a:t>Inclusion </a:t>
            </a:r>
            <a:r>
              <a:rPr lang="en-US" sz="5600" dirty="0"/>
              <a:t>of 15-cycle FFR will help lower </a:t>
            </a:r>
            <a:r>
              <a:rPr lang="en-US" sz="5600" dirty="0" smtClean="0"/>
              <a:t>current critical system inertia </a:t>
            </a:r>
            <a:r>
              <a:rPr lang="en-US" sz="5600" dirty="0" smtClean="0"/>
              <a:t>level</a:t>
            </a:r>
            <a:r>
              <a:rPr lang="en-US" sz="5600" smtClean="0"/>
              <a:t>, 100GW-s, </a:t>
            </a:r>
            <a:r>
              <a:rPr lang="en-US" sz="5600" dirty="0" smtClean="0"/>
              <a:t>by as much </a:t>
            </a:r>
            <a:r>
              <a:rPr lang="en-US" sz="5600" smtClean="0"/>
              <a:t>as 9GW-s. </a:t>
            </a:r>
            <a:endParaRPr lang="en-US" sz="5600" dirty="0"/>
          </a:p>
          <a:p>
            <a:pPr lvl="2"/>
            <a:r>
              <a:rPr lang="en-US" sz="5600" dirty="0" smtClean="0"/>
              <a:t>Part of the current NSRS quantities are moving to the 10-minute service, ECRS. This improves </a:t>
            </a:r>
            <a:r>
              <a:rPr lang="en-US" sz="5600" dirty="0"/>
              <a:t>recovery from frequency </a:t>
            </a:r>
            <a:r>
              <a:rPr lang="en-US" sz="5600" dirty="0" smtClean="0"/>
              <a:t>deviations with the separation of  FRS and ECRS formerly RRS.</a:t>
            </a:r>
            <a:endParaRPr lang="en-US" sz="5600" dirty="0"/>
          </a:p>
          <a:p>
            <a:pPr lvl="2"/>
            <a:r>
              <a:rPr lang="en-US" sz="5600" dirty="0" smtClean="0"/>
              <a:t>Provides ERCOT the ability to specify the AS requirements with more clarity </a:t>
            </a:r>
          </a:p>
          <a:p>
            <a:pPr lvl="2"/>
            <a:r>
              <a:rPr lang="en-US" sz="5600" dirty="0" smtClean="0"/>
              <a:t>Provides additional </a:t>
            </a:r>
            <a:r>
              <a:rPr lang="en-US" sz="5600" dirty="0"/>
              <a:t>tools for ERCOT operators to call </a:t>
            </a:r>
            <a:r>
              <a:rPr lang="en-US" sz="5600" dirty="0" smtClean="0"/>
              <a:t>upon  </a:t>
            </a:r>
          </a:p>
          <a:p>
            <a:pPr lvl="3"/>
            <a:r>
              <a:rPr lang="en-US" sz="5600" dirty="0" smtClean="0"/>
              <a:t>Increases the effective number of AS products under the same volume</a:t>
            </a:r>
          </a:p>
          <a:p>
            <a:pPr lvl="3"/>
            <a:r>
              <a:rPr lang="en-US" sz="5600" dirty="0"/>
              <a:t>M</a:t>
            </a:r>
            <a:r>
              <a:rPr lang="en-US" sz="5600" dirty="0" smtClean="0"/>
              <a:t>ore detailed AS products provide for better inclusion of new technologies</a:t>
            </a:r>
          </a:p>
          <a:p>
            <a:pPr lvl="2"/>
            <a:r>
              <a:rPr lang="en-US" sz="5600" dirty="0" smtClean="0"/>
              <a:t>Better positions ERCOT to respond to a changing resource fleet with new technologies to provide quicker response </a:t>
            </a:r>
          </a:p>
          <a:p>
            <a:pPr lvl="2"/>
            <a:r>
              <a:rPr lang="en-US" sz="5600" dirty="0" smtClean="0"/>
              <a:t>Allows for more Resources to qualify and provide the various Ancillary Services as long as resource can meet the requirements. </a:t>
            </a:r>
          </a:p>
          <a:p>
            <a:pPr lvl="2"/>
            <a:r>
              <a:rPr lang="en-US" sz="5600" dirty="0" smtClean="0"/>
              <a:t>Limits AS Responsibility quantities based on past performance which improves transparency for ERCOT to adjust needs based on actual performance of the fleet</a:t>
            </a:r>
          </a:p>
          <a:p>
            <a:pPr lvl="1"/>
            <a:r>
              <a:rPr lang="en-US" sz="5600" dirty="0" smtClean="0"/>
              <a:t>There </a:t>
            </a:r>
            <a:r>
              <a:rPr lang="en-US" sz="5600" dirty="0"/>
              <a:t>is no increase in the total volume of AS </a:t>
            </a:r>
            <a:endParaRPr lang="en-US" sz="5600" dirty="0" smtClean="0"/>
          </a:p>
          <a:p>
            <a:r>
              <a:rPr lang="en-US" sz="6400" dirty="0" smtClean="0"/>
              <a:t>PDCWG </a:t>
            </a:r>
            <a:r>
              <a:rPr lang="en-US" sz="6400" dirty="0"/>
              <a:t>consensus to recommend ROS endorsement of NPRR863 as revised by CPS Energy </a:t>
            </a:r>
            <a:r>
              <a:rPr lang="en-US" sz="6400" dirty="0" smtClean="0"/>
              <a:t>comments.  RRS recent name change to ECRS in NPRR per ERCOT and STEC was not reviewed by PDCWG but aware of AS name change.</a:t>
            </a:r>
            <a:endParaRPr lang="en-US" sz="6400" dirty="0"/>
          </a:p>
          <a:p>
            <a:endParaRPr lang="en-US" sz="6800" dirty="0"/>
          </a:p>
          <a:p>
            <a:endParaRPr lang="en-US" dirty="0"/>
          </a:p>
        </p:txBody>
      </p:sp>
    </p:spTree>
    <p:extLst>
      <p:ext uri="{BB962C8B-B14F-4D97-AF65-F5344CB8AC3E}">
        <p14:creationId xmlns:p14="http://schemas.microsoft.com/office/powerpoint/2010/main" val="4248145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NPRR879</a:t>
            </a:r>
            <a:endParaRPr lang="en-US" dirty="0"/>
          </a:p>
        </p:txBody>
      </p:sp>
      <p:sp>
        <p:nvSpPr>
          <p:cNvPr id="5" name="Content Placeholder 4"/>
          <p:cNvSpPr>
            <a:spLocks noGrp="1"/>
          </p:cNvSpPr>
          <p:nvPr>
            <p:ph idx="1"/>
          </p:nvPr>
        </p:nvSpPr>
        <p:spPr/>
        <p:txBody>
          <a:bodyPr>
            <a:normAutofit/>
          </a:bodyPr>
          <a:lstStyle/>
          <a:p>
            <a:pPr lvl="0"/>
            <a:r>
              <a:rPr lang="en-US" sz="2400" dirty="0"/>
              <a:t>There are 3 IRRs qualified for ancillary services in ERCOT.  So this NPRR is intended to </a:t>
            </a:r>
            <a:r>
              <a:rPr lang="en-US" sz="2400" dirty="0" smtClean="0"/>
              <a:t>address design </a:t>
            </a:r>
            <a:r>
              <a:rPr lang="en-US" sz="2400" dirty="0"/>
              <a:t>performance measurement criteria for such resources.</a:t>
            </a:r>
          </a:p>
          <a:p>
            <a:pPr lvl="0"/>
            <a:r>
              <a:rPr lang="en-US" sz="2400" dirty="0"/>
              <a:t>There were no concerns or questions from the PDC.</a:t>
            </a:r>
          </a:p>
          <a:p>
            <a:pPr marL="457200" lvl="1" indent="0">
              <a:buNone/>
            </a:pPr>
            <a:r>
              <a:rPr lang="en-US" dirty="0" smtClean="0"/>
              <a:t> </a:t>
            </a:r>
            <a:endParaRPr lang="en-US" dirty="0"/>
          </a:p>
          <a:p>
            <a:endParaRPr lang="en-US" dirty="0"/>
          </a:p>
        </p:txBody>
      </p:sp>
    </p:spTree>
    <p:extLst>
      <p:ext uri="{BB962C8B-B14F-4D97-AF65-F5344CB8AC3E}">
        <p14:creationId xmlns:p14="http://schemas.microsoft.com/office/powerpoint/2010/main" val="1206459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NOGRR180</a:t>
            </a:r>
            <a:endParaRPr lang="en-US" dirty="0"/>
          </a:p>
        </p:txBody>
      </p:sp>
      <p:sp>
        <p:nvSpPr>
          <p:cNvPr id="5" name="Content Placeholder 4"/>
          <p:cNvSpPr>
            <a:spLocks noGrp="1"/>
          </p:cNvSpPr>
          <p:nvPr>
            <p:ph idx="1"/>
          </p:nvPr>
        </p:nvSpPr>
        <p:spPr/>
        <p:txBody>
          <a:bodyPr>
            <a:normAutofit/>
          </a:bodyPr>
          <a:lstStyle/>
          <a:p>
            <a:pPr lvl="0"/>
            <a:r>
              <a:rPr lang="en-US" sz="2400" dirty="0"/>
              <a:t>This change brings the Operating Guides into agreement with the actual design of steam turbines of combined cycle generation resources, as well as aligning with the SAR that has been submitted to change the BAL-001-TRE-1 NERC standard.</a:t>
            </a:r>
          </a:p>
          <a:p>
            <a:pPr lvl="0"/>
            <a:r>
              <a:rPr lang="en-US" sz="2400" dirty="0"/>
              <a:t>There were no questions or concerns raised by members of the PDC with regard to this NOGRR.</a:t>
            </a:r>
          </a:p>
          <a:p>
            <a:pPr marL="457200" lvl="1" indent="0">
              <a:buNone/>
            </a:pPr>
            <a:r>
              <a:rPr lang="en-US" dirty="0" smtClean="0"/>
              <a:t> </a:t>
            </a:r>
            <a:endParaRPr lang="en-US" dirty="0"/>
          </a:p>
          <a:p>
            <a:endParaRPr lang="en-US" dirty="0"/>
          </a:p>
        </p:txBody>
      </p:sp>
    </p:spTree>
    <p:extLst>
      <p:ext uri="{BB962C8B-B14F-4D97-AF65-F5344CB8AC3E}">
        <p14:creationId xmlns:p14="http://schemas.microsoft.com/office/powerpoint/2010/main" val="958234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609600" y="828675"/>
            <a:ext cx="7957751" cy="5116513"/>
          </a:xfrm>
          <a:prstGeom prst="rect">
            <a:avLst/>
          </a:prstGeom>
        </p:spPr>
      </p:pic>
      <p:sp>
        <p:nvSpPr>
          <p:cNvPr id="3" name="Title 2"/>
          <p:cNvSpPr>
            <a:spLocks noGrp="1"/>
          </p:cNvSpPr>
          <p:nvPr>
            <p:ph type="title"/>
          </p:nvPr>
        </p:nvSpPr>
        <p:spPr/>
        <p:txBody>
          <a:bodyPr/>
          <a:lstStyle/>
          <a:p>
            <a:r>
              <a:rPr lang="en-US" sz="2000" dirty="0" smtClean="0"/>
              <a:t>Interconnection Minimum Frequency Response (IMFR) Performance</a:t>
            </a:r>
            <a:endParaRPr lang="en-US" sz="2000" dirty="0"/>
          </a:p>
        </p:txBody>
      </p:sp>
      <p:sp>
        <p:nvSpPr>
          <p:cNvPr id="6" name="TextBox 5"/>
          <p:cNvSpPr txBox="1"/>
          <p:nvPr/>
        </p:nvSpPr>
        <p:spPr>
          <a:xfrm>
            <a:off x="6235430" y="3360673"/>
            <a:ext cx="2124799"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1200" dirty="0" smtClean="0"/>
              <a:t>IMFR Performance currently 815.90 MW/0.1Hz</a:t>
            </a:r>
            <a:endParaRPr lang="en-US" sz="1200" dirty="0"/>
          </a:p>
        </p:txBody>
      </p:sp>
    </p:spTree>
    <p:extLst>
      <p:ext uri="{BB962C8B-B14F-4D97-AF65-F5344CB8AC3E}">
        <p14:creationId xmlns:p14="http://schemas.microsoft.com/office/powerpoint/2010/main" val="2559958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Frequency Control Report</a:t>
            </a:r>
            <a:endParaRPr lang="en-US" sz="3600" dirty="0"/>
          </a:p>
        </p:txBody>
      </p:sp>
      <p:sp>
        <p:nvSpPr>
          <p:cNvPr id="3" name="Text Placeholder 2"/>
          <p:cNvSpPr>
            <a:spLocks noGrp="1"/>
          </p:cNvSpPr>
          <p:nvPr>
            <p:ph type="body" idx="1"/>
          </p:nvPr>
        </p:nvSpPr>
        <p:spPr/>
        <p:txBody>
          <a:bodyPr/>
          <a:lstStyle/>
          <a:p>
            <a:r>
              <a:rPr lang="en-US" dirty="0" smtClean="0"/>
              <a:t>June 2018</a:t>
            </a:r>
            <a:endParaRPr lang="en-US" dirty="0"/>
          </a:p>
        </p:txBody>
      </p:sp>
    </p:spTree>
    <p:extLst>
      <p:ext uri="{BB962C8B-B14F-4D97-AF65-F5344CB8AC3E}">
        <p14:creationId xmlns:p14="http://schemas.microsoft.com/office/powerpoint/2010/main" val="2075098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schemas.microsoft.com/office/2006/documentManagement/types"/>
    <ds:schemaRef ds:uri="c34af464-7aa1-4edd-9be4-83dffc1cb926"/>
    <ds:schemaRef ds:uri="http://schemas.microsoft.com/office/2006/metadata/properties"/>
    <ds:schemaRef ds:uri="http://schemas.openxmlformats.org/package/2006/metadata/core-properties"/>
    <ds:schemaRef ds:uri="http://purl.org/dc/elements/1.1/"/>
    <ds:schemaRef ds:uri="http://purl.org/dc/dcmitype/"/>
    <ds:schemaRef ds:uri="http://www.w3.org/XML/1998/namespace"/>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11278</TotalTime>
  <Words>540</Words>
  <Application>Microsoft Office PowerPoint</Application>
  <PresentationFormat>On-screen Show (4:3)</PresentationFormat>
  <Paragraphs>66</Paragraphs>
  <Slides>17</Slides>
  <Notes>3</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Custom Design</vt:lpstr>
      <vt:lpstr>PowerPoint Presentation</vt:lpstr>
      <vt:lpstr>Report Overview &amp; Notes</vt:lpstr>
      <vt:lpstr>Meeting Minutes</vt:lpstr>
      <vt:lpstr>History-NPRR863</vt:lpstr>
      <vt:lpstr>Findings-NPRR863</vt:lpstr>
      <vt:lpstr>NPRR879</vt:lpstr>
      <vt:lpstr>NOGRR180</vt:lpstr>
      <vt:lpstr>Interconnection Minimum Frequency Response (IMFR) Performance</vt:lpstr>
      <vt:lpstr>Frequency Control Report</vt:lpstr>
      <vt:lpstr>CPS1 Performance</vt:lpstr>
      <vt:lpstr>RMS1 Performance of ERCOT Frequency</vt:lpstr>
      <vt:lpstr>Frequency Profile Analysis</vt:lpstr>
      <vt:lpstr>Time Error Corrections</vt:lpstr>
      <vt:lpstr>ERCOT Total Energy</vt:lpstr>
      <vt:lpstr>ERCOT Total Energy from Wind Generation</vt:lpstr>
      <vt:lpstr>ERCOT % Energy from Wind Generation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Percy A. Galliguez</cp:lastModifiedBy>
  <cp:revision>426</cp:revision>
  <cp:lastPrinted>2013-01-30T23:16:36Z</cp:lastPrinted>
  <dcterms:created xsi:type="dcterms:W3CDTF">2010-04-12T23:12:02Z</dcterms:created>
  <dcterms:modified xsi:type="dcterms:W3CDTF">2018-08-08T18:47:48Z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