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8"/>
  </p:notesMasterIdLst>
  <p:handoutMasterIdLst>
    <p:handoutMasterId r:id="rId9"/>
  </p:handoutMasterIdLst>
  <p:sldIdLst>
    <p:sldId id="261"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ane, Mark" initials="RM" lastIdx="11" clrIdx="0">
    <p:extLst>
      <p:ext uri="{19B8F6BF-5375-455C-9EA6-DF929625EA0E}">
        <p15:presenceInfo xmlns:p15="http://schemas.microsoft.com/office/powerpoint/2012/main" userId="S-1-5-21-639947351-343809578-3807592339-280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64" autoAdjust="0"/>
    <p:restoredTop sz="94660" autoAdjust="0"/>
  </p:normalViewPr>
  <p:slideViewPr>
    <p:cSldViewPr showGuides="1">
      <p:cViewPr varScale="1">
        <p:scale>
          <a:sx n="138" d="100"/>
          <a:sy n="138" d="100"/>
        </p:scale>
        <p:origin x="1044" y="114"/>
      </p:cViewPr>
      <p:guideLst>
        <p:guide orient="horz" pos="2160"/>
        <p:guide pos="2880"/>
      </p:guideLst>
    </p:cSldViewPr>
  </p:slideViewPr>
  <p:outlineViewPr>
    <p:cViewPr>
      <p:scale>
        <a:sx n="33" d="100"/>
        <a:sy n="33" d="100"/>
      </p:scale>
      <p:origin x="0" y="-5064"/>
    </p:cViewPr>
  </p:outlineViewPr>
  <p:notesTextViewPr>
    <p:cViewPr>
      <p:scale>
        <a:sx n="3" d="2"/>
        <a:sy n="3" d="2"/>
      </p:scale>
      <p:origin x="0" y="0"/>
    </p:cViewPr>
  </p:notesTextViewPr>
  <p:sorterViewPr>
    <p:cViewPr>
      <p:scale>
        <a:sx n="100" d="100"/>
        <a:sy n="100" d="100"/>
      </p:scale>
      <p:origin x="0" y="-1092"/>
    </p:cViewPr>
  </p:sorterViewPr>
  <p:notesViewPr>
    <p:cSldViewPr showGuides="1">
      <p:cViewPr varScale="1">
        <p:scale>
          <a:sx n="75" d="100"/>
          <a:sy n="75" d="100"/>
        </p:scale>
        <p:origin x="2052"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5" rIns="91430" bIns="45715" rtlCol="0"/>
          <a:lstStyle>
            <a:lvl1pPr algn="l">
              <a:defRPr sz="1200"/>
            </a:lvl1pPr>
          </a:lstStyle>
          <a:p>
            <a:endParaRPr lang="en-US"/>
          </a:p>
        </p:txBody>
      </p:sp>
      <p:sp>
        <p:nvSpPr>
          <p:cNvPr id="3" name="Date Placeholder 2"/>
          <p:cNvSpPr>
            <a:spLocks noGrp="1"/>
          </p:cNvSpPr>
          <p:nvPr>
            <p:ph type="dt" sz="quarter" idx="1"/>
          </p:nvPr>
        </p:nvSpPr>
        <p:spPr>
          <a:xfrm>
            <a:off x="3970338" y="1"/>
            <a:ext cx="3038475" cy="466725"/>
          </a:xfrm>
          <a:prstGeom prst="rect">
            <a:avLst/>
          </a:prstGeom>
        </p:spPr>
        <p:txBody>
          <a:bodyPr vert="horz" lIns="91430" tIns="45715" rIns="91430" bIns="45715" rtlCol="0"/>
          <a:lstStyle>
            <a:lvl1pPr algn="r">
              <a:defRPr sz="1200"/>
            </a:lvl1pPr>
          </a:lstStyle>
          <a:p>
            <a:fld id="{F750BF31-E9A8-4E88-81E7-44C5092290FC}" type="datetimeFigureOut">
              <a:rPr lang="en-US" smtClean="0"/>
              <a:t>7/16/2018</a:t>
            </a:fld>
            <a:endParaRPr lang="en-US"/>
          </a:p>
        </p:txBody>
      </p:sp>
      <p:sp>
        <p:nvSpPr>
          <p:cNvPr id="4" name="Footer Placeholder 3"/>
          <p:cNvSpPr>
            <a:spLocks noGrp="1"/>
          </p:cNvSpPr>
          <p:nvPr>
            <p:ph type="ftr" sz="quarter" idx="2"/>
          </p:nvPr>
        </p:nvSpPr>
        <p:spPr>
          <a:xfrm>
            <a:off x="1" y="8829675"/>
            <a:ext cx="3038475" cy="466725"/>
          </a:xfrm>
          <a:prstGeom prst="rect">
            <a:avLst/>
          </a:prstGeom>
        </p:spPr>
        <p:txBody>
          <a:bodyPr vert="horz" lIns="91430" tIns="45715" rIns="91430"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30" tIns="45715" rIns="91430" bIns="45715"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7" tIns="46584" rIns="93167" bIns="46584"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7" tIns="46584" rIns="93167" bIns="46584" rtlCol="0"/>
          <a:lstStyle>
            <a:lvl1pPr algn="r">
              <a:defRPr sz="1200"/>
            </a:lvl1pPr>
          </a:lstStyle>
          <a:p>
            <a:fld id="{67EFB637-CCC9-4803-8851-F6915048CBB4}" type="datetimeFigureOut">
              <a:rPr lang="en-US" smtClean="0"/>
              <a:t>7/16/2018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7" tIns="46584" rIns="93167" bIns="46584"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7" tIns="46584" rIns="93167" bIns="4658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67" tIns="46584" rIns="93167" bIns="46584"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7" tIns="46584" rIns="93167" bIns="46584"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2982008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534400" cy="4319832"/>
          </a:xfrm>
        </p:spPr>
        <p:txBody>
          <a:bodyPr/>
          <a:lstStyle/>
          <a:p>
            <a:pPr marL="0" indent="0">
              <a:buNone/>
            </a:pPr>
            <a:r>
              <a:rPr lang="en-US" sz="1800" dirty="0" smtClean="0"/>
              <a:t>16.11.3 (c) The </a:t>
            </a:r>
            <a:r>
              <a:rPr lang="en-US" sz="1800" dirty="0"/>
              <a:t>Counter-Party may give a surety bond naming ERCOT as the beneficiary.  </a:t>
            </a:r>
          </a:p>
          <a:p>
            <a:pPr marL="400050" lvl="1" indent="0">
              <a:buNone/>
            </a:pPr>
            <a:r>
              <a:rPr lang="en-US" sz="1800" dirty="0"/>
              <a:t>(</a:t>
            </a:r>
            <a:r>
              <a:rPr lang="en-US" sz="1800" dirty="0" err="1"/>
              <a:t>i</a:t>
            </a:r>
            <a:r>
              <a:rPr lang="en-US" sz="1800" dirty="0"/>
              <a:t>)	The surety bond must be signed by a surety acceptable to ERCOT, in its sole discretion and must be in the form of ERCOT’s standard surety bond form approved by the ERCOT Board.  No modifications to the form are permitted.</a:t>
            </a:r>
          </a:p>
          <a:p>
            <a:pPr marL="400050" lvl="1" indent="0">
              <a:buNone/>
            </a:pPr>
            <a:r>
              <a:rPr lang="en-US" sz="1800" dirty="0"/>
              <a:t>(ii)	The surety bond must be issued by an insurance company with a minimum rating of A- with S&amp;P or Fitch or A3 with Moody’s.</a:t>
            </a:r>
          </a:p>
          <a:p>
            <a:pPr marL="400050" lvl="1" indent="0">
              <a:buNone/>
            </a:pPr>
            <a:r>
              <a:rPr lang="en-US" sz="1800" dirty="0"/>
              <a:t>(iii)	Surety bonds are subject to a limit of $10 million per Counter-Party per insurer and an overall limit of $100 million per insurer for all ERCOT Counter-Parties.</a:t>
            </a:r>
          </a:p>
          <a:p>
            <a:pPr marL="0" indent="0" algn="ctr">
              <a:buNone/>
            </a:pPr>
            <a:endParaRPr lang="en-US" sz="10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1</a:t>
            </a:fld>
            <a:endParaRPr lang="en-US"/>
          </a:p>
        </p:txBody>
      </p:sp>
      <p:sp>
        <p:nvSpPr>
          <p:cNvPr id="7" name="Title 1"/>
          <p:cNvSpPr>
            <a:spLocks noGrp="1"/>
          </p:cNvSpPr>
          <p:nvPr>
            <p:ph type="title"/>
          </p:nvPr>
        </p:nvSpPr>
        <p:spPr>
          <a:xfrm>
            <a:off x="381000" y="243682"/>
            <a:ext cx="8382000" cy="594518"/>
          </a:xfrm>
        </p:spPr>
        <p:txBody>
          <a:bodyPr/>
          <a:lstStyle/>
          <a:p>
            <a:r>
              <a:rPr lang="en-US" dirty="0" smtClean="0">
                <a:cs typeface="Times New Roman" panose="02020603050405020304" pitchFamily="18" charset="0"/>
              </a:rPr>
              <a:t>Surety Bond</a:t>
            </a:r>
            <a:endParaRPr lang="en-US" b="1" dirty="0">
              <a:solidFill>
                <a:schemeClr val="accent1"/>
              </a:solidFill>
              <a:cs typeface="Times New Roman" panose="02020603050405020304" pitchFamily="18" charset="0"/>
            </a:endParaRPr>
          </a:p>
        </p:txBody>
      </p:sp>
    </p:spTree>
    <p:extLst>
      <p:ext uri="{BB962C8B-B14F-4D97-AF65-F5344CB8AC3E}">
        <p14:creationId xmlns:p14="http://schemas.microsoft.com/office/powerpoint/2010/main" val="282635897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248F63C-08AC-4CDD-B36F-0851B11853CB}">
  <ds:schemaRefs>
    <ds:schemaRef ds:uri="http://purl.org/dc/terms/"/>
    <ds:schemaRef ds:uri="c34af464-7aa1-4edd-9be4-83dffc1cb926"/>
    <ds:schemaRef ds:uri="http://schemas.microsoft.com/office/2006/metadata/properties"/>
    <ds:schemaRef ds:uri="http://schemas.microsoft.com/office/2006/documentManagement/types"/>
    <ds:schemaRef ds:uri="http://purl.org/dc/elements/1.1/"/>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0884B7F-5407-4A7E-885F-D19D0E5ED7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6708</TotalTime>
  <Words>24</Words>
  <Application>Microsoft Office PowerPoint</Application>
  <PresentationFormat>On-screen Show (4:3)</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vt:i4>
      </vt:variant>
    </vt:vector>
  </HeadingPairs>
  <TitlesOfParts>
    <vt:vector size="7" baseType="lpstr">
      <vt:lpstr>Arial</vt:lpstr>
      <vt:lpstr>Calibri</vt:lpstr>
      <vt:lpstr>Times New Roman</vt:lpstr>
      <vt:lpstr>1_Custom Design</vt:lpstr>
      <vt:lpstr>Office Theme</vt:lpstr>
      <vt:lpstr>Custom Design</vt:lpstr>
      <vt:lpstr>Surety Bond</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Papudesi, Spoorthy</cp:lastModifiedBy>
  <cp:revision>218</cp:revision>
  <cp:lastPrinted>2018-04-18T15:18:33Z</cp:lastPrinted>
  <dcterms:created xsi:type="dcterms:W3CDTF">2016-01-21T15:20:31Z</dcterms:created>
  <dcterms:modified xsi:type="dcterms:W3CDTF">2018-07-16T20:48:18Z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