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0"/>
  </p:notesMasterIdLst>
  <p:handoutMasterIdLst>
    <p:handoutMasterId r:id="rId11"/>
  </p:handoutMasterIdLst>
  <p:sldIdLst>
    <p:sldId id="260" r:id="rId7"/>
    <p:sldId id="312" r:id="rId8"/>
    <p:sldId id="26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ane, Mark" initials="RM" lastIdx="11" clrIdx="0">
    <p:extLst>
      <p:ext uri="{19B8F6BF-5375-455C-9EA6-DF929625EA0E}">
        <p15:presenceInfo xmlns:p15="http://schemas.microsoft.com/office/powerpoint/2012/main" userId="S-1-5-21-639947351-343809578-3807592339-280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49" autoAdjust="0"/>
    <p:restoredTop sz="94660" autoAdjust="0"/>
  </p:normalViewPr>
  <p:slideViewPr>
    <p:cSldViewPr showGuides="1">
      <p:cViewPr varScale="1">
        <p:scale>
          <a:sx n="74" d="100"/>
          <a:sy n="74" d="100"/>
        </p:scale>
        <p:origin x="804" y="60"/>
      </p:cViewPr>
      <p:guideLst>
        <p:guide orient="horz" pos="2160"/>
        <p:guide pos="2880"/>
      </p:guideLst>
    </p:cSldViewPr>
  </p:slideViewPr>
  <p:outlineViewPr>
    <p:cViewPr>
      <p:scale>
        <a:sx n="33" d="100"/>
        <a:sy n="33" d="100"/>
      </p:scale>
      <p:origin x="0" y="-5064"/>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99" d="100"/>
          <a:sy n="99" d="100"/>
        </p:scale>
        <p:origin x="352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sz="quarter" idx="1"/>
          </p:nvPr>
        </p:nvSpPr>
        <p:spPr>
          <a:xfrm>
            <a:off x="3970338" y="1"/>
            <a:ext cx="3038475" cy="466725"/>
          </a:xfrm>
          <a:prstGeom prst="rect">
            <a:avLst/>
          </a:prstGeom>
        </p:spPr>
        <p:txBody>
          <a:bodyPr vert="horz" lIns="91430" tIns="45715" rIns="91430" bIns="45715" rtlCol="0"/>
          <a:lstStyle>
            <a:lvl1pPr algn="r">
              <a:defRPr sz="1200"/>
            </a:lvl1pPr>
          </a:lstStyle>
          <a:p>
            <a:fld id="{F750BF31-E9A8-4E88-81E7-44C5092290FC}" type="datetimeFigureOut">
              <a:rPr lang="en-US" smtClean="0"/>
              <a:t>8/6/2018</a:t>
            </a:fld>
            <a:endParaRPr lang="en-US"/>
          </a:p>
        </p:txBody>
      </p:sp>
      <p:sp>
        <p:nvSpPr>
          <p:cNvPr id="4" name="Footer Placeholder 3"/>
          <p:cNvSpPr>
            <a:spLocks noGrp="1"/>
          </p:cNvSpPr>
          <p:nvPr>
            <p:ph type="ftr" sz="quarter" idx="2"/>
          </p:nvPr>
        </p:nvSpPr>
        <p:spPr>
          <a:xfrm>
            <a:off x="1" y="8829675"/>
            <a:ext cx="3038475" cy="466725"/>
          </a:xfrm>
          <a:prstGeom prst="rect">
            <a:avLst/>
          </a:prstGeom>
        </p:spPr>
        <p:txBody>
          <a:bodyPr vert="horz" lIns="91430" tIns="45715" rIns="91430"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30" tIns="45715" rIns="91430" bIns="45715"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7" tIns="46584" rIns="93167" bIns="46584" rtlCol="0"/>
          <a:lstStyle>
            <a:lvl1pPr algn="r">
              <a:defRPr sz="1200"/>
            </a:lvl1pPr>
          </a:lstStyle>
          <a:p>
            <a:fld id="{67EFB637-CCC9-4803-8851-F6915048CBB4}" type="datetimeFigureOut">
              <a:rPr lang="en-US" smtClean="0"/>
              <a:t>8/6/2018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4" rIns="93167" bIns="46584"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91658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291009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98200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352800" y="2438400"/>
            <a:ext cx="5646034" cy="2031325"/>
          </a:xfrm>
          <a:prstGeom prst="rect">
            <a:avLst/>
          </a:prstGeom>
          <a:noFill/>
        </p:spPr>
        <p:txBody>
          <a:bodyPr wrap="square" rtlCol="0">
            <a:spAutoFit/>
          </a:bodyPr>
          <a:lstStyle/>
          <a:p>
            <a:r>
              <a:rPr lang="en-US" b="1" dirty="0" smtClean="0">
                <a:cs typeface="Times New Roman" panose="02020603050405020304" pitchFamily="18" charset="0"/>
              </a:rPr>
              <a:t>Surety Bond Template</a:t>
            </a:r>
          </a:p>
          <a:p>
            <a:endParaRPr lang="en-US" b="1" dirty="0">
              <a:cs typeface="Times New Roman" panose="02020603050405020304" pitchFamily="18" charset="0"/>
            </a:endParaRPr>
          </a:p>
          <a:p>
            <a:endParaRPr lang="en-US" b="1" dirty="0" smtClean="0">
              <a:cs typeface="Times New Roman" panose="02020603050405020304" pitchFamily="18" charset="0"/>
            </a:endParaRPr>
          </a:p>
          <a:p>
            <a:r>
              <a:rPr lang="en-US" b="1" dirty="0" smtClean="0">
                <a:cs typeface="Times New Roman" panose="02020603050405020304" pitchFamily="18" charset="0"/>
              </a:rPr>
              <a:t>CWG/MCWG</a:t>
            </a:r>
          </a:p>
          <a:p>
            <a:r>
              <a:rPr lang="en-US" b="1" dirty="0" smtClean="0">
                <a:cs typeface="Times New Roman" panose="02020603050405020304" pitchFamily="18" charset="0"/>
              </a:rPr>
              <a:t>August 15, 2018</a:t>
            </a:r>
            <a:endParaRPr lang="en-US" b="1" dirty="0" smtClean="0">
              <a:cs typeface="Times New Roman" panose="02020603050405020304" pitchFamily="18" charset="0"/>
            </a:endParaRPr>
          </a:p>
          <a:p>
            <a:endParaRPr lang="en-US" dirty="0">
              <a:cs typeface="Times New Roman" panose="02020603050405020304" pitchFamily="18" charset="0"/>
            </a:endParaRPr>
          </a:p>
          <a:p>
            <a:endParaRPr lang="en-US" dirty="0">
              <a:cs typeface="Times New Roman" panose="02020603050405020304" pitchFamily="18" charset="0"/>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smtClean="0">
                <a:latin typeface="+mn-lt"/>
                <a:cs typeface="Times New Roman" panose="02020603050405020304" pitchFamily="18" charset="0"/>
              </a:rPr>
              <a:t>Surety Bond Template</a:t>
            </a:r>
            <a:endParaRPr lang="en-US" b="1" dirty="0">
              <a:solidFill>
                <a:schemeClr val="accent1"/>
              </a:solidFill>
              <a:latin typeface="+mn-lt"/>
              <a:cs typeface="Times New Roman" panose="02020603050405020304" pitchFamily="18" charset="0"/>
            </a:endParaRPr>
          </a:p>
        </p:txBody>
      </p:sp>
      <p:sp>
        <p:nvSpPr>
          <p:cNvPr id="3" name="Content Placeholder 2"/>
          <p:cNvSpPr>
            <a:spLocks noGrp="1"/>
          </p:cNvSpPr>
          <p:nvPr>
            <p:ph idx="1"/>
          </p:nvPr>
        </p:nvSpPr>
        <p:spPr>
          <a:xfrm>
            <a:off x="457200" y="990600"/>
            <a:ext cx="8382000" cy="4724400"/>
          </a:xfrm>
        </p:spPr>
        <p:txBody>
          <a:bodyPr/>
          <a:lstStyle/>
          <a:p>
            <a:pPr lvl="1">
              <a:spcAft>
                <a:spcPts val="600"/>
              </a:spcAft>
              <a:buFont typeface="Wingdings" panose="05000000000000000000" pitchFamily="2" charset="2"/>
              <a:buChar char="§"/>
            </a:pPr>
            <a:endParaRPr lang="en-US" sz="1400" dirty="0"/>
          </a:p>
          <a:p>
            <a:pPr lvl="1">
              <a:spcAft>
                <a:spcPts val="600"/>
              </a:spcAft>
              <a:buFont typeface="Wingdings" panose="05000000000000000000" pitchFamily="2" charset="2"/>
              <a:buChar char="§"/>
            </a:pPr>
            <a:endParaRPr lang="en-US" sz="1800" dirty="0" smtClean="0">
              <a:latin typeface="+mj-lt"/>
            </a:endParaRPr>
          </a:p>
          <a:p>
            <a:pPr marL="457200" lvl="1" indent="0">
              <a:spcAft>
                <a:spcPts val="600"/>
              </a:spcAft>
              <a:buNone/>
            </a:pPr>
            <a:endParaRPr lang="en-US" sz="1800" dirty="0" smtClean="0">
              <a:latin typeface="+mj-lt"/>
            </a:endParaRPr>
          </a:p>
          <a:p>
            <a:pPr marL="457200" lvl="1" indent="0">
              <a:spcAft>
                <a:spcPts val="600"/>
              </a:spcAft>
              <a:buNone/>
            </a:pPr>
            <a:endParaRPr lang="en-US" sz="1800" dirty="0">
              <a:latin typeface="+mj-lt"/>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
        <p:nvSpPr>
          <p:cNvPr id="5" name="TextBox 4"/>
          <p:cNvSpPr txBox="1"/>
          <p:nvPr/>
        </p:nvSpPr>
        <p:spPr>
          <a:xfrm>
            <a:off x="381000" y="925017"/>
            <a:ext cx="8153400" cy="5078313"/>
          </a:xfrm>
          <a:prstGeom prst="rect">
            <a:avLst/>
          </a:prstGeom>
          <a:noFill/>
        </p:spPr>
        <p:txBody>
          <a:bodyPr wrap="square" rtlCol="0">
            <a:spAutoFit/>
          </a:bodyPr>
          <a:lstStyle/>
          <a:p>
            <a:r>
              <a:rPr lang="en-US" dirty="0" smtClean="0"/>
              <a:t>2.03	</a:t>
            </a:r>
            <a:r>
              <a:rPr lang="en-US" u="sng" dirty="0" smtClean="0"/>
              <a:t>Payment</a:t>
            </a:r>
            <a:r>
              <a:rPr lang="en-US" dirty="0"/>
              <a:t>.  Surety is responsible for and shall pay to ERCOT all or any portion of the Obligations, in an aggregate amount that is not greater than Amount of this Bond, and shall make any and all required payments, on or before 5:00 p.m., local time in Austin, Texas, </a:t>
            </a:r>
            <a:r>
              <a:rPr lang="en-US" i="1" dirty="0"/>
              <a:t>on the first (1</a:t>
            </a:r>
            <a:r>
              <a:rPr lang="en-US" i="1" baseline="30000" dirty="0"/>
              <a:t>st</a:t>
            </a:r>
            <a:r>
              <a:rPr lang="en-US" i="1" dirty="0"/>
              <a:t>) Business Day after receiving notice from ERCOT that the Principal has failed to meet any of the Obligations or a breach or default has occurred </a:t>
            </a:r>
            <a:r>
              <a:rPr lang="en-US" dirty="0"/>
              <a:t>under the Standard Form Agreement. </a:t>
            </a:r>
            <a:endParaRPr lang="en-US" dirty="0" smtClean="0"/>
          </a:p>
          <a:p>
            <a:endParaRPr lang="en-US" dirty="0"/>
          </a:p>
          <a:p>
            <a:endParaRPr lang="en-US" dirty="0" smtClean="0"/>
          </a:p>
          <a:p>
            <a:endParaRPr lang="en-US" dirty="0"/>
          </a:p>
          <a:p>
            <a:r>
              <a:rPr lang="en-US" dirty="0" smtClean="0"/>
              <a:t>4.01	</a:t>
            </a:r>
            <a:r>
              <a:rPr lang="en-US" u="sng" dirty="0" smtClean="0"/>
              <a:t>Credit </a:t>
            </a:r>
            <a:r>
              <a:rPr lang="en-US" u="sng" dirty="0"/>
              <a:t>Rating</a:t>
            </a:r>
            <a:r>
              <a:rPr lang="en-US" dirty="0"/>
              <a:t>.  As of the Date of Issuance and for so long as this Bond shall remain in effect, the Surety has, and expects to continue to satisfy and maintain, a minimum corporate credit rating of “A-” with S&amp;P, “A-” with Fitch, or “A3” with Moody’s or as otherwise required under the ERCOT Protocols.  Surety shall notify </a:t>
            </a:r>
            <a:r>
              <a:rPr lang="en-US" dirty="0" err="1"/>
              <a:t>Obligee</a:t>
            </a:r>
            <a:r>
              <a:rPr lang="en-US" dirty="0"/>
              <a:t> immediately if its credit rating is decreased</a:t>
            </a:r>
            <a:r>
              <a:rPr lang="en-US" dirty="0" smtClean="0"/>
              <a:t>.</a:t>
            </a:r>
          </a:p>
          <a:p>
            <a:endParaRPr lang="en-US" dirty="0"/>
          </a:p>
          <a:p>
            <a:endParaRPr lang="en-US" dirty="0"/>
          </a:p>
        </p:txBody>
      </p:sp>
    </p:spTree>
    <p:extLst>
      <p:ext uri="{BB962C8B-B14F-4D97-AF65-F5344CB8AC3E}">
        <p14:creationId xmlns:p14="http://schemas.microsoft.com/office/powerpoint/2010/main" val="3165931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1"/>
            <a:ext cx="8534400" cy="4319832"/>
          </a:xfrm>
        </p:spPr>
        <p:txBody>
          <a:bodyPr/>
          <a:lstStyle/>
          <a:p>
            <a:pPr marL="0" indent="0" algn="ctr">
              <a:buNone/>
            </a:pPr>
            <a:endParaRPr lang="en-US" sz="5400" dirty="0" smtClean="0"/>
          </a:p>
          <a:p>
            <a:pPr marL="0" indent="0" algn="ctr">
              <a:buNone/>
            </a:pPr>
            <a:r>
              <a:rPr lang="en-US" sz="4000" dirty="0" smtClean="0"/>
              <a:t>Questions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7" name="Title 1"/>
          <p:cNvSpPr>
            <a:spLocks noGrp="1"/>
          </p:cNvSpPr>
          <p:nvPr>
            <p:ph type="title"/>
          </p:nvPr>
        </p:nvSpPr>
        <p:spPr>
          <a:xfrm>
            <a:off x="381000" y="243682"/>
            <a:ext cx="8382000" cy="594518"/>
          </a:xfrm>
        </p:spPr>
        <p:txBody>
          <a:bodyPr/>
          <a:lstStyle/>
          <a:p>
            <a:r>
              <a:rPr lang="en-US" dirty="0" smtClean="0">
                <a:cs typeface="Times New Roman" panose="02020603050405020304" pitchFamily="18" charset="0"/>
              </a:rPr>
              <a:t>Suret</a:t>
            </a:r>
            <a:r>
              <a:rPr lang="en-US" dirty="0" smtClean="0">
                <a:cs typeface="Times New Roman" panose="02020603050405020304" pitchFamily="18" charset="0"/>
              </a:rPr>
              <a:t>y Bond Template</a:t>
            </a:r>
            <a:endParaRPr lang="en-US" b="1" dirty="0">
              <a:solidFill>
                <a:schemeClr val="accent1"/>
              </a:solidFill>
              <a:cs typeface="Times New Roman" panose="02020603050405020304" pitchFamily="18" charset="0"/>
            </a:endParaRPr>
          </a:p>
        </p:txBody>
      </p:sp>
    </p:spTree>
    <p:extLst>
      <p:ext uri="{BB962C8B-B14F-4D97-AF65-F5344CB8AC3E}">
        <p14:creationId xmlns:p14="http://schemas.microsoft.com/office/powerpoint/2010/main" val="2826358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48F63C-08AC-4CDD-B36F-0851B11853CB}">
  <ds:schemaRefs>
    <ds:schemaRef ds:uri="http://purl.org/dc/dcmitype/"/>
    <ds:schemaRef ds:uri="http://purl.org/dc/terms/"/>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c34af464-7aa1-4edd-9be4-83dffc1cb92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11518</TotalTime>
  <Words>21</Words>
  <Application>Microsoft Office PowerPoint</Application>
  <PresentationFormat>On-screen Show (4:3)</PresentationFormat>
  <Paragraphs>21</Paragraphs>
  <Slides>3</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Times New Roman</vt:lpstr>
      <vt:lpstr>Wingdings</vt:lpstr>
      <vt:lpstr>1_Custom Design</vt:lpstr>
      <vt:lpstr>Office Theme</vt:lpstr>
      <vt:lpstr>Custom Design</vt:lpstr>
      <vt:lpstr>PowerPoint Presentation</vt:lpstr>
      <vt:lpstr>Surety Bond Template</vt:lpstr>
      <vt:lpstr>Surety Bond Template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Ruane, Mark</cp:lastModifiedBy>
  <cp:revision>268</cp:revision>
  <cp:lastPrinted>2018-07-31T21:44:15Z</cp:lastPrinted>
  <dcterms:created xsi:type="dcterms:W3CDTF">2016-01-21T15:20:31Z</dcterms:created>
  <dcterms:modified xsi:type="dcterms:W3CDTF">2018-08-06T15:48:15Z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