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8"/>
  </p:notesMasterIdLst>
  <p:handoutMasterIdLst>
    <p:handoutMasterId r:id="rId19"/>
  </p:handoutMasterIdLst>
  <p:sldIdLst>
    <p:sldId id="260" r:id="rId7"/>
    <p:sldId id="258" r:id="rId8"/>
    <p:sldId id="257" r:id="rId9"/>
    <p:sldId id="266" r:id="rId10"/>
    <p:sldId id="265" r:id="rId11"/>
    <p:sldId id="269" r:id="rId12"/>
    <p:sldId id="270" r:id="rId13"/>
    <p:sldId id="268" r:id="rId14"/>
    <p:sldId id="263" r:id="rId15"/>
    <p:sldId id="267" r:id="rId16"/>
    <p:sldId id="264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090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2047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65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1797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6466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71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302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4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33600"/>
            <a:ext cx="56460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IAS Stats by REP</a:t>
            </a:r>
          </a:p>
          <a:p>
            <a:r>
              <a:rPr lang="en-US" sz="2000" b="1" dirty="0" smtClean="0"/>
              <a:t>As of </a:t>
            </a:r>
            <a:r>
              <a:rPr lang="en-US" sz="2000" b="1" dirty="0" smtClean="0"/>
              <a:t>08/01/2018</a:t>
            </a:r>
            <a:endParaRPr lang="en-US" sz="2000" b="1" dirty="0"/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 smtClean="0"/>
              <a:t>08/14/2018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700" y="6563003"/>
            <a:ext cx="381000" cy="220662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0994" y="243682"/>
            <a:ext cx="8458206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18 Month Running Market </a:t>
            </a:r>
            <a:r>
              <a:rPr lang="en-US" altLang="en-US" dirty="0" smtClean="0">
                <a:solidFill>
                  <a:schemeClr val="tx1"/>
                </a:solidFill>
              </a:rPr>
              <a:t>Totals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683781"/>
              </p:ext>
            </p:extLst>
          </p:nvPr>
        </p:nvGraphicFramePr>
        <p:xfrm>
          <a:off x="628650" y="990600"/>
          <a:ext cx="7886700" cy="4876800"/>
        </p:xfrm>
        <a:graphic>
          <a:graphicData uri="http://schemas.openxmlformats.org/drawingml/2006/table">
            <a:tbl>
              <a:tblPr/>
              <a:tblGrid>
                <a:gridCol w="657225"/>
                <a:gridCol w="657225"/>
                <a:gridCol w="657225"/>
                <a:gridCol w="657225"/>
                <a:gridCol w="657225"/>
                <a:gridCol w="657225"/>
                <a:gridCol w="657225"/>
                <a:gridCol w="657225"/>
                <a:gridCol w="657225"/>
                <a:gridCol w="657225"/>
                <a:gridCol w="657225"/>
                <a:gridCol w="657225"/>
              </a:tblGrid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Enrollments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 IAL, 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 to Resolution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7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MVI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IAG,IAL,Res Total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Overall %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IAG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IAL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Rescission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66,556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196,236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262,792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1,885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3,863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87,140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202,612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289,752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1,931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4,376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66,875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201,984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268,859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3,830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71,809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229,868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301,677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71,769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197,865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269,634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130,828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237,611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368,439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2,175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108,784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257,759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366,543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84,059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252,360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336,419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84,134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258,046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342,180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4,170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2017-09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244,511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324,013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1,649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4,191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2017-10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78,096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236,397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314,493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77,860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207,921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285,781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3,853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2017-12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60,560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238,340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298,900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1,586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3,608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88,933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230,409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319,342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1,867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76,119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215,292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291,411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4,156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95,159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224,289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319,448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2,063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2018-04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81,291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225,380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306,671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1,729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1,730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4,161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2018-05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96,828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244,431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341,259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1,702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1,597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1,102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4,401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702" marR="7702" marT="7702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702" marR="7702" marT="770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62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IAS Stats by REP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6000" dirty="0" smtClean="0"/>
          </a:p>
          <a:p>
            <a:pPr marL="0" indent="0" algn="ctr">
              <a:buNone/>
            </a:pPr>
            <a:r>
              <a:rPr lang="en-US" sz="6000" dirty="0" smtClean="0"/>
              <a:t>Questions</a:t>
            </a:r>
            <a:r>
              <a:rPr lang="en-US" sz="6000" dirty="0"/>
              <a:t>?</a:t>
            </a:r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30662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28800" y="381000"/>
            <a:ext cx="6781800" cy="5867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Agenda</a:t>
            </a:r>
          </a:p>
          <a:p>
            <a:pPr marL="0" indent="0">
              <a:buNone/>
            </a:pPr>
            <a:endParaRPr lang="en-US" sz="2000" b="1" dirty="0" smtClean="0"/>
          </a:p>
          <a:p>
            <a:r>
              <a:rPr lang="en-US" altLang="en-US" dirty="0" smtClean="0"/>
              <a:t>May </a:t>
            </a:r>
            <a:r>
              <a:rPr lang="en-US" altLang="en-US" dirty="0" smtClean="0"/>
              <a:t>2018 </a:t>
            </a:r>
            <a:r>
              <a:rPr lang="en-US" altLang="en-US" dirty="0"/>
              <a:t>- IAG/IAL </a:t>
            </a:r>
            <a:r>
              <a:rPr lang="en-US" altLang="en-US" dirty="0" smtClean="0"/>
              <a:t>Statistics</a:t>
            </a:r>
          </a:p>
          <a:p>
            <a:r>
              <a:rPr lang="en-US" altLang="en-US" dirty="0"/>
              <a:t>Top 10 </a:t>
            </a:r>
            <a:r>
              <a:rPr lang="en-US" altLang="en-US" dirty="0" smtClean="0"/>
              <a:t>– </a:t>
            </a:r>
            <a:r>
              <a:rPr lang="en-US" altLang="en-US" dirty="0" smtClean="0"/>
              <a:t>May </a:t>
            </a:r>
            <a:r>
              <a:rPr lang="en-US" altLang="en-US" dirty="0" smtClean="0"/>
              <a:t>2018 </a:t>
            </a:r>
            <a:r>
              <a:rPr lang="en-US" altLang="en-US" dirty="0"/>
              <a:t>- IAG/IAL </a:t>
            </a:r>
            <a:endParaRPr lang="en-US" altLang="en-US" dirty="0" smtClean="0"/>
          </a:p>
          <a:p>
            <a:r>
              <a:rPr lang="en-US" altLang="en-US" dirty="0"/>
              <a:t>Top 10 - 12 Month Average </a:t>
            </a:r>
            <a:r>
              <a:rPr lang="en-US" altLang="en-US" dirty="0" smtClean="0"/>
              <a:t>IAG/IAL</a:t>
            </a:r>
          </a:p>
          <a:p>
            <a:r>
              <a:rPr lang="en-US" altLang="en-US" dirty="0"/>
              <a:t>Explanation of IAG/IAL </a:t>
            </a:r>
            <a:r>
              <a:rPr lang="en-US" altLang="en-US" dirty="0" smtClean="0"/>
              <a:t>Stats</a:t>
            </a:r>
            <a:endParaRPr lang="en-US" dirty="0" smtClean="0"/>
          </a:p>
          <a:p>
            <a:r>
              <a:rPr lang="en-US" altLang="en-US" dirty="0" smtClean="0"/>
              <a:t>Top - </a:t>
            </a:r>
            <a:r>
              <a:rPr lang="en-US" altLang="en-US" dirty="0"/>
              <a:t>12 Month Average Rescission</a:t>
            </a:r>
            <a:endParaRPr lang="en-US" dirty="0" smtClean="0"/>
          </a:p>
          <a:p>
            <a:r>
              <a:rPr lang="en-US" dirty="0" smtClean="0"/>
              <a:t>Explanation of Rescission Stats</a:t>
            </a:r>
          </a:p>
          <a:p>
            <a:r>
              <a:rPr lang="en-US" altLang="en-US" dirty="0"/>
              <a:t>18 Month Running Market </a:t>
            </a:r>
            <a:r>
              <a:rPr lang="en-US" altLang="en-US" dirty="0" smtClean="0"/>
              <a:t>Totals</a:t>
            </a:r>
          </a:p>
          <a:p>
            <a:r>
              <a:rPr lang="en-US" dirty="0" smtClean="0"/>
              <a:t>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sz="2400" dirty="0" smtClean="0">
                <a:solidFill>
                  <a:schemeClr val="tx1"/>
                </a:solidFill>
              </a:rPr>
              <a:t>     </a:t>
            </a:r>
            <a:r>
              <a:rPr lang="en-US" altLang="en-US" sz="2400" dirty="0" smtClean="0">
                <a:solidFill>
                  <a:schemeClr val="tx1"/>
                </a:solidFill>
              </a:rPr>
              <a:t>May </a:t>
            </a:r>
            <a:r>
              <a:rPr lang="en-US" altLang="en-US" sz="2400" dirty="0" smtClean="0">
                <a:solidFill>
                  <a:schemeClr val="tx1"/>
                </a:solidFill>
              </a:rPr>
              <a:t>2018 </a:t>
            </a:r>
            <a:r>
              <a:rPr lang="en-US" altLang="en-US" sz="2400" dirty="0">
                <a:solidFill>
                  <a:schemeClr val="tx1"/>
                </a:solidFill>
              </a:rPr>
              <a:t>- </a:t>
            </a:r>
            <a:r>
              <a:rPr lang="en-US" altLang="en-US" sz="2400" dirty="0" smtClean="0">
                <a:solidFill>
                  <a:schemeClr val="tx1"/>
                </a:solidFill>
              </a:rPr>
              <a:t>IAG/IAL Statistics</a:t>
            </a:r>
            <a:endParaRPr lang="en-US" alt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825125"/>
              </p:ext>
            </p:extLst>
          </p:nvPr>
        </p:nvGraphicFramePr>
        <p:xfrm>
          <a:off x="2057400" y="1100137"/>
          <a:ext cx="4902201" cy="3914775"/>
        </p:xfrm>
        <a:graphic>
          <a:graphicData uri="http://schemas.openxmlformats.org/drawingml/2006/table">
            <a:tbl>
              <a:tblPr/>
              <a:tblGrid>
                <a:gridCol w="1148953"/>
                <a:gridCol w="938312"/>
                <a:gridCol w="938312"/>
                <a:gridCol w="938312"/>
                <a:gridCol w="938312"/>
              </a:tblGrid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% of Total Enrollments: 0.96%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Greater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1,867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IAG/IAL % Less Than 1% of Enrollments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IAG+IAL Count: 1,432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5275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Retail Electric Provider Counts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381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 of Enrollments Resulting in IAG/IAL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Enrollment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.00% to 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.26% to .50%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.51% to 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.76% to 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&lt;= 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D1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500 and &lt;=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2500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A2C7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915184"/>
              </p:ext>
            </p:extLst>
          </p:nvPr>
        </p:nvGraphicFramePr>
        <p:xfrm>
          <a:off x="4152900" y="5276849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Worksheet" showAsIcon="1" r:id="rId4" imgW="914400" imgH="771480" progId="Excel.Sheet.12">
                  <p:embed/>
                </p:oleObj>
              </mc:Choice>
              <mc:Fallback>
                <p:oleObj name="Worksheet" showAsIcon="1" r:id="rId4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52900" y="5276849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1"/>
            <a:ext cx="8534400" cy="629760"/>
          </a:xfrm>
        </p:spPr>
        <p:txBody>
          <a:bodyPr/>
          <a:lstStyle/>
          <a:p>
            <a:pPr algn="ctr"/>
            <a:r>
              <a:rPr lang="en-US" altLang="en-US" sz="2000" dirty="0" smtClean="0">
                <a:solidFill>
                  <a:schemeClr val="tx1"/>
                </a:solidFill>
              </a:rPr>
              <a:t>Top 10 - </a:t>
            </a:r>
            <a:r>
              <a:rPr lang="en-US" altLang="en-US" sz="2000" dirty="0" smtClean="0">
                <a:solidFill>
                  <a:schemeClr val="tx1"/>
                </a:solidFill>
              </a:rPr>
              <a:t>May </a:t>
            </a:r>
            <a:r>
              <a:rPr lang="en-US" altLang="en-US" sz="2000" dirty="0" smtClean="0">
                <a:solidFill>
                  <a:schemeClr val="tx1"/>
                </a:solidFill>
              </a:rPr>
              <a:t>2018 </a:t>
            </a:r>
            <a:r>
              <a:rPr lang="en-US" altLang="en-US" sz="2000" dirty="0">
                <a:solidFill>
                  <a:schemeClr val="tx1"/>
                </a:solidFill>
              </a:rPr>
              <a:t>- IAG/IAL % </a:t>
            </a:r>
            <a:r>
              <a:rPr lang="en-US" altLang="en-US" sz="2000" u="sng" dirty="0">
                <a:solidFill>
                  <a:schemeClr val="tx1"/>
                </a:solidFill>
              </a:rPr>
              <a:t>Greater</a:t>
            </a:r>
            <a:r>
              <a:rPr lang="en-US" altLang="en-US" sz="2000" dirty="0">
                <a:solidFill>
                  <a:schemeClr val="tx1"/>
                </a:solidFill>
              </a:rPr>
              <a:t> Than 1% of </a:t>
            </a:r>
            <a:r>
              <a:rPr lang="en-US" altLang="en-US" sz="2000" dirty="0" smtClean="0">
                <a:solidFill>
                  <a:schemeClr val="tx1"/>
                </a:solidFill>
              </a:rPr>
              <a:t>Enrollments</a:t>
            </a:r>
            <a:br>
              <a:rPr lang="en-US" altLang="en-US" sz="2000" dirty="0" smtClean="0">
                <a:solidFill>
                  <a:schemeClr val="tx1"/>
                </a:solidFill>
              </a:rPr>
            </a:br>
            <a:r>
              <a:rPr lang="en-US" altLang="en-US" sz="2000" dirty="0">
                <a:solidFill>
                  <a:schemeClr val="tx1"/>
                </a:solidFill>
              </a:rPr>
              <a:t>With number of months Greater Than 1%</a:t>
            </a:r>
            <a:br>
              <a:rPr lang="en-US" altLang="en-US" sz="2000" dirty="0">
                <a:solidFill>
                  <a:schemeClr val="tx1"/>
                </a:solidFill>
              </a:rPr>
            </a:br>
            <a:r>
              <a:rPr lang="en-US" altLang="en-US" sz="1600" dirty="0"/>
              <a:t/>
            </a:r>
            <a:br>
              <a:rPr lang="en-US" altLang="en-US" sz="1600" dirty="0"/>
            </a:br>
            <a:endParaRPr lang="en-US" alt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8220"/>
            <a:ext cx="9144000" cy="1524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578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16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algn="ctr"/>
            <a:r>
              <a:rPr lang="en-US" altLang="en-US" sz="1800" dirty="0" smtClean="0">
                <a:solidFill>
                  <a:schemeClr val="tx1"/>
                </a:solidFill>
              </a:rPr>
              <a:t>Top 10 - 12 </a:t>
            </a:r>
            <a:r>
              <a:rPr lang="en-US" altLang="en-US" sz="1800" dirty="0">
                <a:solidFill>
                  <a:schemeClr val="tx1"/>
                </a:solidFill>
              </a:rPr>
              <a:t>Month Average IAG/IAL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Enrollments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May </a:t>
            </a:r>
            <a:r>
              <a:rPr lang="en-US" altLang="en-US" sz="1800" dirty="0" smtClean="0">
                <a:solidFill>
                  <a:schemeClr val="tx1"/>
                </a:solidFill>
              </a:rPr>
              <a:t>2018 With number of 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Than 1%</a:t>
            </a:r>
            <a:r>
              <a:rPr lang="en-US" altLang="en-US" sz="1800" dirty="0"/>
              <a:t/>
            </a:r>
            <a:br>
              <a:rPr lang="en-US" altLang="en-US" sz="1800" dirty="0"/>
            </a:br>
            <a:endParaRPr lang="en-US" alt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8700"/>
            <a:ext cx="9144000" cy="1524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67000"/>
            <a:ext cx="9144000" cy="1524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05300"/>
            <a:ext cx="914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20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</a:t>
            </a:r>
            <a:r>
              <a:rPr lang="en-US" altLang="en-US" dirty="0">
                <a:solidFill>
                  <a:schemeClr val="tx1"/>
                </a:solidFill>
              </a:rPr>
              <a:t>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990600"/>
            <a:ext cx="88392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NOTE: </a:t>
            </a:r>
            <a:endParaRPr lang="en-US" sz="1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1" dirty="0"/>
              <a:t>The IAG/IAL totals and percentages in this presentation are calculated using the counts of the </a:t>
            </a:r>
            <a:r>
              <a:rPr lang="en-US" sz="1800" b="1" dirty="0" smtClean="0">
                <a:solidFill>
                  <a:srgbClr val="FF0000"/>
                </a:solidFill>
              </a:rPr>
              <a:t>Acknowledged</a:t>
            </a:r>
            <a:r>
              <a:rPr lang="en-US" sz="1800" b="1" dirty="0" smtClean="0"/>
              <a:t> </a:t>
            </a:r>
            <a:r>
              <a:rPr lang="en-US" sz="1800" b="1" dirty="0" smtClean="0">
                <a:solidFill>
                  <a:srgbClr val="FF0000"/>
                </a:solidFill>
              </a:rPr>
              <a:t>Inadvertent </a:t>
            </a:r>
            <a:r>
              <a:rPr lang="en-US" sz="1800" b="1" dirty="0">
                <a:solidFill>
                  <a:srgbClr val="FF0000"/>
                </a:solidFill>
              </a:rPr>
              <a:t>Gaining REP Only </a:t>
            </a:r>
            <a:r>
              <a:rPr lang="en-US" sz="1800" b="1" dirty="0"/>
              <a:t>in both IAG and IAL issues. </a:t>
            </a:r>
            <a:r>
              <a:rPr lang="en-US" sz="1800" b="1" dirty="0" smtClean="0"/>
              <a:t>If the Gaining REP in a submitted IAL issue does not agree they are the Gaining REP, that issue will not be counted. The </a:t>
            </a:r>
            <a:r>
              <a:rPr lang="en-US" sz="1800" b="1" dirty="0"/>
              <a:t>losing REP is not represented in any of the Totals or Percentages in any data contained in this presentation</a:t>
            </a:r>
            <a:r>
              <a:rPr lang="en-US" sz="1800" b="1" dirty="0" smtClean="0"/>
              <a:t>.</a:t>
            </a:r>
            <a:endParaRPr lang="en-US" altLang="en-US" sz="1500" b="1" dirty="0" smtClean="0"/>
          </a:p>
          <a:p>
            <a:pPr marL="0" indent="0">
              <a:buNone/>
            </a:pPr>
            <a:r>
              <a:rPr lang="en-US" altLang="en-US" sz="1800" b="1" dirty="0" smtClean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500" b="1" dirty="0" smtClean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500" b="1" dirty="0" err="1" smtClean="0"/>
              <a:t>REPs.</a:t>
            </a:r>
            <a:endParaRPr lang="en-US" altLang="en-US" sz="1500" b="1" dirty="0" smtClean="0"/>
          </a:p>
          <a:p>
            <a:pPr marL="0" indent="0">
              <a:buNone/>
            </a:pPr>
            <a:endParaRPr lang="en-US" altLang="en-US" sz="1500" b="1" dirty="0" smtClean="0"/>
          </a:p>
          <a:p>
            <a:r>
              <a:rPr lang="en-US" altLang="en-US" sz="1800" b="1" dirty="0" smtClean="0"/>
              <a:t>The page 3 </a:t>
            </a:r>
            <a:r>
              <a:rPr lang="en-US" altLang="en-US" sz="1800" b="1" dirty="0"/>
              <a:t>chart shows a count of REPs whose IAG/IAL percentage of their total enrollments is below 1%.</a:t>
            </a:r>
          </a:p>
          <a:p>
            <a:pPr lvl="1"/>
            <a:r>
              <a:rPr lang="en-US" altLang="en-US" sz="1400" dirty="0" smtClean="0"/>
              <a:t>Blue row </a:t>
            </a:r>
            <a:r>
              <a:rPr lang="en-US" altLang="en-US" sz="1400" dirty="0"/>
              <a:t>shows counts of REPs that have less than </a:t>
            </a:r>
            <a:r>
              <a:rPr lang="en-US" altLang="en-US" sz="1400" dirty="0" smtClean="0"/>
              <a:t>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Orange </a:t>
            </a:r>
            <a:r>
              <a:rPr lang="en-US" altLang="en-US" sz="1400" dirty="0"/>
              <a:t>row shows counts of REPs that have </a:t>
            </a:r>
            <a:r>
              <a:rPr lang="en-US" altLang="en-US" sz="1400" dirty="0" smtClean="0"/>
              <a:t>between 500 and 2500 </a:t>
            </a:r>
            <a:r>
              <a:rPr lang="en-US" altLang="en-US" sz="1400" dirty="0"/>
              <a:t>total enrollments by their percentage ranges</a:t>
            </a:r>
          </a:p>
          <a:p>
            <a:pPr lvl="1"/>
            <a:r>
              <a:rPr lang="en-US" altLang="en-US" sz="1400" dirty="0" smtClean="0"/>
              <a:t>Purple </a:t>
            </a:r>
            <a:r>
              <a:rPr lang="en-US" altLang="en-US" sz="1400" dirty="0"/>
              <a:t>row shows counts of REPs that have greater than 2500 total enrollments by their percentage </a:t>
            </a:r>
            <a:r>
              <a:rPr lang="en-US" altLang="en-US" sz="1400" dirty="0" smtClean="0"/>
              <a:t>ranges</a:t>
            </a:r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65961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IAG/IAL </a:t>
            </a:r>
            <a:r>
              <a:rPr lang="en-US" altLang="en-US" dirty="0" smtClean="0">
                <a:solidFill>
                  <a:schemeClr val="tx1"/>
                </a:solidFill>
              </a:rPr>
              <a:t>Slides Data (</a:t>
            </a:r>
            <a:r>
              <a:rPr lang="en-US" altLang="en-US" dirty="0" err="1" smtClean="0">
                <a:solidFill>
                  <a:schemeClr val="tx1"/>
                </a:solidFill>
              </a:rPr>
              <a:t>Cont</a:t>
            </a:r>
            <a:r>
              <a:rPr lang="en-US" altLang="en-US" dirty="0" smtClean="0">
                <a:solidFill>
                  <a:schemeClr val="tx1"/>
                </a:solidFill>
              </a:rPr>
              <a:t>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724400"/>
          </a:xfrm>
        </p:spPr>
        <p:txBody>
          <a:bodyPr/>
          <a:lstStyle/>
          <a:p>
            <a:r>
              <a:rPr lang="en-US" altLang="en-US" sz="1800" b="1" dirty="0"/>
              <a:t>The page 4 charts show the top 10 REPs whose IAG/IAL percentage of their total enrollments is above 1%. </a:t>
            </a:r>
          </a:p>
          <a:p>
            <a:pPr lvl="1"/>
            <a:r>
              <a:rPr lang="en-US" altLang="en-US" sz="1400" dirty="0"/>
              <a:t>The blue chart shows enrollment totals of less than 500 for the month being reported</a:t>
            </a:r>
          </a:p>
          <a:p>
            <a:pPr lvl="1"/>
            <a:r>
              <a:rPr lang="en-US" altLang="en-US" sz="1400" dirty="0"/>
              <a:t>The orange chart shows enrollment totals between 500 and 2500 for the month being reported</a:t>
            </a:r>
          </a:p>
          <a:p>
            <a:pPr lvl="1"/>
            <a:r>
              <a:rPr lang="en-US" altLang="en-US" sz="1400" dirty="0"/>
              <a:t>The purple charts show enrollment totals of over 2500 for the month being reported</a:t>
            </a:r>
          </a:p>
          <a:p>
            <a:pPr lvl="1"/>
            <a:r>
              <a:rPr lang="en-US" altLang="en-US" sz="1400" dirty="0"/>
              <a:t>REPs with the lowest AG/IAL totals 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/>
              <a:t>Number labels represent the number of months the REP has been over 1% during the 12 month </a:t>
            </a:r>
            <a:r>
              <a:rPr lang="en-US" altLang="en-US" sz="1400" dirty="0" smtClean="0"/>
              <a:t>period</a:t>
            </a:r>
            <a:endParaRPr lang="en-US" altLang="en-US" sz="1400" dirty="0"/>
          </a:p>
          <a:p>
            <a:endParaRPr lang="en-US" altLang="en-US" sz="1500" b="1" dirty="0" smtClean="0"/>
          </a:p>
          <a:p>
            <a:r>
              <a:rPr lang="en-US" altLang="en-US" sz="1800" b="1" dirty="0" smtClean="0"/>
              <a:t>The page 5 charts show the top 10 REPs whose 12 month average IAG/IAL percentage of their total enrollments is above 1%.</a:t>
            </a:r>
            <a:endParaRPr lang="en-US" altLang="en-US" sz="1800" b="1" dirty="0"/>
          </a:p>
          <a:p>
            <a:pPr lvl="1"/>
            <a:r>
              <a:rPr lang="en-US" altLang="en-US" sz="1400" dirty="0"/>
              <a:t>The blue chart shows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less than 500 for the month being reported</a:t>
            </a:r>
          </a:p>
          <a:p>
            <a:pPr lvl="1"/>
            <a:r>
              <a:rPr lang="en-US" altLang="en-US" sz="1400" dirty="0"/>
              <a:t>The orange chart shows enrollment </a:t>
            </a:r>
            <a:r>
              <a:rPr lang="en-US" altLang="en-US" sz="1400" dirty="0" smtClean="0"/>
              <a:t>total averages between 500 and 2500 </a:t>
            </a:r>
            <a:r>
              <a:rPr lang="en-US" altLang="en-US" sz="1400" dirty="0"/>
              <a:t>for the month being reported</a:t>
            </a:r>
          </a:p>
          <a:p>
            <a:pPr lvl="1"/>
            <a:r>
              <a:rPr lang="en-US" altLang="en-US" sz="1400" dirty="0"/>
              <a:t>The purple charts show enrollment </a:t>
            </a:r>
            <a:r>
              <a:rPr lang="en-US" altLang="en-US" sz="1400" dirty="0" smtClean="0"/>
              <a:t>total averages </a:t>
            </a:r>
            <a:r>
              <a:rPr lang="en-US" altLang="en-US" sz="1400" dirty="0"/>
              <a:t>of over 2500 for the month being reported</a:t>
            </a:r>
          </a:p>
          <a:p>
            <a:pPr lvl="1"/>
            <a:r>
              <a:rPr lang="en-US" altLang="en-US" sz="1400" dirty="0" smtClean="0"/>
              <a:t>REPs </a:t>
            </a:r>
            <a:r>
              <a:rPr lang="en-US" altLang="en-US" sz="1400" dirty="0"/>
              <a:t>with the lowest </a:t>
            </a:r>
            <a:r>
              <a:rPr lang="en-US" altLang="en-US" sz="1400" dirty="0" smtClean="0"/>
              <a:t>IAG/IAL averages </a:t>
            </a:r>
            <a:r>
              <a:rPr lang="en-US" altLang="en-US" sz="1400" dirty="0"/>
              <a:t>start on the left, and move to the highest counts on the </a:t>
            </a:r>
            <a:r>
              <a:rPr lang="en-US" altLang="en-US" sz="1400" dirty="0" smtClean="0"/>
              <a:t>right</a:t>
            </a:r>
          </a:p>
          <a:p>
            <a:pPr lvl="1"/>
            <a:r>
              <a:rPr lang="en-US" altLang="en-US" sz="1400" dirty="0" smtClean="0"/>
              <a:t>Number labels represent the number of months the REP has been over 1% during the 12 month period</a:t>
            </a:r>
            <a:endParaRPr lang="en-US" altLang="en-US" sz="1400" dirty="0"/>
          </a:p>
          <a:p>
            <a:pPr lvl="1"/>
            <a:endParaRPr lang="en-US" altLang="en-US" sz="1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0425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pPr marL="279400" algn="ctr"/>
            <a:r>
              <a:rPr lang="en-US" altLang="en-US" sz="1800" dirty="0" smtClean="0">
                <a:solidFill>
                  <a:schemeClr val="tx1"/>
                </a:solidFill>
              </a:rPr>
              <a:t>Top </a:t>
            </a:r>
            <a:r>
              <a:rPr lang="en-US" altLang="en-US" sz="1800" dirty="0">
                <a:solidFill>
                  <a:schemeClr val="tx1"/>
                </a:solidFill>
              </a:rPr>
              <a:t>- 12 Month Average Rescission % </a:t>
            </a:r>
            <a:r>
              <a:rPr lang="en-US" altLang="en-US" sz="1800" u="sng" dirty="0">
                <a:solidFill>
                  <a:schemeClr val="tx1"/>
                </a:solidFill>
              </a:rPr>
              <a:t>Greater</a:t>
            </a:r>
            <a:r>
              <a:rPr lang="en-US" altLang="en-US" sz="1800" dirty="0">
                <a:solidFill>
                  <a:schemeClr val="tx1"/>
                </a:solidFill>
              </a:rPr>
              <a:t> Than 1% of Switches thru </a:t>
            </a:r>
            <a:r>
              <a:rPr lang="en-US" altLang="en-US" sz="1800" dirty="0" smtClean="0">
                <a:solidFill>
                  <a:schemeClr val="tx1"/>
                </a:solidFill>
              </a:rPr>
              <a:t>May </a:t>
            </a:r>
            <a:r>
              <a:rPr lang="en-US" altLang="en-US" sz="1800" dirty="0" smtClean="0">
                <a:solidFill>
                  <a:schemeClr val="tx1"/>
                </a:solidFill>
              </a:rPr>
              <a:t>2018 </a:t>
            </a:r>
            <a:r>
              <a:rPr lang="en-US" altLang="en-US" sz="1800" dirty="0">
                <a:solidFill>
                  <a:schemeClr val="tx1"/>
                </a:solidFill>
              </a:rPr>
              <a:t>With number of </a:t>
            </a:r>
            <a:r>
              <a:rPr lang="en-US" altLang="en-US" sz="1800" dirty="0" smtClean="0">
                <a:solidFill>
                  <a:schemeClr val="tx1"/>
                </a:solidFill>
              </a:rPr>
              <a:t>months </a:t>
            </a:r>
            <a:r>
              <a:rPr lang="en-US" altLang="en-US" sz="1800" dirty="0">
                <a:solidFill>
                  <a:schemeClr val="tx1"/>
                </a:solidFill>
              </a:rPr>
              <a:t>G</a:t>
            </a:r>
            <a:r>
              <a:rPr lang="en-US" altLang="en-US" sz="1800" dirty="0" smtClean="0">
                <a:solidFill>
                  <a:schemeClr val="tx1"/>
                </a:solidFill>
              </a:rPr>
              <a:t>reater </a:t>
            </a:r>
            <a:r>
              <a:rPr lang="en-US" altLang="en-US" sz="1800" dirty="0">
                <a:solidFill>
                  <a:schemeClr val="tx1"/>
                </a:solidFill>
              </a:rPr>
              <a:t>T</a:t>
            </a:r>
            <a:r>
              <a:rPr lang="en-US" altLang="en-US" sz="1800" dirty="0" smtClean="0">
                <a:solidFill>
                  <a:schemeClr val="tx1"/>
                </a:solidFill>
              </a:rPr>
              <a:t>han </a:t>
            </a:r>
            <a:r>
              <a:rPr lang="en-US" altLang="en-US" sz="1800" dirty="0">
                <a:solidFill>
                  <a:schemeClr val="tx1"/>
                </a:solidFill>
              </a:rPr>
              <a:t>1%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30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Explanation of Rescission Slide Data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495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NOTE:</a:t>
            </a:r>
          </a:p>
          <a:p>
            <a:pPr marL="0" indent="0">
              <a:buNone/>
            </a:pPr>
            <a:r>
              <a:rPr lang="en-US" altLang="en-US" sz="1800" b="1" dirty="0"/>
              <a:t>A 10% chart range limit has been set. REPs data points that exceed 10% will be bordered in yellow. Please see the spreadsheet on page 3 for actual percentages of these </a:t>
            </a:r>
            <a:r>
              <a:rPr lang="en-US" altLang="en-US" sz="1800" b="1" dirty="0" err="1"/>
              <a:t>REPs.</a:t>
            </a:r>
            <a:endParaRPr lang="en-US" altLang="en-US" sz="1800" b="1" dirty="0"/>
          </a:p>
          <a:p>
            <a:pPr marL="0" indent="0">
              <a:buNone/>
            </a:pPr>
            <a:endParaRPr lang="en-US" altLang="en-US" sz="1800" b="1" dirty="0" smtClean="0"/>
          </a:p>
          <a:p>
            <a:r>
              <a:rPr lang="en-US" altLang="en-US" sz="1800" b="1" dirty="0" smtClean="0"/>
              <a:t>The </a:t>
            </a:r>
            <a:r>
              <a:rPr lang="en-US" altLang="en-US" sz="1800" b="1" dirty="0"/>
              <a:t>page 8</a:t>
            </a:r>
            <a:r>
              <a:rPr lang="en-US" altLang="en-US" sz="1800" b="1" dirty="0" smtClean="0"/>
              <a:t> </a:t>
            </a:r>
            <a:r>
              <a:rPr lang="en-US" altLang="en-US" sz="1800" b="1" dirty="0"/>
              <a:t>charts show the </a:t>
            </a:r>
            <a:r>
              <a:rPr lang="en-US" altLang="en-US" sz="1800" b="1" dirty="0" smtClean="0"/>
              <a:t>top </a:t>
            </a:r>
            <a:r>
              <a:rPr lang="en-US" altLang="en-US" sz="1800" b="1" dirty="0"/>
              <a:t>REPs whose 12 month average </a:t>
            </a:r>
            <a:r>
              <a:rPr lang="en-US" altLang="en-US" sz="1800" b="1" dirty="0" smtClean="0"/>
              <a:t>Rescission </a:t>
            </a:r>
            <a:r>
              <a:rPr lang="en-US" altLang="en-US" sz="1800" b="1" dirty="0"/>
              <a:t>percentage of their total </a:t>
            </a:r>
            <a:r>
              <a:rPr lang="en-US" altLang="en-US" sz="1800" b="1" dirty="0" smtClean="0"/>
              <a:t>Switches </a:t>
            </a:r>
            <a:r>
              <a:rPr lang="en-US" altLang="en-US" sz="1800" b="1" dirty="0"/>
              <a:t>is above 1</a:t>
            </a:r>
            <a:r>
              <a:rPr lang="en-US" altLang="en-US" sz="1800" b="1" dirty="0" smtClean="0"/>
              <a:t>%.</a:t>
            </a:r>
          </a:p>
          <a:p>
            <a:pPr marL="0" indent="0">
              <a:buNone/>
            </a:pPr>
            <a:endParaRPr lang="en-US" altLang="en-US" sz="1600" b="1" dirty="0"/>
          </a:p>
          <a:p>
            <a:pPr lvl="1"/>
            <a:r>
              <a:rPr lang="en-US" altLang="en-US" sz="1400" dirty="0"/>
              <a:t>The blue shades show switch totals of less than 250 for the month being reported</a:t>
            </a:r>
          </a:p>
          <a:p>
            <a:pPr lvl="1"/>
            <a:r>
              <a:rPr lang="en-US" altLang="en-US" sz="1400" dirty="0"/>
              <a:t>The orange shades show switch totals </a:t>
            </a:r>
            <a:r>
              <a:rPr lang="en-US" altLang="en-US" sz="1400" dirty="0" smtClean="0"/>
              <a:t>between 250 and </a:t>
            </a:r>
            <a:r>
              <a:rPr lang="en-US" altLang="en-US" sz="1400" dirty="0"/>
              <a:t>1750 for the month being </a:t>
            </a:r>
            <a:r>
              <a:rPr lang="en-US" altLang="en-US" sz="1400" dirty="0" smtClean="0"/>
              <a:t>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purple shades show switch totals of over 1750 for the month being reported</a:t>
            </a:r>
          </a:p>
          <a:p>
            <a:pPr lvl="1"/>
            <a:r>
              <a:rPr lang="en-US" altLang="en-US" sz="1400" dirty="0" smtClean="0"/>
              <a:t>The </a:t>
            </a:r>
            <a:r>
              <a:rPr lang="en-US" altLang="en-US" sz="1400" dirty="0"/>
              <a:t>REPs with the lowest count of rescission totals start on the left, and move to the highest counts on the right</a:t>
            </a:r>
          </a:p>
          <a:p>
            <a:pPr lvl="1"/>
            <a:r>
              <a:rPr lang="en-US" altLang="en-US" sz="1400" dirty="0" smtClean="0"/>
              <a:t>Number </a:t>
            </a:r>
            <a:r>
              <a:rPr lang="en-US" altLang="en-US" sz="1400" dirty="0"/>
              <a:t>labels represent the number of </a:t>
            </a:r>
            <a:r>
              <a:rPr lang="en-US" altLang="en-US" sz="1400" dirty="0" smtClean="0"/>
              <a:t>months </a:t>
            </a:r>
            <a:r>
              <a:rPr lang="en-US" altLang="en-US" sz="1400" dirty="0"/>
              <a:t>the REP has been over 1% during the 12 month period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0" y="6488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 smtClean="0"/>
              <a:t>08/14/18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10877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c34af464-7aa1-4edd-9be4-83dffc1cb926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10971</TotalTime>
  <Words>1105</Words>
  <Application>Microsoft Office PowerPoint</Application>
  <PresentationFormat>On-screen Show (4:3)</PresentationFormat>
  <Paragraphs>357</Paragraphs>
  <Slides>11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1_Custom Design</vt:lpstr>
      <vt:lpstr>Office Theme</vt:lpstr>
      <vt:lpstr>Custom Design</vt:lpstr>
      <vt:lpstr>Microsoft Excel Worksheet</vt:lpstr>
      <vt:lpstr>PowerPoint Presentation</vt:lpstr>
      <vt:lpstr>PowerPoint Presentation</vt:lpstr>
      <vt:lpstr>     May 2018 - IAG/IAL Statistics</vt:lpstr>
      <vt:lpstr>Top 10 - May 2018 - IAG/IAL % Greater Than 1% of Enrollments With number of months Greater Than 1%  </vt:lpstr>
      <vt:lpstr>Top 10 - 12 Month Average IAG/IAL % Greater Than 1% of Enrollments thru May 2018 With number of months Greater Than 1% </vt:lpstr>
      <vt:lpstr>Explanation of IAG/IAL Slides Data</vt:lpstr>
      <vt:lpstr>Explanation of IAG/IAL Slides Data (Cont)</vt:lpstr>
      <vt:lpstr>Top - 12 Month Average Rescission % Greater Than 1% of Switches thru May 2018 With number of months Greater Than 1%</vt:lpstr>
      <vt:lpstr>Explanation of Rescission Slide Data</vt:lpstr>
      <vt:lpstr>18 Month Running Market Totals</vt:lpstr>
      <vt:lpstr>IAS Stats by REP 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257</cp:revision>
  <cp:lastPrinted>2016-01-21T20:53:15Z</cp:lastPrinted>
  <dcterms:created xsi:type="dcterms:W3CDTF">2016-01-21T15:20:31Z</dcterms:created>
  <dcterms:modified xsi:type="dcterms:W3CDTF">2018-08-06T15:30:17Z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