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386" r:id="rId2"/>
    <p:sldMasterId id="2147485236" r:id="rId3"/>
    <p:sldMasterId id="2147485831" r:id="rId4"/>
  </p:sldMasterIdLst>
  <p:notesMasterIdLst>
    <p:notesMasterId r:id="rId12"/>
  </p:notesMasterIdLst>
  <p:handoutMasterIdLst>
    <p:handoutMasterId r:id="rId13"/>
  </p:handoutMasterIdLst>
  <p:sldIdLst>
    <p:sldId id="389" r:id="rId5"/>
    <p:sldId id="613" r:id="rId6"/>
    <p:sldId id="664" r:id="rId7"/>
    <p:sldId id="620" r:id="rId8"/>
    <p:sldId id="663" r:id="rId9"/>
    <p:sldId id="661" r:id="rId10"/>
    <p:sldId id="400" r:id="rId11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CC"/>
    <a:srgbClr val="DDDDDD"/>
    <a:srgbClr val="40949A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 varScale="1">
        <p:scale>
          <a:sx n="70" d="100"/>
          <a:sy n="70" d="100"/>
        </p:scale>
        <p:origin x="1344" y="7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A6BB71A-0003-4C21-878A-6E33609DDFD2}" type="datetimeFigureOut">
              <a:rPr lang="en-US"/>
              <a:pPr>
                <a:defRPr/>
              </a:pPr>
              <a:t>8/8/2018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35" tIns="45717" rIns="91435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337002B-42E5-4DC6-BFB2-46069658F9C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9739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6" tIns="46243" rIns="92486" bIns="4624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6" tIns="46243" rIns="92486" bIns="4624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2150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6" tIns="46243" rIns="92486" bIns="462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6" tIns="46243" rIns="92486" bIns="4624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6" tIns="46243" rIns="92486" bIns="462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E18E33-0EFD-4523-ADBC-772E3CCBF56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946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6600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47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7500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15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87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59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31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0038F2-B7A9-44DE-9745-0D921F1A2F3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3424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6600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47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7500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15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87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59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31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0038F2-B7A9-44DE-9745-0D921F1A2F3A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8947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6600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47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7500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15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87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59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31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F3E5CB-7F01-4B1B-B632-57F991DB8597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1891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76783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2D252-8E72-4823-8FA0-189BCC9CE8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32832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1F27C-F784-434C-9FFD-C6F86F99C04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86149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AD39B-94A5-466C-A2F5-232C80EFE6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4022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 defTabSz="914400" fontAlgn="base">
              <a:spcBef>
                <a:spcPct val="0"/>
              </a:spcBef>
              <a:spcAft>
                <a:spcPct val="0"/>
              </a:spcAft>
              <a:defRPr sz="1200" dirty="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42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BB831C1F-7D36-4A32-A29C-307547D5A0CC}" type="slidenum">
              <a:rPr lang="en-US" altLang="en-US" sz="1200" smtClean="0">
                <a:solidFill>
                  <a:srgbClr val="000000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200" dirty="0">
              <a:solidFill>
                <a:srgbClr val="000000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 defTabSz="914400" fontAlgn="base">
              <a:spcBef>
                <a:spcPct val="0"/>
              </a:spcBef>
              <a:spcAft>
                <a:spcPct val="0"/>
              </a:spcAft>
              <a:defRPr sz="1200" dirty="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1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8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EB808-759E-4248-B10A-82109D68248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844D05-E469-4E2F-AAA7-E1B2A0EF2D9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4BBE2-B9D0-4F69-BDAE-95E413D817C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EB808-759E-4248-B10A-82109D6824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1792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FA16B-3E29-4810-BDFA-6DBD814FB57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E4F3E-3D5B-40F0-877B-FA4695E971C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C0B6F-6A06-4CCF-A0FE-7B6B6049975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0AA885-38C5-44C9-8470-2D8988C078F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AEA207-E4FE-40C6-BD93-B56D4E6F479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2D252-8E72-4823-8FA0-189BCC9CE81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1F27C-F784-434C-9FFD-C6F86F99C04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44D05-E469-4E2F-AAA7-E1B2A0EF2D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50351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4BBE2-B9D0-4F69-BDAE-95E413D817C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976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FA16B-3E29-4810-BDFA-6DBD814FB57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18593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E4F3E-3D5B-40F0-877B-FA4695E971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33854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0B6F-6A06-4CCF-A0FE-7B6B6049975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1614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AA885-38C5-44C9-8470-2D8988C078F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4603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EA207-E4FE-40C6-BD93-B56D4E6F47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33899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8D40A47-3DD9-4C1E-BC60-5C5DFBAF17E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1032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4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F1DF9C0A-5BB2-4EC4-80B6-B62649C667F0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8" r:id="rId1"/>
    <p:sldLayoutId id="2147485816" r:id="rId2"/>
    <p:sldLayoutId id="2147485817" r:id="rId3"/>
    <p:sldLayoutId id="2147485818" r:id="rId4"/>
    <p:sldLayoutId id="2147485819" r:id="rId5"/>
    <p:sldLayoutId id="2147485820" r:id="rId6"/>
    <p:sldLayoutId id="2147485821" r:id="rId7"/>
    <p:sldLayoutId id="2147485822" r:id="rId8"/>
    <p:sldLayoutId id="2147485823" r:id="rId9"/>
    <p:sldLayoutId id="2147485824" r:id="rId10"/>
    <p:sldLayoutId id="2147485825" r:id="rId11"/>
    <p:sldLayoutId id="2147485826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6ECE9855-A38A-4A5F-8F2F-06FFABD34A01}" type="datetime1">
              <a:rPr lang="en-US"/>
              <a:pPr>
                <a:defRPr/>
              </a:pPr>
              <a:t>8/8/2018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A5F010-3F29-44CA-9E29-651C5229D50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9" r:id="rId1"/>
    <p:sldLayoutId id="2147485830" r:id="rId2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0563" y="0"/>
            <a:ext cx="5913437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307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2876550"/>
            <a:ext cx="28575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27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Meeting Title (optional)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D40A47-3DD9-4C1E-BC60-5C5DFBAF17E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2" r:id="rId1"/>
    <p:sldLayoutId id="2147485833" r:id="rId2"/>
    <p:sldLayoutId id="2147485834" r:id="rId3"/>
    <p:sldLayoutId id="2147485835" r:id="rId4"/>
    <p:sldLayoutId id="2147485836" r:id="rId5"/>
    <p:sldLayoutId id="2147485837" r:id="rId6"/>
    <p:sldLayoutId id="2147485838" r:id="rId7"/>
    <p:sldLayoutId id="2147485839" r:id="rId8"/>
    <p:sldLayoutId id="2147485840" r:id="rId9"/>
    <p:sldLayoutId id="2147485841" r:id="rId10"/>
    <p:sldLayoutId id="2147485842" r:id="rId1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05800" cy="4114800"/>
          </a:xfrm>
        </p:spPr>
        <p:txBody>
          <a:bodyPr/>
          <a:lstStyle/>
          <a:p>
            <a:pPr algn="ctr"/>
            <a:r>
              <a:rPr lang="en-US" altLang="en-US" dirty="0"/>
              <a:t>MSWG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Update to WMS</a:t>
            </a:r>
            <a:br>
              <a:rPr lang="en-US" altLang="en-US" dirty="0"/>
            </a:br>
            <a:r>
              <a:rPr lang="en-US" altLang="en-US" dirty="0"/>
              <a:t>08/8/2018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458200" cy="685800"/>
          </a:xfrm>
        </p:spPr>
        <p:txBody>
          <a:bodyPr/>
          <a:lstStyle/>
          <a:p>
            <a:pPr algn="ctr"/>
            <a:r>
              <a:rPr lang="en-US" altLang="en-US" sz="2400" b="1" dirty="0">
                <a:solidFill>
                  <a:srgbClr val="C00000"/>
                </a:solidFill>
              </a:rPr>
              <a:t>MSWG Meeting 8/8/2018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66700" y="685800"/>
            <a:ext cx="8686800" cy="5486400"/>
          </a:xfrm>
        </p:spPr>
        <p:txBody>
          <a:bodyPr>
            <a:normAutofit/>
          </a:bodyPr>
          <a:lstStyle/>
          <a:p>
            <a:pPr marL="514350" indent="-457200">
              <a:defRPr/>
            </a:pPr>
            <a:r>
              <a:rPr lang="en-US" altLang="en-US" sz="2800" dirty="0"/>
              <a:t>CRR Balancing Account</a:t>
            </a:r>
          </a:p>
          <a:p>
            <a:pPr marL="514350" lvl="2" indent="-457200">
              <a:spcBef>
                <a:spcPts val="800"/>
              </a:spcBef>
              <a:defRPr/>
            </a:pPr>
            <a:r>
              <a:rPr lang="en-US" altLang="en-US" sz="2000" b="1" dirty="0"/>
              <a:t> Drivers</a:t>
            </a:r>
          </a:p>
          <a:p>
            <a:pPr marL="742950" lvl="3" indent="-457200">
              <a:spcBef>
                <a:spcPts val="800"/>
              </a:spcBef>
              <a:defRPr/>
            </a:pPr>
            <a:r>
              <a:rPr lang="en-US" altLang="en-US" sz="2000" b="1" dirty="0"/>
              <a:t>Far west Congestion</a:t>
            </a:r>
          </a:p>
          <a:p>
            <a:pPr marL="742950" lvl="3" indent="-457200">
              <a:spcBef>
                <a:spcPts val="800"/>
              </a:spcBef>
              <a:defRPr/>
            </a:pPr>
            <a:r>
              <a:rPr lang="en-US" altLang="en-US" sz="2000" b="1" dirty="0"/>
              <a:t>June Model Created in April</a:t>
            </a:r>
          </a:p>
          <a:p>
            <a:pPr marL="742950" lvl="3" indent="-457200">
              <a:spcBef>
                <a:spcPts val="800"/>
              </a:spcBef>
              <a:defRPr/>
            </a:pPr>
            <a:r>
              <a:rPr lang="en-US" altLang="en-US" sz="2000" b="1" dirty="0"/>
              <a:t>Use of HOT LDF from Last Summer</a:t>
            </a:r>
          </a:p>
          <a:p>
            <a:pPr marL="742950" lvl="4" indent="-457200">
              <a:spcBef>
                <a:spcPts val="800"/>
              </a:spcBef>
              <a:defRPr/>
            </a:pPr>
            <a:r>
              <a:rPr lang="en-US" altLang="en-US" sz="2000" b="1" dirty="0"/>
              <a:t>Did not reflect Individual  Load Growth</a:t>
            </a:r>
            <a:r>
              <a:rPr lang="en-US" altLang="en-US" sz="2800" dirty="0"/>
              <a:t>.</a:t>
            </a:r>
          </a:p>
          <a:p>
            <a:pPr marL="742950" lvl="4" indent="-457200">
              <a:spcBef>
                <a:spcPts val="800"/>
              </a:spcBef>
              <a:defRPr/>
            </a:pPr>
            <a:r>
              <a:rPr lang="en-US" altLang="en-US" sz="2000" b="1" dirty="0"/>
              <a:t>High Shadow prices</a:t>
            </a:r>
            <a:r>
              <a:rPr lang="en-US" altLang="en-US" sz="2800" dirty="0"/>
              <a:t>	</a:t>
            </a:r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endParaRPr lang="en-US" altLang="en-US" sz="2000" dirty="0"/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endParaRPr lang="en-US" altLang="en-US" sz="2800" dirty="0"/>
          </a:p>
          <a:p>
            <a:pPr marL="57150" indent="0">
              <a:defRPr/>
            </a:pPr>
            <a:endParaRPr lang="en-US" altLang="en-US" sz="2800" dirty="0"/>
          </a:p>
          <a:p>
            <a:pPr marL="514350" indent="-457200">
              <a:defRPr/>
            </a:pPr>
            <a:r>
              <a:rPr lang="en-US" altLang="en-US" sz="2800" dirty="0"/>
              <a:t>	</a:t>
            </a:r>
          </a:p>
          <a:p>
            <a:pPr marL="1314450" lvl="2" indent="-457200">
              <a:defRPr/>
            </a:pPr>
            <a:endParaRPr lang="en-US" altLang="en-US" dirty="0"/>
          </a:p>
          <a:p>
            <a:pPr marL="57150" indent="0">
              <a:buFontTx/>
              <a:buNone/>
              <a:defRPr/>
            </a:pPr>
            <a:endParaRPr lang="en-US" altLang="en-US" sz="2200" dirty="0"/>
          </a:p>
          <a:p>
            <a:pPr marL="457200" lvl="1" indent="0">
              <a:buFontTx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458200" cy="685800"/>
          </a:xfrm>
        </p:spPr>
        <p:txBody>
          <a:bodyPr/>
          <a:lstStyle/>
          <a:p>
            <a:pPr algn="ctr"/>
            <a:r>
              <a:rPr lang="en-US" altLang="en-US" sz="2400" b="1" dirty="0">
                <a:solidFill>
                  <a:srgbClr val="C00000"/>
                </a:solidFill>
              </a:rPr>
              <a:t>MSWG Meeting 8/8/2018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66700" y="685800"/>
            <a:ext cx="8686800" cy="5486400"/>
          </a:xfrm>
        </p:spPr>
        <p:txBody>
          <a:bodyPr/>
          <a:lstStyle/>
          <a:p>
            <a:pPr marL="514350" indent="-457200">
              <a:defRPr/>
            </a:pPr>
            <a:r>
              <a:rPr lang="en-US" altLang="en-US" sz="2800" dirty="0"/>
              <a:t>CRR Balancing Account</a:t>
            </a:r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18 out of 92 Months Shortfall occurred if Funded from December 2010</a:t>
            </a:r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Balancing Fund Start Date January 2015</a:t>
            </a:r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Recommend continuing to Monitor for reoccurrences</a:t>
            </a:r>
          </a:p>
          <a:p>
            <a:pPr marL="514350" indent="-457200">
              <a:buFont typeface="Arial" panose="020B0604020202020204" pitchFamily="34" charset="0"/>
              <a:buChar char="•"/>
              <a:defRPr/>
            </a:pPr>
            <a:endParaRPr lang="en-US" altLang="en-US" sz="2800" dirty="0"/>
          </a:p>
          <a:p>
            <a:pPr marL="57150" indent="0">
              <a:defRPr/>
            </a:pPr>
            <a:endParaRPr lang="en-US" altLang="en-US" sz="2800" dirty="0"/>
          </a:p>
          <a:p>
            <a:pPr marL="514350" indent="-457200">
              <a:defRPr/>
            </a:pPr>
            <a:r>
              <a:rPr lang="en-US" altLang="en-US" sz="2800" dirty="0"/>
              <a:t>	</a:t>
            </a:r>
          </a:p>
          <a:p>
            <a:pPr marL="1314450" lvl="2" indent="-457200">
              <a:defRPr/>
            </a:pPr>
            <a:endParaRPr lang="en-US" altLang="en-US" dirty="0"/>
          </a:p>
          <a:p>
            <a:pPr marL="57150" indent="0">
              <a:buFontTx/>
              <a:buNone/>
              <a:defRPr/>
            </a:pPr>
            <a:endParaRPr lang="en-US" altLang="en-US" sz="2200" dirty="0"/>
          </a:p>
          <a:p>
            <a:pPr marL="457200" lvl="1" indent="0">
              <a:buFontTx/>
              <a:buNone/>
              <a:defRPr/>
            </a:pPr>
            <a:endParaRPr lang="en-US" alt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749124"/>
              </p:ext>
            </p:extLst>
          </p:nvPr>
        </p:nvGraphicFramePr>
        <p:xfrm>
          <a:off x="685800" y="2421459"/>
          <a:ext cx="7467600" cy="2607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0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9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1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Row Labels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#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Shortfall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Sum of Total Paid Out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(3,463,177.97)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2,393,920.87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(58,023,230.03)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         - 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(85,216,933.42)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$ 15,787,345.58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10,549,874.83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$ 33,490,658.83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    20,579.85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         - 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31,550,530.29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         - 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35,236,919.74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            - 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95,047,560.55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55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2018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9,325,686.33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42,038,679.74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831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Grand 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$ 60,997,611.61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 67,740,803.58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6" marR="8626" marT="8626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41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458200" cy="762000"/>
          </a:xfrm>
        </p:spPr>
        <p:txBody>
          <a:bodyPr/>
          <a:lstStyle/>
          <a:p>
            <a:pPr algn="ctr"/>
            <a:r>
              <a:rPr lang="en-US" altLang="en-US" sz="2400" b="1" dirty="0">
                <a:solidFill>
                  <a:srgbClr val="C00000"/>
                </a:solidFill>
              </a:rPr>
              <a:t>MSWG Meeting 8/8/18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66700" y="685800"/>
            <a:ext cx="8686800" cy="5486400"/>
          </a:xfrm>
        </p:spPr>
        <p:txBody>
          <a:bodyPr>
            <a:normAutofit/>
          </a:bodyPr>
          <a:lstStyle/>
          <a:p>
            <a:pPr marL="514350" indent="-457200"/>
            <a:endParaRPr lang="en-US" sz="2800" dirty="0"/>
          </a:p>
          <a:p>
            <a:pPr marL="514350" indent="-457200"/>
            <a:endParaRPr lang="en-US" alt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22" y="762000"/>
            <a:ext cx="8954278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4563" y="6220"/>
            <a:ext cx="8458200" cy="908180"/>
          </a:xfrm>
        </p:spPr>
        <p:txBody>
          <a:bodyPr/>
          <a:lstStyle/>
          <a:p>
            <a:pPr algn="ctr"/>
            <a:r>
              <a:rPr lang="en-US" altLang="en-US" sz="1800" b="1" dirty="0">
                <a:solidFill>
                  <a:srgbClr val="C00000"/>
                </a:solidFill>
              </a:rPr>
              <a:t>MSWG Meeting  8/8/18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00900" y="6276467"/>
            <a:ext cx="3276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* Data for July 2018 is from July 1-14, 2018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324" y="685800"/>
            <a:ext cx="8769551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34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520940" cy="548640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C00000"/>
                </a:solidFill>
              </a:rPr>
              <a:t>MSWG Meeting 8/8/18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76172"/>
          </a:xfrm>
        </p:spPr>
        <p:txBody>
          <a:bodyPr>
            <a:normAutofit/>
          </a:bodyPr>
          <a:lstStyle/>
          <a:p>
            <a:pPr marL="514350" lvl="4" indent="-457200">
              <a:spcBef>
                <a:spcPts val="800"/>
              </a:spcBef>
              <a:buNone/>
              <a:defRPr/>
            </a:pPr>
            <a:r>
              <a:rPr lang="en-US" sz="2800" b="1" dirty="0"/>
              <a:t>ON Going  Activities</a:t>
            </a:r>
          </a:p>
          <a:p>
            <a:pPr marL="514350" lvl="4" indent="-457200">
              <a:spcBef>
                <a:spcPts val="800"/>
              </a:spcBef>
              <a:defRPr/>
            </a:pPr>
            <a:r>
              <a:rPr lang="en-US" sz="2800" b="1" dirty="0"/>
              <a:t>CRR Balancing Account</a:t>
            </a:r>
          </a:p>
          <a:p>
            <a:pPr marL="752094" lvl="5" indent="-457200">
              <a:spcBef>
                <a:spcPts val="800"/>
              </a:spcBef>
              <a:defRPr/>
            </a:pPr>
            <a:r>
              <a:rPr lang="en-US" sz="2000" dirty="0"/>
              <a:t>Finalize Language for NPRR.</a:t>
            </a:r>
          </a:p>
          <a:p>
            <a:pPr marL="752094" lvl="5" indent="-457200">
              <a:spcBef>
                <a:spcPts val="800"/>
              </a:spcBef>
              <a:defRPr/>
            </a:pPr>
            <a:r>
              <a:rPr lang="en-US" sz="2000" dirty="0"/>
              <a:t>Nodal Handbook</a:t>
            </a:r>
          </a:p>
          <a:p>
            <a:pPr marL="752094" lvl="5" indent="-457200">
              <a:spcBef>
                <a:spcPts val="800"/>
              </a:spcBef>
              <a:defRPr/>
            </a:pPr>
            <a:r>
              <a:rPr lang="en-US" sz="2000" dirty="0"/>
              <a:t>Settlement Stability Report ?</a:t>
            </a:r>
          </a:p>
          <a:p>
            <a:pPr marL="752094" lvl="5" indent="-457200">
              <a:spcBef>
                <a:spcPts val="800"/>
              </a:spcBef>
              <a:defRPr/>
            </a:pPr>
            <a:r>
              <a:rPr lang="en-US" sz="2000"/>
              <a:t>NPRR884 </a:t>
            </a:r>
            <a:r>
              <a:rPr lang="en-US" sz="2000" dirty="0"/>
              <a:t>– Adjustments to Pricing and Settlement for RUC’s of On-line Combined Cycle Generation Resource</a:t>
            </a:r>
          </a:p>
          <a:p>
            <a:pPr marL="752094" lvl="5" indent="-457200">
              <a:spcBef>
                <a:spcPts val="800"/>
              </a:spcBef>
              <a:defRPr/>
            </a:pPr>
            <a:endParaRPr lang="en-US" sz="2000" dirty="0"/>
          </a:p>
          <a:p>
            <a:pPr marL="2114550" lvl="4" indent="-28575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303463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077200" cy="25908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altLang="en-US" sz="2800" dirty="0"/>
              <a:t>Questions?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2800" dirty="0"/>
              <a:t>Next Meeting 8/15/2018 WebEx only</a:t>
            </a:r>
          </a:p>
          <a:p>
            <a:pPr marL="0" indent="0" algn="ctr">
              <a:buFontTx/>
              <a:buNone/>
              <a:defRPr/>
            </a:pPr>
            <a:endParaRPr lang="en-US" altLang="en-US" sz="2800" dirty="0">
              <a:solidFill>
                <a:srgbClr val="C00000"/>
              </a:solidFill>
            </a:endParaRPr>
          </a:p>
          <a:p>
            <a:pPr marL="0" indent="0">
              <a:buNone/>
              <a:defRPr/>
            </a:pP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962" y="2484407"/>
            <a:ext cx="1984075" cy="1889185"/>
          </a:xfrm>
          <a:prstGeom prst="rect">
            <a:avLst/>
          </a:prstGeom>
        </p:spPr>
      </p:pic>
    </p:spTree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48184</TotalTime>
  <Words>227</Words>
  <Application>Microsoft Office PowerPoint</Application>
  <PresentationFormat>On-screen Show (4:3)</PresentationFormat>
  <Paragraphs>85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Franklin Gothic Book</vt:lpstr>
      <vt:lpstr>Franklin Gothic Medium</vt:lpstr>
      <vt:lpstr>Tunga</vt:lpstr>
      <vt:lpstr>Wingdings</vt:lpstr>
      <vt:lpstr>Custom Design</vt:lpstr>
      <vt:lpstr>1_Custom Design</vt:lpstr>
      <vt:lpstr>2_Custom Design</vt:lpstr>
      <vt:lpstr>Angles</vt:lpstr>
      <vt:lpstr>MSWG  Update to WMS 08/8/2018</vt:lpstr>
      <vt:lpstr>MSWG Meeting 8/8/2018</vt:lpstr>
      <vt:lpstr>MSWG Meeting 8/8/2018</vt:lpstr>
      <vt:lpstr>MSWG Meeting 8/8/18</vt:lpstr>
      <vt:lpstr>MSWG Meeting  8/8/18</vt:lpstr>
      <vt:lpstr>MSWG Meeting 8/8/18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Basaran, Harika</dc:creator>
  <cp:lastModifiedBy>Suzy Clifton </cp:lastModifiedBy>
  <cp:revision>1957</cp:revision>
  <cp:lastPrinted>2016-10-21T15:37:14Z</cp:lastPrinted>
  <dcterms:created xsi:type="dcterms:W3CDTF">2005-04-21T14:28:35Z</dcterms:created>
  <dcterms:modified xsi:type="dcterms:W3CDTF">2018-08-08T13:28:19Z</dcterms:modified>
</cp:coreProperties>
</file>