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5"/>
  </p:notesMasterIdLst>
  <p:sldIdLst>
    <p:sldId id="256" r:id="rId2"/>
    <p:sldId id="270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05" autoAdjust="0"/>
  </p:normalViewPr>
  <p:slideViewPr>
    <p:cSldViewPr>
      <p:cViewPr>
        <p:scale>
          <a:sx n="100" d="100"/>
          <a:sy n="100" d="100"/>
        </p:scale>
        <p:origin x="-94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120" y="-8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F1568B-5DA3-4B11-86A2-B350F980F904}" type="datetimeFigureOut">
              <a:rPr lang="en-US" smtClean="0"/>
              <a:t>8/1/2018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770B8-C1E9-42C8-8C32-757BAA47EF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329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770B8-C1E9-42C8-8C32-757BAA47EF3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962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8/1/2018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8/1/2018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8/1/2018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8/1/2018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8/1/2018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8/1/2018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8/1/2018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8/1/2018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8/1/2018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8/1/2018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8/1/2018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FEBA9C-394B-4B9F-A3FF-638CD91567B0}" type="datetimeFigureOut">
              <a:rPr lang="en-US" smtClean="0"/>
              <a:t>8/1/2018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Update to RMS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August 14, </a:t>
            </a:r>
            <a:r>
              <a:rPr lang="en-US" dirty="0" smtClean="0">
                <a:solidFill>
                  <a:schemeClr val="bg1"/>
                </a:solidFill>
              </a:rPr>
              <a:t>2018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04800" y="228600"/>
            <a:ext cx="1303020" cy="1524000"/>
            <a:chOff x="304800" y="228600"/>
            <a:chExt cx="1303020" cy="1524000"/>
          </a:xfrm>
        </p:grpSpPr>
        <p:pic>
          <p:nvPicPr>
            <p:cNvPr id="1029" name="Picture 5" descr="C:\Users\UA2525\AppData\Local\Microsoft\Windows\Temporary Internet Files\Content.IE5\33KRKYVU\texas[1]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800" y="228600"/>
              <a:ext cx="1303020" cy="152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973901" y="838200"/>
              <a:ext cx="609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TX SET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5874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Texas SET </a:t>
            </a:r>
            <a:r>
              <a:rPr lang="en-US" sz="4800" b="1" dirty="0" smtClean="0">
                <a:solidFill>
                  <a:schemeClr val="tx1"/>
                </a:solidFill>
              </a:rPr>
              <a:t>July 24 </a:t>
            </a:r>
            <a:r>
              <a:rPr lang="en-US" sz="4800" b="1" dirty="0" smtClean="0">
                <a:solidFill>
                  <a:schemeClr val="tx1"/>
                </a:solidFill>
              </a:rPr>
              <a:t>– </a:t>
            </a:r>
            <a:r>
              <a:rPr lang="en-US" sz="4800" b="1" dirty="0" smtClean="0">
                <a:solidFill>
                  <a:schemeClr val="tx1"/>
                </a:solidFill>
              </a:rPr>
              <a:t>25 </a:t>
            </a:r>
            <a:r>
              <a:rPr lang="en-US" sz="4800" b="1" dirty="0" smtClean="0">
                <a:solidFill>
                  <a:schemeClr val="tx1"/>
                </a:solidFill>
              </a:rPr>
              <a:t>Meeting</a:t>
            </a:r>
            <a:endParaRPr lang="en-US" sz="48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indent="-342900">
              <a:lnSpc>
                <a:spcPct val="90000"/>
              </a:lnSpc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200" dirty="0" smtClean="0"/>
              <a:t>Test </a:t>
            </a:r>
            <a:r>
              <a:rPr lang="en-US" sz="2200" dirty="0"/>
              <a:t>Flight </a:t>
            </a:r>
            <a:r>
              <a:rPr lang="en-US" sz="2200" dirty="0" smtClean="0"/>
              <a:t>Update</a:t>
            </a:r>
          </a:p>
          <a:p>
            <a:pPr marL="708660" lvl="1" indent="-342900">
              <a:lnSpc>
                <a:spcPct val="90000"/>
              </a:lnSpc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000" dirty="0" smtClean="0"/>
              <a:t>Proposed 2019 Test Flight Schedule (Vote)</a:t>
            </a:r>
            <a:endParaRPr lang="en-US" sz="2000" dirty="0" smtClean="0"/>
          </a:p>
          <a:p>
            <a:pPr indent="-342900">
              <a:lnSpc>
                <a:spcPct val="90000"/>
              </a:lnSpc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200" dirty="0"/>
              <a:t>RMS Assignments</a:t>
            </a:r>
          </a:p>
          <a:p>
            <a:pPr marL="708660" lvl="1" indent="-342900">
              <a:lnSpc>
                <a:spcPct val="90000"/>
              </a:lnSpc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100" dirty="0"/>
              <a:t>MISP Workshop Action Items</a:t>
            </a:r>
          </a:p>
          <a:p>
            <a:pPr marL="982980" lvl="2" indent="-342900">
              <a:lnSpc>
                <a:spcPct val="90000"/>
              </a:lnSpc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1900" dirty="0"/>
              <a:t>Add </a:t>
            </a:r>
            <a:r>
              <a:rPr lang="en-US" sz="1900" dirty="0"/>
              <a:t>MISP Definition to </a:t>
            </a:r>
            <a:r>
              <a:rPr lang="en-US" sz="1900" dirty="0"/>
              <a:t>the Retail Market Guide (RMG)</a:t>
            </a:r>
          </a:p>
          <a:p>
            <a:pPr marL="982980" lvl="2" indent="-342900">
              <a:lnSpc>
                <a:spcPct val="90000"/>
              </a:lnSpc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1900" dirty="0"/>
              <a:t>Requested ERCOT Feedback on Texas Market Test Plan and Testing Worksheet updates.</a:t>
            </a:r>
          </a:p>
          <a:p>
            <a:pPr marL="982980" lvl="2" indent="-342900">
              <a:lnSpc>
                <a:spcPct val="90000"/>
              </a:lnSpc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1900" dirty="0"/>
              <a:t>Updates to  RMG Section 3.10, </a:t>
            </a:r>
            <a:r>
              <a:rPr lang="en-US" sz="1900" dirty="0"/>
              <a:t>Emergency Operating Procedures for Extended Unplanned System </a:t>
            </a:r>
            <a:r>
              <a:rPr lang="en-US" sz="1900" dirty="0"/>
              <a:t>Outages</a:t>
            </a:r>
          </a:p>
          <a:p>
            <a:pPr marL="708660" lvl="1" indent="-342900">
              <a:lnSpc>
                <a:spcPct val="90000"/>
              </a:lnSpc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100" dirty="0"/>
              <a:t>Mass Transition Biennial Testing Scripts</a:t>
            </a:r>
          </a:p>
          <a:p>
            <a:pPr indent="-342900">
              <a:lnSpc>
                <a:spcPct val="90000"/>
              </a:lnSpc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200" dirty="0"/>
              <a:t>Discussion Items</a:t>
            </a:r>
          </a:p>
          <a:p>
            <a:pPr marL="708660" lvl="1" indent="-342900">
              <a:lnSpc>
                <a:spcPct val="90000"/>
              </a:lnSpc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100" dirty="0"/>
              <a:t>Construction Hold</a:t>
            </a:r>
          </a:p>
          <a:p>
            <a:pPr marL="708660" lvl="1" indent="-342900">
              <a:lnSpc>
                <a:spcPct val="90000"/>
              </a:lnSpc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100" dirty="0"/>
              <a:t>Counties and Their Relationship with Electric Service Identifiers (ESI IDs)in TDSPs’ Systems</a:t>
            </a:r>
          </a:p>
          <a:p>
            <a:pPr marL="708660" lvl="1" indent="-342900">
              <a:lnSpc>
                <a:spcPct val="90000"/>
              </a:lnSpc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100" dirty="0"/>
              <a:t>Proposed Alternative Automated Inadvertent Gain / Loss and Customer Rescission Processes</a:t>
            </a:r>
          </a:p>
          <a:p>
            <a:pPr indent="-342900">
              <a:lnSpc>
                <a:spcPct val="90000"/>
              </a:lnSpc>
              <a:buClr>
                <a:schemeClr val="tx1"/>
              </a:buClr>
              <a:buFont typeface="Arial" pitchFamily="34" charset="0"/>
              <a:buChar char="•"/>
              <a:defRPr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24215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404EFD66-638C-46E7-89A9-ED5B6C14A3E7}" type="slidenum"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pPr algn="r">
                <a:defRPr/>
              </a:pPr>
              <a:t>3</a:t>
            </a:fld>
            <a:endParaRPr lang="en-US" sz="14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8229600" cy="6096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/>
              </a:rPr>
              <a:t/>
            </a:r>
            <a:br>
              <a:rPr lang="en-US" b="1" dirty="0" smtClean="0">
                <a:solidFill>
                  <a:schemeClr val="tx1"/>
                </a:solidFill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/>
            </a:r>
            <a:br>
              <a:rPr lang="en-US" b="1" dirty="0" smtClean="0">
                <a:solidFill>
                  <a:schemeClr val="tx1"/>
                </a:solidFill>
                <a:effectLst/>
              </a:rPr>
            </a:br>
            <a:r>
              <a:rPr lang="en-US" sz="5400" b="1" dirty="0" smtClean="0">
                <a:solidFill>
                  <a:schemeClr val="tx1"/>
                </a:solidFill>
              </a:rPr>
              <a:t>Any </a:t>
            </a:r>
            <a:r>
              <a:rPr lang="en-US" sz="5400" b="1" dirty="0">
                <a:solidFill>
                  <a:schemeClr val="tx1"/>
                </a:solidFill>
              </a:rPr>
              <a:t>questions</a:t>
            </a:r>
            <a:r>
              <a:rPr lang="en-US" sz="5400" b="1" dirty="0" smtClean="0">
                <a:solidFill>
                  <a:schemeClr val="tx1"/>
                </a:solidFill>
              </a:rPr>
              <a:t>?</a:t>
            </a:r>
            <a:br>
              <a:rPr lang="en-US" sz="5400" b="1" dirty="0" smtClean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Next Meeting 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August 22 - 23, </a:t>
            </a:r>
            <a:r>
              <a:rPr lang="en-US" b="1" dirty="0" smtClean="0">
                <a:solidFill>
                  <a:schemeClr val="tx1"/>
                </a:solidFill>
              </a:rPr>
              <a:t>2018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/>
            </a:r>
            <a:br>
              <a:rPr lang="en-US" b="1" dirty="0" smtClean="0">
                <a:solidFill>
                  <a:schemeClr val="tx1"/>
                </a:solidFill>
                <a:effectLst/>
              </a:rPr>
            </a:br>
            <a:r>
              <a:rPr lang="en-US" sz="4800" b="1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4800" b="1" dirty="0" smtClean="0">
                <a:solidFill>
                  <a:schemeClr val="tx1"/>
                </a:solidFill>
                <a:effectLst/>
              </a:rPr>
            </a:br>
            <a:endParaRPr lang="en-US" sz="4800" b="1" dirty="0" smtClean="0">
              <a:solidFill>
                <a:schemeClr val="tx1"/>
              </a:solidFill>
              <a:effectLst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581400" y="1066800"/>
            <a:ext cx="1303020" cy="1524000"/>
            <a:chOff x="304800" y="228600"/>
            <a:chExt cx="1303020" cy="1524000"/>
          </a:xfrm>
        </p:grpSpPr>
        <p:pic>
          <p:nvPicPr>
            <p:cNvPr id="6" name="Picture 5" descr="C:\Users\UA2525\AppData\Local\Microsoft\Windows\Temporary Internet Files\Content.IE5\33KRKYVU\texas[1]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800" y="228600"/>
              <a:ext cx="1303020" cy="152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973901" y="838200"/>
              <a:ext cx="609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TX SET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18847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1577</TotalTime>
  <Words>109</Words>
  <Application>Microsoft Office PowerPoint</Application>
  <PresentationFormat>On-screen Show (4:3)</PresentationFormat>
  <Paragraphs>20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Update to RMS</vt:lpstr>
      <vt:lpstr>Texas SET July 24 – 25 Meeting</vt:lpstr>
      <vt:lpstr>  Any questions? Next Meeting  August 22 - 23, 2018   </vt:lpstr>
    </vt:vector>
  </TitlesOfParts>
  <Company>PNMR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TNMP11092015</dc:creator>
  <cp:lastModifiedBy>TXSET07252018</cp:lastModifiedBy>
  <cp:revision>119</cp:revision>
  <dcterms:created xsi:type="dcterms:W3CDTF">2015-12-11T22:27:18Z</dcterms:created>
  <dcterms:modified xsi:type="dcterms:W3CDTF">2018-08-01T14:16:57Z</dcterms:modified>
</cp:coreProperties>
</file>