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75" r:id="rId6"/>
    <p:sldId id="288" r:id="rId7"/>
    <p:sldId id="289" r:id="rId8"/>
    <p:sldId id="290" r:id="rId9"/>
    <p:sldId id="291" r:id="rId10"/>
    <p:sldId id="298" r:id="rId11"/>
    <p:sldId id="299" r:id="rId12"/>
    <p:sldId id="294" r:id="rId13"/>
    <p:sldId id="296" r:id="rId14"/>
    <p:sldId id="29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7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Refresher on NPRR826, Mitigated Offer Caps for RMR Resources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David Maggio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Market Analysis and Validation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August 13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1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31445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Questions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2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During the July WMS meeting, there was discussion on QMWG restarting the review of NPRR826.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To facilitate that restart, it was requested that ERCOT provide a refresher on the NPRR and where discussions left off.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The latest version of the NPRR is from August ‘17 following that month’s PRS meeting.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A few entities had submitted comments in the month or so leading up to this PRS meeting, however, the language has been static as of ERCOT comments submitted on June 23</a:t>
            </a:r>
            <a:r>
              <a:rPr lang="en-US" sz="2000" baseline="30000" dirty="0">
                <a:solidFill>
                  <a:schemeClr val="tx2"/>
                </a:solidFill>
              </a:rPr>
              <a:t>rd</a:t>
            </a:r>
            <a:r>
              <a:rPr lang="en-US" sz="2000" dirty="0">
                <a:solidFill>
                  <a:schemeClr val="tx2"/>
                </a:solidFill>
              </a:rPr>
              <a:t>, 2017. 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Process Currently Captured in the NPRR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Under the current language: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Analysis would be performed by ERCOT to determine a single heat rate that would be applied across the full </a:t>
            </a:r>
            <a:r>
              <a:rPr lang="en-US" sz="2000" dirty="0" err="1" smtClean="0">
                <a:solidFill>
                  <a:schemeClr val="tx2"/>
                </a:solidFill>
              </a:rPr>
              <a:t>dispatchable</a:t>
            </a:r>
            <a:r>
              <a:rPr lang="en-US" sz="2000" dirty="0" smtClean="0">
                <a:solidFill>
                  <a:schemeClr val="tx2"/>
                </a:solidFill>
              </a:rPr>
              <a:t> range of the RMR Resource.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single heat rate would be separately calculated for each RMR Resource and would be determined using the following steps and used for the RMR Resource’s MOC curve: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</a:rPr>
              <a:t>For each non-RMR Resource for each analyzed SCED interval and constraint, </a:t>
            </a:r>
            <a:r>
              <a:rPr lang="en-US" sz="1800" dirty="0">
                <a:solidFill>
                  <a:schemeClr val="tx2"/>
                </a:solidFill>
              </a:rPr>
              <a:t>calculate a value = </a:t>
            </a:r>
            <a:r>
              <a:rPr lang="en-US" sz="1800" dirty="0" smtClean="0">
                <a:solidFill>
                  <a:schemeClr val="tx2"/>
                </a:solidFill>
              </a:rPr>
              <a:t>(Price at HSL from the Step 2 EOC </a:t>
            </a:r>
            <a:r>
              <a:rPr lang="en-US" sz="1800" dirty="0">
                <a:solidFill>
                  <a:schemeClr val="tx2"/>
                </a:solidFill>
              </a:rPr>
              <a:t>for that Resource)/Abs(Shift factor for that Resource for the specified constraint</a:t>
            </a:r>
            <a:r>
              <a:rPr lang="en-US" sz="1800" dirty="0" smtClean="0">
                <a:solidFill>
                  <a:schemeClr val="tx2"/>
                </a:solidFill>
              </a:rPr>
              <a:t>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</a:rPr>
              <a:t>For each SCED interval and constraint, identify the largest value that is less than the maximum Shadow Price for the constraint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Call this value “X”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Results in ignoring Resources that could not have been dispatched up to HSL to help resolve the congestion.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8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Process Currently Captured in the NPRR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pPr marL="1257300" lvl="2" indent="-342900">
              <a:buFont typeface="+mj-lt"/>
              <a:buAutoNum type="arabicPeriod" startAt="3"/>
            </a:pPr>
            <a:r>
              <a:rPr lang="en-US" sz="1800" dirty="0" smtClean="0">
                <a:solidFill>
                  <a:schemeClr val="tx2"/>
                </a:solidFill>
              </a:rPr>
              <a:t>For each SCED interval and constraint, determine a value “Y” = the minimum of:</a:t>
            </a:r>
          </a:p>
          <a:p>
            <a:pPr marL="1714500" lvl="3" indent="-342900">
              <a:buFont typeface="+mj-lt"/>
              <a:buAutoNum type="alphaLcPeriod"/>
            </a:pPr>
            <a:r>
              <a:rPr lang="en-US" sz="1600" dirty="0" smtClean="0">
                <a:solidFill>
                  <a:schemeClr val="tx2"/>
                </a:solidFill>
              </a:rPr>
              <a:t>X + $50/MWh; and </a:t>
            </a:r>
          </a:p>
          <a:p>
            <a:pPr marL="1714500" lvl="3" indent="-342900">
              <a:buFont typeface="+mj-lt"/>
              <a:buAutoNum type="alphaLcPeriod"/>
            </a:pPr>
            <a:r>
              <a:rPr lang="en-US" sz="1600" dirty="0" smtClean="0">
                <a:solidFill>
                  <a:schemeClr val="tx2"/>
                </a:solidFill>
              </a:rPr>
              <a:t>The maximum Shadow Price of the constraint - $1/MWh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Results in ignoring Resources that could not have been dispatched up to HSL to help resolve the congestion.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If X is null, then it is assumed that “b.” would be the minimum</a:t>
            </a:r>
          </a:p>
          <a:p>
            <a:pPr marL="1371600" lvl="2" indent="-457200">
              <a:buFont typeface="+mj-lt"/>
              <a:buAutoNum type="arabicPeriod" startAt="4"/>
            </a:pPr>
            <a:r>
              <a:rPr lang="en-US" sz="1800" dirty="0" smtClean="0">
                <a:solidFill>
                  <a:schemeClr val="tx2"/>
                </a:solidFill>
              </a:rPr>
              <a:t>For each SCED interval and constraint, determine a value “Z” that is = Y </a:t>
            </a:r>
            <a:r>
              <a:rPr lang="en-US" sz="1800" dirty="0">
                <a:solidFill>
                  <a:schemeClr val="tx2"/>
                </a:solidFill>
              </a:rPr>
              <a:t>* Abs(Shift factor for </a:t>
            </a:r>
            <a:r>
              <a:rPr lang="en-US" sz="1800" dirty="0" smtClean="0">
                <a:solidFill>
                  <a:schemeClr val="tx2"/>
                </a:solidFill>
              </a:rPr>
              <a:t>the RMR Resource </a:t>
            </a:r>
            <a:r>
              <a:rPr lang="en-US" sz="1800" dirty="0">
                <a:solidFill>
                  <a:schemeClr val="tx2"/>
                </a:solidFill>
              </a:rPr>
              <a:t>for the specified </a:t>
            </a:r>
            <a:r>
              <a:rPr lang="en-US" sz="1800" dirty="0" smtClean="0">
                <a:solidFill>
                  <a:schemeClr val="tx2"/>
                </a:solidFill>
              </a:rPr>
              <a:t>constraint) / FIP for the Operating Day of the SCED interval.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For SCED intervals where multiple constraints are analyzed, used the largest Z for the interval.</a:t>
            </a:r>
            <a:endParaRPr lang="en-US" sz="1800" dirty="0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 startAt="4"/>
            </a:pPr>
            <a:r>
              <a:rPr lang="en-US" sz="1800" dirty="0" smtClean="0">
                <a:solidFill>
                  <a:schemeClr val="tx2"/>
                </a:solidFill>
              </a:rPr>
              <a:t>Set the single heat rate of the RMR Resource as the 99</a:t>
            </a:r>
            <a:r>
              <a:rPr lang="en-US" sz="1800" baseline="30000" dirty="0" smtClean="0">
                <a:solidFill>
                  <a:schemeClr val="tx2"/>
                </a:solidFill>
              </a:rPr>
              <a:t>th</a:t>
            </a:r>
            <a:r>
              <a:rPr lang="en-US" sz="1800" dirty="0" smtClean="0">
                <a:solidFill>
                  <a:schemeClr val="tx2"/>
                </a:solidFill>
              </a:rPr>
              <a:t> percentile of all the Z values determined for each SCED interval in the study period.</a:t>
            </a:r>
          </a:p>
          <a:p>
            <a:pPr marL="1371600" lvl="2" indent="-457200">
              <a:buFont typeface="+mj-lt"/>
              <a:buAutoNum type="arabicPeriod" startAt="4"/>
            </a:pPr>
            <a:endParaRPr lang="en-US" sz="1800" dirty="0" smtClean="0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 startAt="4"/>
            </a:pPr>
            <a:endParaRPr lang="en-US" sz="1800" dirty="0" smtClean="0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 startAt="4"/>
            </a:pPr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3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Process Currently Captured in the NPRR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study period consists of the most recent 60 calendar months up until the date of the analysis.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transmission constraints considered will be based on the constraints identified in the RMR final assessment.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initial analysis is performed as soon as practicable and updates are performed ahead of each contract month.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Other cost variables for the MOC curve of the RMR Resource will be set to 0 and the capacity factor for the Resource will be set to 1.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This will result is the MOC curve simply being the product of the single heat rate calculated and the FIP for the given Operating Day.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IMM can suspend this process.</a:t>
            </a:r>
          </a:p>
          <a:p>
            <a:pPr lvl="1"/>
            <a:endParaRPr lang="en-US" sz="2000" dirty="0" smtClean="0">
              <a:solidFill>
                <a:schemeClr val="tx2"/>
              </a:solidFill>
            </a:endParaRP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36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 with 2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Assume the following: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2 Resources -  A is an RMR Resource and B is a non-RMR Resource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There is only one constraint being analyzed and the </a:t>
            </a:r>
            <a:r>
              <a:rPr lang="en-US" sz="2000" smtClean="0">
                <a:solidFill>
                  <a:schemeClr val="tx2"/>
                </a:solidFill>
              </a:rPr>
              <a:t>same input values </a:t>
            </a:r>
            <a:r>
              <a:rPr lang="en-US" sz="2000" dirty="0" smtClean="0">
                <a:solidFill>
                  <a:schemeClr val="tx2"/>
                </a:solidFill>
              </a:rPr>
              <a:t>apply to all SCED intervals in the study period.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For Resource B: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The price at HSL from the Step 2 EOC is $100/MWh 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The shift factor to the constraint is -10%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For Resource A, </a:t>
            </a:r>
            <a:r>
              <a:rPr lang="en-US" sz="2000" dirty="0">
                <a:solidFill>
                  <a:schemeClr val="tx2"/>
                </a:solidFill>
              </a:rPr>
              <a:t>t</a:t>
            </a:r>
            <a:r>
              <a:rPr lang="en-US" sz="2000" dirty="0" smtClean="0">
                <a:solidFill>
                  <a:schemeClr val="tx2"/>
                </a:solidFill>
              </a:rPr>
              <a:t>he </a:t>
            </a:r>
            <a:r>
              <a:rPr lang="en-US" sz="2000" dirty="0">
                <a:solidFill>
                  <a:schemeClr val="tx2"/>
                </a:solidFill>
              </a:rPr>
              <a:t>shift factor to the constraint is </a:t>
            </a:r>
            <a:r>
              <a:rPr lang="en-US" sz="2000" dirty="0" smtClean="0">
                <a:solidFill>
                  <a:schemeClr val="tx2"/>
                </a:solidFill>
              </a:rPr>
              <a:t>-20%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maximum Shadow Price for the constraint is $3,500/MWh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FIP is $3/MMBtu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3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 with 2 Resources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474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$100/MWh / Abs(-10%) = $1,000/MWh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X is set to </a:t>
            </a:r>
            <a:r>
              <a:rPr lang="en-US" sz="2000" dirty="0">
                <a:solidFill>
                  <a:schemeClr val="tx2"/>
                </a:solidFill>
              </a:rPr>
              <a:t>$</a:t>
            </a:r>
            <a:r>
              <a:rPr lang="en-US" sz="2000" dirty="0" smtClean="0">
                <a:solidFill>
                  <a:schemeClr val="tx2"/>
                </a:solidFill>
              </a:rPr>
              <a:t>1,000/MWh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There </a:t>
            </a:r>
            <a:r>
              <a:rPr lang="en-US" sz="1800" dirty="0" smtClean="0">
                <a:solidFill>
                  <a:schemeClr val="tx2"/>
                </a:solidFill>
              </a:rPr>
              <a:t>is only 1 non-RMR Resource, the value from the previous step is $1,000/MWh, and this value is less than $3,500/MWh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Y = minimum (</a:t>
            </a:r>
            <a:r>
              <a:rPr lang="en-US" sz="2000" dirty="0">
                <a:solidFill>
                  <a:schemeClr val="tx2"/>
                </a:solidFill>
              </a:rPr>
              <a:t>$</a:t>
            </a:r>
            <a:r>
              <a:rPr lang="en-US" sz="2000" dirty="0" smtClean="0">
                <a:solidFill>
                  <a:schemeClr val="tx2"/>
                </a:solidFill>
              </a:rPr>
              <a:t>1,000/MWh + $50/MWh, </a:t>
            </a:r>
            <a:r>
              <a:rPr lang="en-US" sz="2000" dirty="0">
                <a:solidFill>
                  <a:schemeClr val="tx2"/>
                </a:solidFill>
              </a:rPr>
              <a:t>$</a:t>
            </a:r>
            <a:r>
              <a:rPr lang="en-US" sz="2000" dirty="0" smtClean="0">
                <a:solidFill>
                  <a:schemeClr val="tx2"/>
                </a:solidFill>
              </a:rPr>
              <a:t>3,500/MWh - $1/MWh) = $1,050/MWh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Z = </a:t>
            </a:r>
            <a:r>
              <a:rPr lang="en-US" sz="2000" dirty="0">
                <a:solidFill>
                  <a:schemeClr val="tx2"/>
                </a:solidFill>
              </a:rPr>
              <a:t>$</a:t>
            </a:r>
            <a:r>
              <a:rPr lang="en-US" sz="2000" dirty="0" smtClean="0">
                <a:solidFill>
                  <a:schemeClr val="tx2"/>
                </a:solidFill>
              </a:rPr>
              <a:t>1,050/MWh * Abs(-20%) / $3/MMBtu = 70 MMBtu/MWh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The 99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percentile of several values all equal to </a:t>
            </a:r>
            <a:r>
              <a:rPr lang="en-US" sz="2000" dirty="0">
                <a:solidFill>
                  <a:schemeClr val="tx2"/>
                </a:solidFill>
              </a:rPr>
              <a:t>70 </a:t>
            </a:r>
            <a:r>
              <a:rPr lang="en-US" sz="2000" dirty="0" smtClean="0">
                <a:solidFill>
                  <a:schemeClr val="tx2"/>
                </a:solidFill>
              </a:rPr>
              <a:t>MMBtu/MWh would mean the single heat rate for the RMR Resource’s MOC curve is </a:t>
            </a:r>
            <a:r>
              <a:rPr lang="en-US" sz="2000" b="1" u="sng" dirty="0">
                <a:solidFill>
                  <a:schemeClr val="tx2"/>
                </a:solidFill>
              </a:rPr>
              <a:t>70 </a:t>
            </a:r>
            <a:r>
              <a:rPr lang="en-US" sz="2000" b="1" u="sng" dirty="0" smtClean="0">
                <a:solidFill>
                  <a:schemeClr val="tx2"/>
                </a:solidFill>
              </a:rPr>
              <a:t>MMBtu/MWh</a:t>
            </a:r>
            <a:r>
              <a:rPr lang="en-US" sz="2000" dirty="0" smtClean="0">
                <a:solidFill>
                  <a:schemeClr val="tx2"/>
                </a:solidFill>
              </a:rPr>
              <a:t> across </a:t>
            </a:r>
            <a:r>
              <a:rPr lang="en-US" sz="2000" dirty="0" smtClean="0">
                <a:solidFill>
                  <a:schemeClr val="tx2"/>
                </a:solidFill>
              </a:rPr>
              <a:t>its </a:t>
            </a:r>
            <a:r>
              <a:rPr lang="en-US" sz="2000" dirty="0" smtClean="0">
                <a:solidFill>
                  <a:schemeClr val="tx2"/>
                </a:solidFill>
              </a:rPr>
              <a:t>entire operating range.</a:t>
            </a:r>
            <a:endParaRPr lang="en-US" sz="2000" b="1" u="sng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6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Discussion following the August ‘17 PRS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05400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In the months following the August ‘17 PRS meeting, some stakeholders had reached out to ERCOT to discuss the following concepts and questions: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Incorporate a form of steps 1 through 4 of the previously described process into the two-step SCED process and have the MOC curve based on a price for the SCED interval, as opposed to being based on a periodic analysis of historical offers.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The calculation could occur between steps 1 and 2, immediately after the Step 2 EOCs are determined for all of the non-RMR Resources.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Only go through the effort of the calculation when the RMR is flagged for mitigation, in order to limit computational impacts.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</a:t>
            </a:r>
            <a:r>
              <a:rPr lang="en-US" sz="2000" dirty="0" smtClean="0">
                <a:solidFill>
                  <a:schemeClr val="tx2"/>
                </a:solidFill>
              </a:rPr>
              <a:t>onsider the application of shift factor cutoffs when determining which non-RMR Resources to include in the analysis.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Reconsider how to handle the case in which multiple constraints are being analyzed for a given SCED interval.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Discussion following the August ‘17 PRS Meeting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05400"/>
          </a:xfrm>
        </p:spPr>
        <p:txBody>
          <a:bodyPr/>
          <a:lstStyle/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 current process only considers the congestion component of the LMP.  If we’re doing these calculations as part of the SCED process in real-time, can we potentially consider both the congestion and power balance components of the LMP?</a:t>
            </a:r>
            <a:r>
              <a:rPr lang="en-US" sz="2000" dirty="0">
                <a:solidFill>
                  <a:schemeClr val="tx2"/>
                </a:solidFill>
              </a:rPr>
              <a:t>	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Because System </a:t>
            </a:r>
            <a:r>
              <a:rPr lang="en-US" sz="1800" dirty="0">
                <a:solidFill>
                  <a:schemeClr val="tx2"/>
                </a:solidFill>
              </a:rPr>
              <a:t>L</a:t>
            </a:r>
            <a:r>
              <a:rPr lang="en-US" sz="1800" dirty="0" smtClean="0">
                <a:solidFill>
                  <a:schemeClr val="tx2"/>
                </a:solidFill>
              </a:rPr>
              <a:t>ambda is an output of step 2 of SCED, we would have to use a proxy value (E.g., the System </a:t>
            </a:r>
            <a:r>
              <a:rPr lang="en-US" sz="1800" dirty="0">
                <a:solidFill>
                  <a:schemeClr val="tx2"/>
                </a:solidFill>
              </a:rPr>
              <a:t>L</a:t>
            </a:r>
            <a:r>
              <a:rPr lang="en-US" sz="1800" dirty="0" smtClean="0">
                <a:solidFill>
                  <a:schemeClr val="tx2"/>
                </a:solidFill>
              </a:rPr>
              <a:t>ambda from step 1 or the System </a:t>
            </a:r>
            <a:r>
              <a:rPr lang="en-US" sz="1800" dirty="0">
                <a:solidFill>
                  <a:schemeClr val="tx2"/>
                </a:solidFill>
              </a:rPr>
              <a:t>L</a:t>
            </a:r>
            <a:r>
              <a:rPr lang="en-US" sz="1800" dirty="0" smtClean="0">
                <a:solidFill>
                  <a:schemeClr val="tx2"/>
                </a:solidFill>
              </a:rPr>
              <a:t>ambda from the previous SCED execution).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For SCED CCT, once mitigation has been applied to a Resource for a SCED interval, the Resource continues to be flagged for mitigation for the remainder of the hour.  Due to the scenario of the applicable constraints being deactivated mid-hour, we need to consider how to manage this process for an RMR Resources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E.g., have the persistence logic not apply RMR Resources.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463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3526</TotalTime>
  <Words>1005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Introduction</vt:lpstr>
      <vt:lpstr>Overview of the Process Currently Captured in the NPRR</vt:lpstr>
      <vt:lpstr>Overview of the Process Currently Captured in the NPRR cont.</vt:lpstr>
      <vt:lpstr>Overview of the Process Currently Captured in the NPRR cont.</vt:lpstr>
      <vt:lpstr>Simple Example with 2 Resources</vt:lpstr>
      <vt:lpstr>Simple Example with 2 Resources cont.</vt:lpstr>
      <vt:lpstr>Points of Discussion following the August ‘17 PRS Meeting</vt:lpstr>
      <vt:lpstr>Points of Discussion following the August ‘17 PRS Meeting cont.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Dave Maggio</cp:lastModifiedBy>
  <cp:revision>229</cp:revision>
  <cp:lastPrinted>2017-01-03T21:28:55Z</cp:lastPrinted>
  <dcterms:created xsi:type="dcterms:W3CDTF">2016-01-21T15:20:31Z</dcterms:created>
  <dcterms:modified xsi:type="dcterms:W3CDTF">2018-08-02T22:26:34Z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