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5"/>
  </p:notesMasterIdLst>
  <p:handoutMasterIdLst>
    <p:handoutMasterId r:id="rId36"/>
  </p:handoutMasterIdLst>
  <p:sldIdLst>
    <p:sldId id="260" r:id="rId7"/>
    <p:sldId id="289" r:id="rId8"/>
    <p:sldId id="270" r:id="rId9"/>
    <p:sldId id="279" r:id="rId10"/>
    <p:sldId id="273" r:id="rId11"/>
    <p:sldId id="265" r:id="rId12"/>
    <p:sldId id="269" r:id="rId13"/>
    <p:sldId id="266" r:id="rId14"/>
    <p:sldId id="267" r:id="rId15"/>
    <p:sldId id="268" r:id="rId16"/>
    <p:sldId id="290" r:id="rId17"/>
    <p:sldId id="287" r:id="rId18"/>
    <p:sldId id="288" r:id="rId19"/>
    <p:sldId id="291" r:id="rId20"/>
    <p:sldId id="280" r:id="rId21"/>
    <p:sldId id="281" r:id="rId22"/>
    <p:sldId id="293" r:id="rId23"/>
    <p:sldId id="298" r:id="rId24"/>
    <p:sldId id="299" r:id="rId25"/>
    <p:sldId id="292" r:id="rId26"/>
    <p:sldId id="284" r:id="rId27"/>
    <p:sldId id="285" r:id="rId28"/>
    <p:sldId id="286" r:id="rId29"/>
    <p:sldId id="296" r:id="rId30"/>
    <p:sldId id="297" r:id="rId31"/>
    <p:sldId id="264" r:id="rId32"/>
    <p:sldId id="294" r:id="rId33"/>
    <p:sldId id="29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04" autoAdjust="0"/>
  </p:normalViewPr>
  <p:slideViewPr>
    <p:cSldViewPr showGuides="1">
      <p:cViewPr varScale="1">
        <p:scale>
          <a:sx n="100" d="100"/>
          <a:sy n="100" d="100"/>
        </p:scale>
        <p:origin x="1836" y="8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Outliers:</a:t>
            </a:r>
          </a:p>
          <a:p>
            <a:pPr marL="0" indent="0">
              <a:buFont typeface="Arial" panose="020B0604020202020204" pitchFamily="34" charset="0"/>
              <a:buNone/>
            </a:pPr>
            <a:r>
              <a:rPr lang="en-US" dirty="0" smtClean="0"/>
              <a:t>6/17/18</a:t>
            </a:r>
            <a:r>
              <a:rPr lang="en-US" baseline="0" dirty="0" smtClean="0"/>
              <a:t> 19:00: two periods of frequency dragging &lt; 59.92Hz. First was due to multiple Resources shutting down at the top of the hour resulting in the loss of ~400MW in the first 10min of the hour. One of the Resources was ramping down faster than its telemetered ramp rate. Second event was due to wind ramping down quickly, with REGUP exhausted (due to previous event) and ACEI at its max. Wind ramped down ~1000MW in 20mins.</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06/16/18 20:00: two periods of frequency dragging. Frequency dragged first time due to wind ramping down quickly ~500MW between 20:00 and 20:10. Regulation deployed and recovered frequency. Regulation exhausted. Wind continued to ramp down ~1500MW between 20:20 and 20:45.</a:t>
            </a:r>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18.87%</a:t>
            </a:r>
            <a:r>
              <a:rPr lang="en-US" dirty="0" smtClean="0"/>
              <a:t>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Minimum Inertia</a:t>
            </a:r>
            <a:r>
              <a:rPr lang="en-US" baseline="0" dirty="0" smtClean="0"/>
              <a:t> = </a:t>
            </a:r>
            <a:r>
              <a:rPr lang="en-US" sz="1200" b="0" i="0" u="none" strike="noStrike" kern="1200" dirty="0" smtClean="0">
                <a:solidFill>
                  <a:schemeClr val="tx1"/>
                </a:solidFill>
                <a:effectLst/>
                <a:latin typeface="+mn-lt"/>
                <a:ea typeface="+mn-ea"/>
                <a:cs typeface="+mn-cs"/>
              </a:rPr>
              <a:t>235,396</a:t>
            </a:r>
            <a:r>
              <a:rPr lang="en-US" dirty="0" smtClean="0"/>
              <a:t> </a:t>
            </a:r>
            <a:r>
              <a:rPr lang="en-US" baseline="0" dirty="0" smtClean="0"/>
              <a:t> MW*s on </a:t>
            </a:r>
            <a:r>
              <a:rPr lang="en-US" baseline="0" dirty="0" smtClean="0"/>
              <a:t>6/10/2018.</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Mean: </a:t>
            </a:r>
            <a:r>
              <a:rPr lang="en-US" sz="1200" b="0" i="0" u="none" strike="noStrike" kern="1200" dirty="0" smtClean="0">
                <a:solidFill>
                  <a:schemeClr val="tx1"/>
                </a:solidFill>
                <a:effectLst/>
                <a:latin typeface="+mn-lt"/>
                <a:ea typeface="+mn-ea"/>
                <a:cs typeface="+mn-cs"/>
              </a:rPr>
              <a:t>253,983</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Max:</a:t>
            </a:r>
            <a:r>
              <a:rPr lang="en-US" baseline="0" dirty="0" smtClean="0"/>
              <a:t> </a:t>
            </a:r>
            <a:r>
              <a:rPr lang="en-US" sz="1200" b="0" i="0" u="none" strike="noStrike" kern="1200" dirty="0" smtClean="0">
                <a:solidFill>
                  <a:schemeClr val="tx1"/>
                </a:solidFill>
                <a:effectLst/>
                <a:latin typeface="+mn-lt"/>
                <a:ea typeface="+mn-ea"/>
                <a:cs typeface="+mn-cs"/>
              </a:rPr>
              <a:t>235,396</a:t>
            </a:r>
            <a:r>
              <a:rPr lang="en-US" baseline="0" dirty="0" smtClean="0"/>
              <a:t> on June 10</a:t>
            </a:r>
            <a:r>
              <a:rPr lang="en-US" baseline="30000" dirty="0" smtClean="0"/>
              <a:t>th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a:t>
            </a:r>
            <a:r>
              <a:rPr lang="en-US" baseline="0" dirty="0" smtClean="0"/>
              <a:t> </a:t>
            </a:r>
            <a:r>
              <a:rPr lang="en-US" sz="1200" b="0" i="0" u="none" strike="noStrike" kern="1200" dirty="0" smtClean="0">
                <a:solidFill>
                  <a:schemeClr val="tx1"/>
                </a:solidFill>
                <a:effectLst/>
                <a:latin typeface="+mn-lt"/>
                <a:ea typeface="+mn-ea"/>
                <a:cs typeface="+mn-cs"/>
              </a:rPr>
              <a:t>268,632</a:t>
            </a:r>
            <a:r>
              <a:rPr lang="en-US" baseline="0" dirty="0" smtClean="0"/>
              <a:t> on June 1</a:t>
            </a:r>
            <a:r>
              <a:rPr lang="en-US" baseline="30000" dirty="0" smtClean="0"/>
              <a:t>st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Frequency Bias</a:t>
            </a:r>
            <a:r>
              <a:rPr lang="en-US" baseline="0" dirty="0" smtClean="0"/>
              <a:t> updated from 764 to 759 in April</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197070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Put in</a:t>
            </a:r>
            <a:r>
              <a:rPr lang="en-US" baseline="0" dirty="0" smtClean="0"/>
              <a:t> some history of what these values were</a:t>
            </a:r>
          </a:p>
          <a:p>
            <a:pPr marL="171450" indent="-171450">
              <a:buFont typeface="Arial" panose="020B0604020202020204" pitchFamily="34" charset="0"/>
              <a:buChar char="•"/>
            </a:pPr>
            <a:r>
              <a:rPr lang="en-US" baseline="0" dirty="0" smtClean="0"/>
              <a:t>Updated quarterly</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279519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Mean is </a:t>
            </a:r>
            <a:r>
              <a:rPr lang="en-US" baseline="0" dirty="0" smtClean="0"/>
              <a:t>14.59 </a:t>
            </a:r>
            <a:r>
              <a:rPr lang="en-US" baseline="0" dirty="0" err="1" smtClean="0"/>
              <a:t>mHz</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a:t>
            </a:r>
            <a:r>
              <a:rPr lang="en-US" dirty="0" smtClean="0"/>
              <a:t>15.35</a:t>
            </a:r>
            <a:r>
              <a:rPr lang="en-US" baseline="0" dirty="0" smtClean="0"/>
              <a:t> </a:t>
            </a:r>
            <a:r>
              <a:rPr lang="en-US" baseline="0" dirty="0" err="1" smtClean="0"/>
              <a:t>mHz</a:t>
            </a:r>
            <a:endParaRPr lang="en-US" baseline="0" dirty="0" smtClean="0"/>
          </a:p>
          <a:p>
            <a:r>
              <a:rPr lang="en-US" baseline="0" dirty="0" smtClean="0"/>
              <a:t>Min: 13.56 </a:t>
            </a:r>
            <a:r>
              <a:rPr lang="en-US" baseline="0" dirty="0" err="1" smtClean="0"/>
              <a:t>mHz</a:t>
            </a:r>
            <a:endParaRPr lang="en-US" baseline="0" dirty="0" smtClean="0"/>
          </a:p>
          <a:p>
            <a:r>
              <a:rPr lang="en-US" baseline="0" dirty="0" smtClean="0"/>
              <a:t>Max: 18.68 </a:t>
            </a:r>
            <a:r>
              <a:rPr lang="en-US" baseline="0" dirty="0" err="1" smtClean="0"/>
              <a:t>mHz</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63238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37,389,643</a:t>
            </a:r>
            <a:r>
              <a:rPr lang="en-US" dirty="0" smtClean="0"/>
              <a:t>  MWh</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7,056,940</a:t>
            </a:r>
            <a:r>
              <a:rPr lang="en-US" dirty="0" smtClean="0"/>
              <a:t> M</a:t>
            </a:r>
            <a:r>
              <a:rPr lang="en-US" sz="1200" b="0" i="0" u="none" strike="noStrike" kern="1200" dirty="0" smtClean="0">
                <a:solidFill>
                  <a:schemeClr val="tx1"/>
                </a:solidFill>
                <a:effectLst/>
                <a:latin typeface="+mn-lt"/>
                <a:ea typeface="+mn-ea"/>
                <a:cs typeface="+mn-cs"/>
              </a:rPr>
              <a:t>Wh</a:t>
            </a:r>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smtClean="0"/>
              <a:t>ERCOT Frequency Control Report</a:t>
            </a:r>
          </a:p>
          <a:p>
            <a:r>
              <a:rPr lang="en-US" b="1" dirty="0" smtClean="0"/>
              <a:t>June </a:t>
            </a:r>
            <a:r>
              <a:rPr lang="en-US" b="1" dirty="0" smtClean="0"/>
              <a:t>2018</a:t>
            </a:r>
            <a:endParaRPr lang="en-US" b="1" dirty="0"/>
          </a:p>
          <a:p>
            <a:endParaRPr lang="en-US" dirty="0"/>
          </a:p>
          <a:p>
            <a:r>
              <a:rPr lang="en-US" dirty="0" smtClean="0"/>
              <a:t>ERCOT</a:t>
            </a:r>
          </a:p>
          <a:p>
            <a:r>
              <a:rPr lang="en-US" dirty="0" smtClean="0"/>
              <a:t>Operations Planning</a:t>
            </a:r>
            <a:endParaRPr lang="en-US" dirty="0"/>
          </a:p>
          <a:p>
            <a:endParaRPr lang="en-US" dirty="0"/>
          </a:p>
          <a:p>
            <a:r>
              <a:rPr lang="en-US" dirty="0" smtClean="0"/>
              <a:t>PDCWG | June 13</a:t>
            </a:r>
            <a:r>
              <a:rPr lang="en-US" baseline="30000" dirty="0" smtClean="0"/>
              <a:t>th</a:t>
            </a:r>
            <a:r>
              <a:rPr lang="en-US" dirty="0" smtClean="0"/>
              <a:t>, 2018</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7" name="Content Placeholder 6"/>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1847234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Frequency Profile Comparison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Profile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7" name="Content Placeholder 6"/>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17660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7" name="Content Placeholder 6"/>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274428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Error Correction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Daily Time Error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7" name="Content Placeholder 6"/>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756648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Error Corrections Log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smtClean="0"/>
              <a:t>There have been no time error corrections since December 2016</a:t>
            </a:r>
            <a:endParaRPr lang="en-US" sz="2400" dirty="0"/>
          </a:p>
        </p:txBody>
      </p:sp>
    </p:spTree>
    <p:extLst>
      <p:ext uri="{BB962C8B-B14F-4D97-AF65-F5344CB8AC3E}">
        <p14:creationId xmlns:p14="http://schemas.microsoft.com/office/powerpoint/2010/main" val="1955393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BAL-003 Performance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a:t>
            </a:r>
            <a:r>
              <a:rPr lang="en-US" dirty="0" smtClean="0"/>
              <a:t>2018 </a:t>
            </a:r>
            <a:r>
              <a:rPr lang="en-US" dirty="0"/>
              <a:t>BAL-003 Selected Events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7728305"/>
              </p:ext>
            </p:extLst>
          </p:nvPr>
        </p:nvGraphicFramePr>
        <p:xfrm>
          <a:off x="295274" y="914400"/>
          <a:ext cx="8534401" cy="913582"/>
        </p:xfrm>
        <a:graphic>
          <a:graphicData uri="http://schemas.openxmlformats.org/drawingml/2006/table">
            <a:tbl>
              <a:tblPr/>
              <a:tblGrid>
                <a:gridCol w="1246936"/>
                <a:gridCol w="1104741"/>
                <a:gridCol w="418380"/>
                <a:gridCol w="557840"/>
                <a:gridCol w="700034"/>
                <a:gridCol w="557840"/>
                <a:gridCol w="590654"/>
                <a:gridCol w="500415"/>
                <a:gridCol w="590654"/>
                <a:gridCol w="500415"/>
                <a:gridCol w="631671"/>
                <a:gridCol w="631671"/>
                <a:gridCol w="503150"/>
              </a:tblGrid>
              <a:tr h="147522">
                <a:tc>
                  <a:txBody>
                    <a:bodyPr/>
                    <a:lstStyle/>
                    <a:p>
                      <a:pPr algn="ctr" fontAlgn="b"/>
                      <a:r>
                        <a:rPr lang="en-US" sz="900" b="1" i="0" u="none" strike="noStrike">
                          <a:effectLst/>
                          <a:latin typeface="Arial" panose="020B0604020202020204" pitchFamily="34" charset="0"/>
                        </a:rPr>
                        <a:t>UTC (t-0)</a:t>
                      </a:r>
                    </a:p>
                  </a:txBody>
                  <a:tcPr marL="0" marR="0" marT="0" marB="0" anchor="b">
                    <a:lnL>
                      <a:noFill/>
                    </a:lnL>
                    <a:lnR>
                      <a:noFill/>
                    </a:lnR>
                    <a:lnT>
                      <a:noFill/>
                    </a:lnT>
                    <a:lnB>
                      <a:noFill/>
                    </a:lnB>
                  </a:tcPr>
                </a:tc>
                <a:tc>
                  <a:txBody>
                    <a:bodyPr/>
                    <a:lstStyle/>
                    <a:p>
                      <a:pPr algn="ctr" fontAlgn="b"/>
                      <a:endParaRPr lang="en-US" sz="9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1" i="0" u="none" strike="noStrike">
                          <a:effectLst/>
                          <a:latin typeface="Arial" panose="020B0604020202020204" pitchFamily="34" charset="0"/>
                        </a:rPr>
                        <a:t>BA</a:t>
                      </a:r>
                    </a:p>
                  </a:txBody>
                  <a:tcPr marL="0" marR="0" marT="0" marB="0" anchor="b">
                    <a:lnL>
                      <a:noFill/>
                    </a:lnL>
                    <a:lnR>
                      <a:noFill/>
                    </a:lnR>
                    <a:lnT>
                      <a:noFill/>
                    </a:lnT>
                    <a:lnB>
                      <a:noFill/>
                    </a:lnB>
                  </a:tcPr>
                </a:tc>
                <a:tc>
                  <a:txBody>
                    <a:bodyPr/>
                    <a:lstStyle/>
                    <a:p>
                      <a:pPr algn="ctr" fontAlgn="b"/>
                      <a:endParaRPr lang="en-US" sz="900" b="1"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BA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Arial" panose="020B0604020202020204" pitchFamily="34" charset="0"/>
                        </a:rPr>
                        <a:t>BA</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gridSpan="2">
                  <a:txBody>
                    <a:bodyPr/>
                    <a:lstStyle/>
                    <a:p>
                      <a:pPr algn="ctr" fontAlgn="b"/>
                      <a:r>
                        <a:rPr lang="en-US" sz="900" b="1" i="0" u="none" strike="noStrike">
                          <a:effectLst/>
                          <a:latin typeface="Arial" panose="020B0604020202020204" pitchFamily="34" charset="0"/>
                        </a:rPr>
                        <a:t> Value "A" Information (MW)</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hMerge="1">
                  <a:txBody>
                    <a:bodyPr/>
                    <a:lstStyle/>
                    <a:p>
                      <a:endParaRPr lang="en-US"/>
                    </a:p>
                  </a:txBody>
                  <a:tcPr/>
                </a:tc>
                <a:tc rowSpan="2" gridSpan="2">
                  <a:txBody>
                    <a:bodyPr/>
                    <a:lstStyle/>
                    <a:p>
                      <a:pPr algn="ctr" fontAlgn="b"/>
                      <a:r>
                        <a:rPr lang="en-US" sz="900" b="1" i="0" u="none" strike="noStrike">
                          <a:effectLst/>
                          <a:latin typeface="Arial" panose="020B0604020202020204" pitchFamily="34" charset="0"/>
                        </a:rPr>
                        <a:t> Value "B" Information (MW)</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hMerge="1">
                  <a:txBody>
                    <a:bodyPr/>
                    <a:lstStyle/>
                    <a:p>
                      <a:endParaRPr lang="en-US"/>
                    </a:p>
                  </a:txBody>
                  <a:tcPr/>
                </a:tc>
                <a:tc gridSpan="2">
                  <a:txBody>
                    <a:bodyPr/>
                    <a:lstStyle/>
                    <a:p>
                      <a:pPr algn="ctr" fontAlgn="b"/>
                      <a:r>
                        <a:rPr lang="en-US" sz="900" b="1" i="0" u="none" strike="noStrike">
                          <a:effectLst/>
                          <a:latin typeface="Arial" panose="020B0604020202020204" pitchFamily="34" charset="0"/>
                        </a:rPr>
                        <a:t>SEFRD (FRM)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900" b="1" i="0" u="none" strike="noStrike">
                          <a:effectLst/>
                          <a:latin typeface="Arial" panose="020B0604020202020204" pitchFamily="34" charset="0"/>
                        </a:rPr>
                        <a:t>Exclude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7522">
                <a:tc>
                  <a:txBody>
                    <a:bodyPr/>
                    <a:lstStyle/>
                    <a:p>
                      <a:pPr algn="ctr" fontAlgn="b"/>
                      <a:r>
                        <a:rPr lang="en-US" sz="900" b="1" i="0" u="none" strike="noStrike">
                          <a:effectLst/>
                          <a:latin typeface="Arial" panose="020B0604020202020204" pitchFamily="34" charset="0"/>
                        </a:rPr>
                        <a:t>Date / Time</a:t>
                      </a:r>
                    </a:p>
                  </a:txBody>
                  <a:tcPr marL="0" marR="0" marT="0" marB="0" anchor="b">
                    <a:lnL>
                      <a:noFill/>
                    </a:lnL>
                    <a:lnR>
                      <a:noFill/>
                    </a:lnR>
                    <a:lnT>
                      <a:noFill/>
                    </a:lnT>
                    <a:lnB>
                      <a:noFill/>
                    </a:lnB>
                  </a:tcPr>
                </a:tc>
                <a:tc>
                  <a:txBody>
                    <a:bodyPr/>
                    <a:lstStyle/>
                    <a:p>
                      <a:pPr algn="ctr" fontAlgn="b"/>
                      <a:r>
                        <a:rPr lang="en-US" sz="900" b="1" i="0" u="none" strike="noStrike">
                          <a:effectLst/>
                          <a:latin typeface="Arial" panose="020B0604020202020204" pitchFamily="34" charset="0"/>
                        </a:rPr>
                        <a:t>Date/Time (t-0)</a:t>
                      </a:r>
                    </a:p>
                  </a:txBody>
                  <a:tcPr marL="0" marR="0" marT="0" marB="0" anchor="b">
                    <a:lnL>
                      <a:noFill/>
                    </a:lnL>
                    <a:lnR>
                      <a:noFill/>
                    </a:lnR>
                    <a:lnT>
                      <a:noFill/>
                    </a:lnT>
                    <a:lnB>
                      <a:noFill/>
                    </a:lnB>
                  </a:tcPr>
                </a:tc>
                <a:tc>
                  <a:txBody>
                    <a:bodyPr/>
                    <a:lstStyle/>
                    <a:p>
                      <a:pPr algn="ctr" fontAlgn="b"/>
                      <a:r>
                        <a:rPr lang="en-US" sz="900" b="1" i="0" u="none" strike="noStrike">
                          <a:effectLst/>
                          <a:latin typeface="Arial" panose="020B0604020202020204" pitchFamily="34" charset="0"/>
                        </a:rPr>
                        <a:t>Time</a:t>
                      </a:r>
                    </a:p>
                  </a:txBody>
                  <a:tcPr marL="0" marR="0" marT="0" marB="0" anchor="b">
                    <a:lnL>
                      <a:noFill/>
                    </a:lnL>
                    <a:lnR>
                      <a:noFill/>
                    </a:lnR>
                    <a:lnT>
                      <a:noFill/>
                    </a:lnT>
                    <a:lnB>
                      <a:noFill/>
                    </a:lnB>
                  </a:tcPr>
                </a:tc>
                <a:tc>
                  <a:txBody>
                    <a:bodyPr/>
                    <a:lstStyle/>
                    <a:p>
                      <a:pPr algn="ctr" fontAlgn="b"/>
                      <a:r>
                        <a:rPr lang="en-US" sz="900" b="1" i="0" u="none" strike="noStrike">
                          <a:effectLst/>
                          <a:latin typeface="Arial" panose="020B0604020202020204" pitchFamily="34" charset="0"/>
                        </a:rPr>
                        <a:t>B to A</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1" i="0" u="none" strike="noStrike">
                          <a:effectLst/>
                          <a:latin typeface="Arial" panose="020B0604020202020204" pitchFamily="34" charset="0"/>
                        </a:rPr>
                        <a:t>Bias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b"/>
                      <a:r>
                        <a:rPr lang="en-US" sz="900" b="1" i="0" u="none" strike="noStrike">
                          <a:effectLst/>
                          <a:latin typeface="Arial" panose="020B0604020202020204" pitchFamily="34" charset="0"/>
                        </a:rPr>
                        <a:t>for Bias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1" i="0" u="none" strike="noStrike">
                          <a:effectLst/>
                          <a:latin typeface="Arial" panose="020B0604020202020204" pitchFamily="34" charset="0"/>
                        </a:rPr>
                        <a:t>for R1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for data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5717">
                <a:tc>
                  <a:txBody>
                    <a:bodyPr/>
                    <a:lstStyle/>
                    <a:p>
                      <a:pPr algn="ctr" fontAlgn="b"/>
                      <a:r>
                        <a:rPr lang="en-US" sz="900" b="1" i="0" u="none" strike="noStrike">
                          <a:effectLst/>
                          <a:latin typeface="Arial" panose="020B0604020202020204" pitchFamily="34" charset="0"/>
                        </a:rPr>
                        <a:t>(MM/DD/YY HH:MM:SS)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BA Time</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Zone</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DelFreq</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Time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DelFreq</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Load Loss</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Adjust</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Load Loss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1" i="0" u="none" strike="noStrike">
                          <a:effectLst/>
                          <a:latin typeface="Arial" panose="020B0604020202020204" pitchFamily="34" charset="0"/>
                        </a:rPr>
                        <a:t>Adjust.</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(MW/0.1Hz)</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(MW/0.1Hz)</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error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2109">
                <a:tc>
                  <a:txBody>
                    <a:bodyPr/>
                    <a:lstStyle/>
                    <a:p>
                      <a:pPr algn="r" fontAlgn="b"/>
                      <a:r>
                        <a:rPr lang="en-US" sz="900" b="0" i="0" u="none" strike="noStrike">
                          <a:effectLst/>
                          <a:latin typeface="Arial" panose="020B0604020202020204" pitchFamily="34" charset="0"/>
                        </a:rPr>
                        <a:t>2/5/2018 20:04:41</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Arial" panose="020B0604020202020204" pitchFamily="34" charset="0"/>
                        </a:rPr>
                        <a:t>2/5/2018 14:04:41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Arial" panose="020B0604020202020204" pitchFamily="34" charset="0"/>
                        </a:rPr>
                        <a:t>CST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fontAlgn="ctr"/>
                      <a:r>
                        <a:rPr lang="en-US" sz="900" b="0" i="0" u="none" strike="noStrike">
                          <a:effectLst/>
                          <a:latin typeface="Arial" panose="020B0604020202020204" pitchFamily="34" charset="0"/>
                        </a:rPr>
                        <a:t>-0.098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Arial" panose="020B0604020202020204" pitchFamily="34" charset="0"/>
                        </a:rPr>
                        <a:t>14:04:46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0" u="none" strike="noStrike">
                          <a:effectLst/>
                          <a:latin typeface="Arial" panose="020B0604020202020204" pitchFamily="34" charset="0"/>
                        </a:rPr>
                        <a:t>-0.098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0" u="none" strike="noStrike">
                          <a:effectLst/>
                          <a:latin typeface="Arial" panose="020B0604020202020204" pitchFamily="34" charset="0"/>
                        </a:rPr>
                        <a:t>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900" b="0" i="0" u="none" strike="noStrike">
                          <a:effectLst/>
                          <a:latin typeface="Arial" panose="020B0604020202020204" pitchFamily="34" charset="0"/>
                        </a:rPr>
                        <a:t>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Arial" panose="020B0604020202020204" pitchFamily="34" charset="0"/>
                        </a:rPr>
                        <a:t>816.0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Arial" panose="020B0604020202020204" pitchFamily="34" charset="0"/>
                        </a:rPr>
                        <a:t>-829.9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Arial" panose="020B0604020202020204" pitchFamily="34" charset="0"/>
                        </a:rPr>
                        <a:t>-829.9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effectLst/>
                          <a:latin typeface="Arial" panose="020B0604020202020204" pitchFamily="34" charset="0"/>
                        </a:rPr>
                        <a:t>N</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CC"/>
                    </a:solidFill>
                  </a:tcPr>
                </a:tc>
              </a:tr>
              <a:tr h="172109">
                <a:tc>
                  <a:txBody>
                    <a:bodyPr/>
                    <a:lstStyle/>
                    <a:p>
                      <a:pPr algn="r" fontAlgn="b"/>
                      <a:r>
                        <a:rPr lang="en-US" sz="900" b="0" i="0" u="none" strike="noStrike">
                          <a:effectLst/>
                          <a:latin typeface="Arial" panose="020B0604020202020204" pitchFamily="34" charset="0"/>
                        </a:rPr>
                        <a:t>2/14/2018 12:30:17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r" fontAlgn="b"/>
                      <a:r>
                        <a:rPr lang="en-US" sz="900" b="0" i="0" u="none" strike="noStrike">
                          <a:effectLst/>
                          <a:latin typeface="Arial" panose="020B0604020202020204" pitchFamily="34" charset="0"/>
                        </a:rPr>
                        <a:t>2/14/2018 06:30:17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US" sz="900" b="0" i="0" u="none" strike="noStrike">
                          <a:effectLst/>
                          <a:latin typeface="Arial" panose="020B0604020202020204" pitchFamily="34" charset="0"/>
                        </a:rPr>
                        <a:t>CST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ctr"/>
                      <a:r>
                        <a:rPr lang="en-US" sz="900" b="0" i="0" u="none" strike="noStrike">
                          <a:effectLst/>
                          <a:latin typeface="Arial" panose="020B0604020202020204" pitchFamily="34" charset="0"/>
                        </a:rPr>
                        <a:t>-0.105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ctr" fontAlgn="b"/>
                      <a:r>
                        <a:rPr lang="en-US" sz="900" b="0" i="0" u="none" strike="noStrike">
                          <a:effectLst/>
                          <a:latin typeface="Arial" panose="020B0604020202020204" pitchFamily="34" charset="0"/>
                        </a:rPr>
                        <a:t>6:30:21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-0.105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784.2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-747.7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-747.7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N</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r>
            </a:tbl>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393746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a:t>
            </a:r>
            <a:r>
              <a:rPr lang="en-US" dirty="0" smtClean="0"/>
              <a:t>2018 </a:t>
            </a:r>
            <a:r>
              <a:rPr lang="en-US" dirty="0"/>
              <a:t>BAL-003 FRM Performance</a:t>
            </a:r>
          </a:p>
        </p:txBody>
      </p:sp>
      <p:graphicFrame>
        <p:nvGraphicFramePr>
          <p:cNvPr id="5" name="Content Placeholder 4"/>
          <p:cNvGraphicFramePr>
            <a:graphicFrameLocks noGrp="1"/>
          </p:cNvGraphicFramePr>
          <p:nvPr>
            <p:ph idx="1"/>
          </p:nvPr>
        </p:nvGraphicFramePr>
        <p:xfrm>
          <a:off x="304800" y="2959719"/>
          <a:ext cx="8534399" cy="1090961"/>
        </p:xfrm>
        <a:graphic>
          <a:graphicData uri="http://schemas.openxmlformats.org/drawingml/2006/table">
            <a:tbl>
              <a:tblPr/>
              <a:tblGrid>
                <a:gridCol w="1189463"/>
                <a:gridCol w="7344936"/>
              </a:tblGrid>
              <a:tr h="166525">
                <a:tc gridSpan="2">
                  <a:txBody>
                    <a:bodyPr/>
                    <a:lstStyle/>
                    <a:p>
                      <a:pPr algn="ctr" fontAlgn="ctr"/>
                      <a:r>
                        <a:rPr lang="en-US" sz="1100" b="1" i="0" u="none" strike="noStrike">
                          <a:effectLst/>
                          <a:latin typeface="Arial" panose="020B0604020202020204" pitchFamily="34" charset="0"/>
                        </a:rPr>
                        <a:t> FRM Performance Results for 2018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r>
              <a:tr h="156117">
                <a:tc>
                  <a:txBody>
                    <a:bodyPr/>
                    <a:lstStyle/>
                    <a:p>
                      <a:pPr algn="ctr" fontAlgn="b"/>
                      <a:r>
                        <a:rPr lang="en-US" sz="900" b="1" i="0" u="none" strike="noStrike">
                          <a:effectLst/>
                          <a:latin typeface="Arial" panose="020B0604020202020204" pitchFamily="34" charset="0"/>
                        </a:rPr>
                        <a:t>2018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800" b="1" i="0" u="none" strike="noStrike">
                          <a:effectLst/>
                          <a:latin typeface="Arial" panose="020B0604020202020204" pitchFamily="34" charset="0"/>
                        </a:rPr>
                        <a:t>Current data year (December thru November)</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56117">
                <a:tc>
                  <a:txBody>
                    <a:bodyPr/>
                    <a:lstStyle/>
                    <a:p>
                      <a:pPr algn="ctr" fontAlgn="ctr"/>
                      <a:r>
                        <a:rPr lang="en-US" sz="800" b="1" i="0" u="none" strike="noStrike">
                          <a:effectLst/>
                          <a:latin typeface="Arial" panose="020B0604020202020204" pitchFamily="34" charset="0"/>
                        </a:rPr>
                        <a:t>-381.0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800" b="1" i="0" u="none" strike="noStrike">
                          <a:effectLst/>
                          <a:latin typeface="Arial" panose="020B0604020202020204" pitchFamily="34" charset="0"/>
                        </a:rPr>
                        <a:t>Operating Year 2019 BA Frequency Response Obligation (FRO) for next year's FRM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56117">
                <a:tc>
                  <a:txBody>
                    <a:bodyPr/>
                    <a:lstStyle/>
                    <a:p>
                      <a:pPr algn="ctr" fontAlgn="ctr"/>
                      <a:r>
                        <a:rPr lang="en-US" sz="800" b="1" i="0" u="none" strike="noStrike">
                          <a:effectLst/>
                          <a:latin typeface="Arial" panose="020B0604020202020204" pitchFamily="34" charset="0"/>
                        </a:rPr>
                        <a:t>-381.0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sz="800" b="1" i="0" u="none" strike="noStrike">
                          <a:effectLst/>
                          <a:latin typeface="Arial" panose="020B0604020202020204" pitchFamily="34" charset="0"/>
                        </a:rPr>
                        <a:t>Operating Year 2018 BA Frequency Response Obligation (FRO)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42736">
                <a:tc>
                  <a:txBody>
                    <a:bodyPr/>
                    <a:lstStyle/>
                    <a:p>
                      <a:pPr algn="ctr" fontAlgn="ctr"/>
                      <a:r>
                        <a:rPr lang="en-US" sz="900" b="1" i="0" u="none" strike="noStrike">
                          <a:effectLst/>
                          <a:latin typeface="Arial" panose="020B0604020202020204" pitchFamily="34" charset="0"/>
                        </a:rPr>
                        <a:t>-788.77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1" i="0" u="none" strike="noStrike">
                          <a:effectLst/>
                          <a:latin typeface="Arial" panose="020B0604020202020204" pitchFamily="34" charset="0"/>
                        </a:rPr>
                        <a:t>2018 FRM - Median Estimated Frequency Response MW/0.1Hz for BA Compliance to R1, minimum Frequency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6117">
                <a:tc>
                  <a:txBody>
                    <a:bodyPr/>
                    <a:lstStyle/>
                    <a:p>
                      <a:pPr algn="ctr" fontAlgn="b"/>
                      <a:r>
                        <a:rPr lang="en-US" sz="800" b="0" i="0" u="none" strike="noStrike">
                          <a:effectLst/>
                          <a:latin typeface="Arial" panose="020B0604020202020204" pitchFamily="34" charset="0"/>
                        </a:rPr>
                        <a:t>-788.8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US" sz="800" b="0" i="0" u="none" strike="noStrike">
                          <a:effectLst/>
                          <a:latin typeface="Arial" panose="020B0604020202020204" pitchFamily="34" charset="0"/>
                        </a:rPr>
                        <a:t>2018 FRM - Average Estimated Frequency Response MW/0.1 Hz using SEFRD for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156117">
                <a:tc>
                  <a:txBody>
                    <a:bodyPr/>
                    <a:lstStyle/>
                    <a:p>
                      <a:pPr algn="ctr" fontAlgn="b"/>
                      <a:r>
                        <a:rPr lang="en-US" sz="800" b="0" i="0" u="none" strike="noStrike">
                          <a:effectLst/>
                          <a:latin typeface="Arial" panose="020B0604020202020204" pitchFamily="34" charset="0"/>
                        </a:rPr>
                        <a:t>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800" b="0" i="0" u="none" strike="noStrike" dirty="0">
                          <a:effectLst/>
                          <a:latin typeface="Arial" panose="020B0604020202020204" pitchFamily="34" charset="0"/>
                        </a:rPr>
                        <a:t>2018 FRM - Regression Estimated Frequency Response MW/0.1Hz using SEFRD for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38134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Frequency Control</a:t>
            </a:r>
            <a:endParaRPr lang="en-US" dirty="0"/>
          </a:p>
        </p:txBody>
      </p:sp>
      <p:sp>
        <p:nvSpPr>
          <p:cNvPr id="3" name="Subtitle 2"/>
          <p:cNvSpPr>
            <a:spLocks noGrp="1"/>
          </p:cNvSpPr>
          <p:nvPr>
            <p:ph type="subTitle" idx="1"/>
          </p:nvPr>
        </p:nvSpPr>
        <p:spPr/>
        <p:txBody>
          <a:bodyPr/>
          <a:lstStyle/>
          <a:p>
            <a:r>
              <a:rPr lang="en-US" dirty="0" smtClean="0"/>
              <a:t>CPS1, BAAL, &amp; RMS1</a:t>
            </a:r>
            <a:endParaRPr lang="en-US" dirty="0"/>
          </a:p>
        </p:txBody>
      </p:sp>
    </p:spTree>
    <p:extLst>
      <p:ext uri="{BB962C8B-B14F-4D97-AF65-F5344CB8AC3E}">
        <p14:creationId xmlns:p14="http://schemas.microsoft.com/office/powerpoint/2010/main" val="3330749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ERCOT Energy Statistics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5210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7" name="Content Placeholder 6"/>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2630229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from Wind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7" name="Content Placeholder 6"/>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4005694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Energy from Wind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7" name="Content Placeholder 6"/>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2928700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ERCOT System Inertia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Minimum System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7" name="Content Placeholder 6"/>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2614364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Questions?</a:t>
            </a:r>
            <a:endParaRPr lang="en-US" dirty="0"/>
          </a:p>
        </p:txBody>
      </p:sp>
      <p:sp>
        <p:nvSpPr>
          <p:cNvPr id="3" name="Subtitle 2"/>
          <p:cNvSpPr>
            <a:spLocks noGrp="1"/>
          </p:cNvSpPr>
          <p:nvPr>
            <p:ph type="subTitle" idx="1"/>
          </p:nvPr>
        </p:nvSpPr>
        <p:spPr/>
        <p:txBody>
          <a:bodyPr anchor="ctr"/>
          <a:lstStyle/>
          <a:p>
            <a:r>
              <a:rPr lang="en-US" dirty="0" smtClean="0"/>
              <a:t>Thank you!</a:t>
            </a:r>
            <a:endParaRPr lang="en-US" dirty="0"/>
          </a:p>
        </p:txBody>
      </p:sp>
    </p:spTree>
    <p:extLst>
      <p:ext uri="{BB962C8B-B14F-4D97-AF65-F5344CB8AC3E}">
        <p14:creationId xmlns:p14="http://schemas.microsoft.com/office/powerpoint/2010/main" val="2777669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2017 BAL-003 </a:t>
            </a:r>
            <a:r>
              <a:rPr lang="en-US" dirty="0" smtClean="0"/>
              <a:t>Selected Events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14" name="Content Placeholder 13"/>
          <p:cNvPicPr>
            <a:picLocks noGrp="1" noChangeAspect="1"/>
          </p:cNvPicPr>
          <p:nvPr>
            <p:ph idx="1"/>
          </p:nvPr>
        </p:nvPicPr>
        <p:blipFill>
          <a:blip r:embed="rId3"/>
          <a:stretch>
            <a:fillRect/>
          </a:stretch>
        </p:blipFill>
        <p:spPr>
          <a:xfrm>
            <a:off x="685800" y="914400"/>
            <a:ext cx="7772400" cy="5181600"/>
          </a:xfrm>
          <a:prstGeom prst="rect">
            <a:avLst/>
          </a:prstGeom>
        </p:spPr>
      </p:pic>
    </p:spTree>
    <p:extLst>
      <p:ext uri="{BB962C8B-B14F-4D97-AF65-F5344CB8AC3E}">
        <p14:creationId xmlns:p14="http://schemas.microsoft.com/office/powerpoint/2010/main" val="254046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 </a:t>
            </a:r>
            <a:r>
              <a:rPr lang="en-US" dirty="0"/>
              <a:t>Y</a:t>
            </a:r>
            <a:r>
              <a:rPr lang="en-US" dirty="0" smtClean="0"/>
              <a:t>ear 2017 BAL-003 FRM Performance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Content Placeholder 4"/>
          <p:cNvPicPr>
            <a:picLocks noGrp="1" noChangeAspect="1"/>
          </p:cNvPicPr>
          <p:nvPr>
            <p:ph idx="1"/>
          </p:nvPr>
        </p:nvPicPr>
        <p:blipFill>
          <a:blip r:embed="rId3"/>
          <a:stretch>
            <a:fillRect/>
          </a:stretch>
        </p:blipFill>
        <p:spPr>
          <a:xfrm>
            <a:off x="304800" y="2874583"/>
            <a:ext cx="8534400" cy="1261234"/>
          </a:xfrm>
          <a:prstGeom prst="rect">
            <a:avLst/>
          </a:prstGeom>
        </p:spPr>
      </p:pic>
    </p:spTree>
    <p:extLst>
      <p:ext uri="{BB962C8B-B14F-4D97-AF65-F5344CB8AC3E}">
        <p14:creationId xmlns:p14="http://schemas.microsoft.com/office/powerpoint/2010/main" val="21316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prstGeom prst="rect">
            <a:avLst/>
          </a:prstGeom>
        </p:spPr>
      </p:pic>
      <p:sp>
        <p:nvSpPr>
          <p:cNvPr id="2" name="Title 1"/>
          <p:cNvSpPr>
            <a:spLocks noGrp="1"/>
          </p:cNvSpPr>
          <p:nvPr>
            <p:ph type="title"/>
          </p:nvPr>
        </p:nvSpPr>
        <p:spPr/>
        <p:txBody>
          <a:bodyPr/>
          <a:lstStyle/>
          <a:p>
            <a:r>
              <a:rPr lang="en-US" dirty="0" smtClean="0"/>
              <a:t>Hourly CPS1 by Day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5" name="TextBox 4"/>
          <p:cNvSpPr txBox="1"/>
          <p:nvPr/>
        </p:nvSpPr>
        <p:spPr>
          <a:xfrm>
            <a:off x="5961489" y="5879068"/>
            <a:ext cx="294183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June-18 CPS1 (%): 173.66</a:t>
            </a:r>
            <a:endParaRPr lang="en-US" dirty="0"/>
          </a:p>
        </p:txBody>
      </p:sp>
    </p:spTree>
    <p:extLst>
      <p:ext uri="{BB962C8B-B14F-4D97-AF65-F5344CB8AC3E}">
        <p14:creationId xmlns:p14="http://schemas.microsoft.com/office/powerpoint/2010/main" val="788465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BAAL Exceedances</a:t>
            </a:r>
            <a:r>
              <a:rPr lang="en-US" dirty="0"/>
              <a:t> </a:t>
            </a:r>
            <a:r>
              <a:rPr lang="en-US" dirty="0" smtClean="0"/>
              <a:t>&amp; Violations</a:t>
            </a:r>
            <a:endParaRPr lang="en-US" dirty="0"/>
          </a:p>
        </p:txBody>
      </p:sp>
      <p:sp>
        <p:nvSpPr>
          <p:cNvPr id="3" name="Content Placeholder 2"/>
          <p:cNvSpPr>
            <a:spLocks noGrp="1"/>
          </p:cNvSpPr>
          <p:nvPr>
            <p:ph idx="1"/>
          </p:nvPr>
        </p:nvSpPr>
        <p:spPr/>
        <p:txBody>
          <a:bodyPr/>
          <a:lstStyle/>
          <a:p>
            <a:r>
              <a:rPr lang="en-US" sz="2400" dirty="0" smtClean="0"/>
              <a:t>There were no BAAL exceedances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1265134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
        <p:nvSpPr>
          <p:cNvPr id="5" name="TextBox 4"/>
          <p:cNvSpPr txBox="1"/>
          <p:nvPr/>
        </p:nvSpPr>
        <p:spPr>
          <a:xfrm>
            <a:off x="5732889" y="821556"/>
            <a:ext cx="294183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June-18 CPS1 (%): 173.66</a:t>
            </a:r>
            <a:endParaRPr lang="en-US" dirty="0"/>
          </a:p>
        </p:txBody>
      </p:sp>
    </p:spTree>
    <p:extLst>
      <p:ext uri="{BB962C8B-B14F-4D97-AF65-F5344CB8AC3E}">
        <p14:creationId xmlns:p14="http://schemas.microsoft.com/office/powerpoint/2010/main" val="32493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prstGeom prst="rect">
            <a:avLst/>
          </a:prstGeom>
        </p:spPr>
      </p:pic>
      <p:sp>
        <p:nvSpPr>
          <p:cNvPr id="2" name="Title 1"/>
          <p:cNvSpPr>
            <a:spLocks noGrp="1"/>
          </p:cNvSpPr>
          <p:nvPr>
            <p:ph type="title"/>
          </p:nvPr>
        </p:nvSpPr>
        <p:spPr/>
        <p:txBody>
          <a:bodyPr/>
          <a:lstStyle/>
          <a:p>
            <a:r>
              <a:rPr lang="en-US" dirty="0" smtClean="0"/>
              <a:t>12-Month Rolling Average CPS1</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5" name="TextBox 4"/>
          <p:cNvSpPr txBox="1"/>
          <p:nvPr/>
        </p:nvSpPr>
        <p:spPr>
          <a:xfrm>
            <a:off x="4724400" y="9144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smtClean="0"/>
              <a:t>Current 12-Month Rolling Average: 176.67%</a:t>
            </a:r>
            <a:endParaRPr lang="en-US" sz="1400" dirty="0"/>
          </a:p>
        </p:txBody>
      </p:sp>
    </p:spTree>
    <p:extLst>
      <p:ext uri="{BB962C8B-B14F-4D97-AF65-F5344CB8AC3E}">
        <p14:creationId xmlns:p14="http://schemas.microsoft.com/office/powerpoint/2010/main" val="129660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a:t>
            </a:r>
            <a:r>
              <a:rPr lang="en-US" dirty="0" smtClean="0"/>
              <a:t>Year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7" name="Content Placeholder 6"/>
          <p:cNvPicPr>
            <a:picLocks noGrp="1" noChangeAspect="1"/>
          </p:cNvPicPr>
          <p:nvPr>
            <p:ph idx="1"/>
          </p:nvPr>
        </p:nvPicPr>
        <p:blipFill>
          <a:blip r:embed="rId3"/>
          <a:stretch>
            <a:fillRect/>
          </a:stretch>
        </p:blipFill>
        <p:spPr>
          <a:xfrm>
            <a:off x="304800" y="916249"/>
            <a:ext cx="8534400" cy="5177901"/>
          </a:xfrm>
          <a:prstGeom prst="rect">
            <a:avLst/>
          </a:prstGeom>
        </p:spPr>
      </p:pic>
    </p:spTree>
    <p:extLst>
      <p:ext uri="{BB962C8B-B14F-4D97-AF65-F5344CB8AC3E}">
        <p14:creationId xmlns:p14="http://schemas.microsoft.com/office/powerpoint/2010/main" val="280304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RMS1 of ERCOT Frequency by Month</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7" name="Content Placeholder 6"/>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1165769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7" name="Content Placeholder 6"/>
          <p:cNvPicPr>
            <a:picLocks noGrp="1" noChangeAspect="1"/>
          </p:cNvPicPr>
          <p:nvPr>
            <p:ph idx="1"/>
          </p:nvPr>
        </p:nvPicPr>
        <p:blipFill>
          <a:blip r:embed="rId2"/>
          <a:stretch>
            <a:fillRect/>
          </a:stretch>
        </p:blipFill>
        <p:spPr>
          <a:prstGeom prst="rect">
            <a:avLst/>
          </a:prstGeom>
        </p:spPr>
      </p:pic>
    </p:spTree>
    <p:extLst>
      <p:ext uri="{BB962C8B-B14F-4D97-AF65-F5344CB8AC3E}">
        <p14:creationId xmlns:p14="http://schemas.microsoft.com/office/powerpoint/2010/main" val="2031052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48F63C-08AC-4CDD-B36F-0851B11853CB}">
  <ds:schemaRefs>
    <ds:schemaRef ds:uri="http://www.w3.org/XML/1998/namespace"/>
    <ds:schemaRef ds:uri="http://purl.org/dc/elements/1.1/"/>
    <ds:schemaRef ds:uri="http://schemas.microsoft.com/office/infopath/2007/PartnerControls"/>
    <ds:schemaRef ds:uri="http://schemas.microsoft.com/office/2006/documentManagement/types"/>
    <ds:schemaRef ds:uri="c34af464-7aa1-4edd-9be4-83dffc1cb926"/>
    <ds:schemaRef ds:uri="http://schemas.microsoft.com/office/2006/metadata/properties"/>
    <ds:schemaRef ds:uri="http://purl.org/dc/dcmityp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18155</TotalTime>
  <Words>611</Words>
  <Application>Microsoft Office PowerPoint</Application>
  <PresentationFormat>On-screen Show (4:3)</PresentationFormat>
  <Paragraphs>163</Paragraphs>
  <Slides>28</Slides>
  <Notes>13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28</vt:i4>
      </vt:variant>
    </vt:vector>
  </HeadingPairs>
  <TitlesOfParts>
    <vt:vector size="33" baseType="lpstr">
      <vt:lpstr>Arial</vt:lpstr>
      <vt:lpstr>Calibri</vt:lpstr>
      <vt:lpstr>1_Custom Design</vt:lpstr>
      <vt:lpstr>Office Theme</vt:lpstr>
      <vt:lpstr>Custom Design</vt:lpstr>
      <vt:lpstr>PowerPoint Presentation</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2018 BAL-003 Selected Events</vt:lpstr>
      <vt:lpstr>Op. Year 2018 BAL-003 FRM Performance</vt:lpstr>
      <vt:lpstr>ERCOT Energy Statistics</vt:lpstr>
      <vt:lpstr>Total Energy</vt:lpstr>
      <vt:lpstr>Total Energy from Wind Generation</vt:lpstr>
      <vt:lpstr>% Energy from Wind Generation</vt:lpstr>
      <vt:lpstr>ERCOT System Inertia</vt:lpstr>
      <vt:lpstr>Daily Minimum System Inertia</vt:lpstr>
      <vt:lpstr>Questions?</vt:lpstr>
      <vt:lpstr>Op. Year 2017 BAL-003 Selected Events</vt:lpstr>
      <vt:lpstr>Op. Year 2017 BAL-003 FRM Performance</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Alex Giarratano</cp:lastModifiedBy>
  <cp:revision>292</cp:revision>
  <cp:lastPrinted>2016-01-21T20:53:15Z</cp:lastPrinted>
  <dcterms:created xsi:type="dcterms:W3CDTF">2016-01-21T15:20:31Z</dcterms:created>
  <dcterms:modified xsi:type="dcterms:W3CDTF">2018-08-07T17:52:10Z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