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8/6/2018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August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63945472"/>
              </p:ext>
            </p:extLst>
          </p:nvPr>
        </p:nvGraphicFramePr>
        <p:xfrm>
          <a:off x="271346" y="990600"/>
          <a:ext cx="8534400" cy="4046017"/>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NPRR857 for registration.  Endorsed at WMS, ROS, PRS.  Currently at TAC for approval.</a:t>
                      </a:r>
                    </a:p>
                    <a:p>
                      <a:endParaRPr lang="en-US" sz="1050" b="0" baseline="0" dirty="0" smtClean="0">
                        <a:solidFill>
                          <a:schemeClr val="tx1"/>
                        </a:solidFill>
                      </a:endParaRPr>
                    </a:p>
                    <a:p>
                      <a:r>
                        <a:rPr lang="en-US" sz="1050" b="0" baseline="0" dirty="0" smtClean="0">
                          <a:solidFill>
                            <a:schemeClr val="tx1"/>
                          </a:solidFill>
                        </a:rPr>
                        <a:t>NOGRR177 language endorsed at ROS.  Currently at TAC for approval.  </a:t>
                      </a: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8/30/18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8/30/18</a:t>
                      </a:r>
                    </a:p>
                    <a:p>
                      <a:endParaRPr lang="en-US" sz="1050" b="0" baseline="0" dirty="0" smtClean="0">
                        <a:solidFill>
                          <a:schemeClr val="tx1"/>
                        </a:solidFill>
                      </a:endParaRPr>
                    </a:p>
                    <a:p>
                      <a:r>
                        <a:rPr lang="en-US" sz="1050" b="0" baseline="0" dirty="0" smtClean="0">
                          <a:solidFill>
                            <a:schemeClr val="tx1"/>
                          </a:solidFill>
                        </a:rPr>
                        <a:t>No planned activity</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kern="1200" dirty="0" smtClean="0">
                          <a:solidFill>
                            <a:schemeClr val="dk1"/>
                          </a:solidFill>
                          <a:effectLst/>
                          <a:latin typeface="+mn-lt"/>
                          <a:ea typeface="+mn-ea"/>
                          <a:cs typeface="+mn-cs"/>
                        </a:rPr>
                        <a:t>Whitepaper outlining Planning model assumptions and documenting that ERCOT proposes no changes to criteria for transmission system improvements endorsed by ROS. Update provided to TAC 7/26/18.  Currently at Board for information</a:t>
                      </a:r>
                      <a:r>
                        <a:rPr lang="en-US" sz="1050" kern="1200" baseline="0" dirty="0" smtClean="0">
                          <a:solidFill>
                            <a:schemeClr val="dk1"/>
                          </a:solidFill>
                          <a:effectLst/>
                          <a:latin typeface="+mn-lt"/>
                          <a:ea typeface="+mn-ea"/>
                          <a:cs typeface="+mn-cs"/>
                        </a:rPr>
                        <a:t> only.</a:t>
                      </a:r>
                      <a:r>
                        <a:rPr lang="en-US" sz="1050" kern="1200" dirty="0" smtClean="0">
                          <a:solidFill>
                            <a:schemeClr val="dk1"/>
                          </a:solidFill>
                          <a:effectLst/>
                          <a:latin typeface="+mn-lt"/>
                          <a:ea typeface="+mn-ea"/>
                          <a:cs typeface="+mn-cs"/>
                        </a:rPr>
                        <a:t>  </a:t>
                      </a:r>
                    </a:p>
                    <a:p>
                      <a:endParaRPr lang="en-US" sz="1050" kern="1200" dirty="0" smtClean="0">
                        <a:solidFill>
                          <a:schemeClr val="dk1"/>
                        </a:solidFill>
                        <a:effectLst/>
                        <a:latin typeface="+mn-lt"/>
                        <a:ea typeface="+mn-ea"/>
                        <a:cs typeface="+mn-cs"/>
                      </a:endParaRPr>
                    </a:p>
                    <a:p>
                      <a:r>
                        <a:rPr lang="en-US" sz="1050" kern="1200" dirty="0" smtClean="0">
                          <a:solidFill>
                            <a:schemeClr val="tx1"/>
                          </a:solidFill>
                          <a:effectLst/>
                          <a:latin typeface="+mn-lt"/>
                          <a:ea typeface="+mn-ea"/>
                          <a:cs typeface="+mn-cs"/>
                        </a:rPr>
                        <a:t>PGRR068, Addition of a Proposed DC Tie to the Planning Models will be discussed at ROS.</a:t>
                      </a:r>
                      <a:endParaRPr lang="en-US" sz="1050" kern="1200" dirty="0">
                        <a:solidFill>
                          <a:schemeClr val="tx1"/>
                        </a:solidFill>
                        <a:effectLst/>
                        <a:latin typeface="+mn-lt"/>
                        <a:ea typeface="+mn-ea"/>
                        <a:cs typeface="+mn-cs"/>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Board 8/7/18</a:t>
                      </a:r>
                      <a:endParaRPr lang="en-US" sz="1050" b="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ROS 8/9/18</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Joint QMWG/CMWG (WMS)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pending</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0250307"/>
              </p:ext>
            </p:extLst>
          </p:nvPr>
        </p:nvGraphicFramePr>
        <p:xfrm>
          <a:off x="271346" y="990600"/>
          <a:ext cx="8534400" cy="392430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whitepaper endorsed by ROS and TAC. </a:t>
                      </a:r>
                      <a:r>
                        <a:rPr lang="en-US" sz="1050" baseline="0" dirty="0" smtClean="0">
                          <a:solidFill>
                            <a:schemeClr val="tx1"/>
                          </a:solidFill>
                        </a:rPr>
                        <a:t>Currently at Board for approval.</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Board 8/7/18</a:t>
                      </a:r>
                      <a:endParaRPr lang="en-US" sz="1050" b="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p>
                  </a:txBody>
                  <a:tcPr/>
                </a:tc>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MSSC whitepaper endorsed by OWG (7/18/18).  Currently at </a:t>
                      </a:r>
                      <a:r>
                        <a:rPr lang="en-US" sz="1050" dirty="0" smtClean="0">
                          <a:solidFill>
                            <a:schemeClr val="tx1"/>
                          </a:solidFill>
                        </a:rPr>
                        <a:t>ROS for possible vote to approve</a:t>
                      </a:r>
                      <a:r>
                        <a:rPr lang="en-US" sz="1050" baseline="0" dirty="0" smtClean="0">
                          <a:solidFill>
                            <a:schemeClr val="tx1"/>
                          </a:solidFill>
                        </a:rPr>
                        <a:t>.</a:t>
                      </a:r>
                      <a:r>
                        <a:rPr lang="en-US" sz="1050" dirty="0" smtClean="0">
                          <a:solidFill>
                            <a:schemeClr val="tx1"/>
                          </a:solidFill>
                        </a:rPr>
                        <a:t> </a:t>
                      </a:r>
                      <a:endParaRPr lang="en-US" sz="1050" dirty="0" smtClean="0">
                        <a:solidFill>
                          <a:schemeClr val="tx1"/>
                        </a:solidFill>
                      </a:endParaRP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will follow the MSSC determination.</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Address issues related to study frequency overshoot and LRs UFR setting will follow the MSSC determination.</a:t>
                      </a:r>
                      <a:endParaRPr lang="en-US" sz="1050" dirty="0">
                        <a:solidFill>
                          <a:schemeClr val="tx1"/>
                        </a:solidFill>
                      </a:endParaRPr>
                    </a:p>
                  </a:txBody>
                  <a:tcPr/>
                </a:tc>
                <a:tc>
                  <a:txBody>
                    <a:bodyPr/>
                    <a:lstStyle/>
                    <a:p>
                      <a:endParaRPr lang="en-US" sz="1050" dirty="0" smtClean="0">
                        <a:solidFill>
                          <a:schemeClr val="tx1"/>
                        </a:solidFill>
                      </a:endParaRPr>
                    </a:p>
                    <a:p>
                      <a:r>
                        <a:rPr lang="en-US" sz="1050" baseline="0" dirty="0" smtClean="0">
                          <a:solidFill>
                            <a:schemeClr val="tx1"/>
                          </a:solidFill>
                        </a:rPr>
                        <a:t>ROS 8/9/18</a:t>
                      </a: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8/23/18</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pending</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Price formation in emergency</a:t>
                      </a:r>
                      <a:r>
                        <a:rPr lang="en-US" sz="1050" b="0" u="none" baseline="0" dirty="0" smtClean="0">
                          <a:solidFill>
                            <a:schemeClr val="tx1"/>
                          </a:solidFill>
                        </a:rPr>
                        <a:t> conditions whitepaper endorsed by QMWG (7/9/18). Currently at WMS. Following WMS endorsement, ERCOT will seek endorsement at TAC.</a:t>
                      </a:r>
                      <a:endParaRPr lang="en-US" sz="1050" b="0" u="none" dirty="0" smtClean="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WMS 8/8/18</a:t>
                      </a:r>
                    </a:p>
                    <a:p>
                      <a:r>
                        <a:rPr lang="en-US" sz="1050" b="0" dirty="0" smtClean="0">
                          <a:solidFill>
                            <a:schemeClr val="tx1"/>
                          </a:solidFill>
                        </a:rPr>
                        <a:t>TAC 8/30/18</a:t>
                      </a: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4683</TotalTime>
  <Words>1259</Words>
  <Application>Microsoft Office PowerPoint</Application>
  <PresentationFormat>On-screen Show (4:3)</PresentationFormat>
  <Paragraphs>137</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167</cp:revision>
  <cp:lastPrinted>2017-09-19T15:00:37Z</cp:lastPrinted>
  <dcterms:created xsi:type="dcterms:W3CDTF">2016-01-21T15:20:31Z</dcterms:created>
  <dcterms:modified xsi:type="dcterms:W3CDTF">2018-08-06T21:58:11Z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