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4"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110" d="100"/>
          <a:sy n="110" d="100"/>
        </p:scale>
        <p:origin x="348" y="10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8/7/2018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8/7/2018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40823"/>
            <a:ext cx="9144000" cy="1323703"/>
          </a:xfrm>
        </p:spPr>
        <p:txBody>
          <a:bodyPr>
            <a:normAutofit/>
          </a:bodyPr>
          <a:lstStyle/>
          <a:p>
            <a:r>
              <a:rPr lang="en-US" sz="4400" dirty="0">
                <a:latin typeface="Arial" panose="020B0604020202020204" pitchFamily="34" charset="0"/>
                <a:cs typeface="Arial" panose="020B0604020202020204" pitchFamily="34" charset="0"/>
              </a:rPr>
              <a:t>   Operations Working Group</a:t>
            </a:r>
            <a:r>
              <a:rPr lang="en-US" sz="4400" dirty="0"/>
              <a:t>	</a:t>
            </a:r>
          </a:p>
        </p:txBody>
      </p:sp>
      <p:sp>
        <p:nvSpPr>
          <p:cNvPr id="3" name="Subtitle 2"/>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Chair- Rick Gillean</a:t>
            </a:r>
          </a:p>
          <a:p>
            <a:r>
              <a:rPr lang="en-US" dirty="0">
                <a:latin typeface="Arial" panose="020B0604020202020204" pitchFamily="34" charset="0"/>
                <a:cs typeface="Arial" panose="020B0604020202020204" pitchFamily="34" charset="0"/>
              </a:rPr>
              <a:t>Vice-Chair- Rickey Floyd</a:t>
            </a:r>
          </a:p>
          <a:p>
            <a:r>
              <a:rPr lang="en-US" dirty="0">
                <a:latin typeface="Arial" panose="020B0604020202020204" pitchFamily="34" charset="0"/>
                <a:cs typeface="Arial" panose="020B0604020202020204" pitchFamily="34" charset="0"/>
              </a:rPr>
              <a:t>08/09/2018</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Arial" panose="020B0604020202020204" pitchFamily="34" charset="0"/>
                <a:cs typeface="Arial" panose="020B0604020202020204" pitchFamily="34" charset="0"/>
              </a:rPr>
              <a:t>NPRR 849, Clarification of the range of Voltage Set Points at a Generation Resources' Point of Interconnection (POI)</a:t>
            </a:r>
          </a:p>
        </p:txBody>
      </p:sp>
      <p:sp>
        <p:nvSpPr>
          <p:cNvPr id="3" name="Content Placeholder 2"/>
          <p:cNvSpPr>
            <a:spLocks noGrp="1"/>
          </p:cNvSpPr>
          <p:nvPr>
            <p:ph idx="1"/>
          </p:nvPr>
        </p:nvSpPr>
        <p:spPr/>
        <p:txBody>
          <a:bodyPr>
            <a:normAutofit/>
          </a:bodyPr>
          <a:lstStyle/>
          <a:p>
            <a:pPr marL="0" indent="0" algn="just">
              <a:buNone/>
            </a:pPr>
            <a:endParaRPr lang="en-US" sz="2000" dirty="0"/>
          </a:p>
          <a:p>
            <a:pPr marL="0" indent="0" algn="just">
              <a:buNone/>
            </a:pPr>
            <a:r>
              <a:rPr lang="en-US" sz="2000" dirty="0">
                <a:latin typeface="Arial" panose="020B0604020202020204" pitchFamily="34" charset="0"/>
                <a:cs typeface="Arial" panose="020B0604020202020204" pitchFamily="34" charset="0"/>
              </a:rPr>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endParaRPr lang="en-US" sz="2000" b="1" dirty="0"/>
          </a:p>
          <a:p>
            <a:pPr marL="0" indent="0">
              <a:buNone/>
            </a:pPr>
            <a:endParaRPr lang="en-US" sz="2000" b="1" dirty="0"/>
          </a:p>
          <a:p>
            <a:pPr marL="0" indent="0">
              <a:buNone/>
            </a:pPr>
            <a:r>
              <a:rPr lang="en-US" sz="2000" b="1" dirty="0">
                <a:latin typeface="Arial" panose="020B0604020202020204" pitchFamily="34" charset="0"/>
                <a:cs typeface="Arial" panose="020B0604020202020204" pitchFamily="34" charset="0"/>
              </a:rPr>
              <a:t>OWG recommended no action. </a:t>
            </a:r>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br>
              <a:rPr lang="en-US" sz="2400" dirty="0"/>
            </a:br>
            <a:r>
              <a:rPr lang="en-US" sz="2400" dirty="0">
                <a:latin typeface="Arial" panose="020B0604020202020204" pitchFamily="34" charset="0"/>
                <a:cs typeface="Arial" panose="020B0604020202020204" pitchFamily="34" charset="0"/>
              </a:rPr>
              <a:t>NOGRR178, Clarification of Automatic Under-Frequency Load Shed </a:t>
            </a:r>
            <a:r>
              <a:rPr lang="en-US" sz="2000" dirty="0">
                <a:latin typeface="Arial" panose="020B0604020202020204" pitchFamily="34" charset="0"/>
                <a:cs typeface="Arial" panose="020B0604020202020204" pitchFamily="34" charset="0"/>
              </a:rPr>
              <a:t>Requirement</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01574" y="1825625"/>
            <a:ext cx="10515600" cy="4351338"/>
          </a:xfrm>
        </p:spPr>
        <p:txBody>
          <a:bodyPr>
            <a:noAutofit/>
          </a:bodyPr>
          <a:lstStyle/>
          <a:p>
            <a:pPr marL="0" indent="0" algn="just">
              <a:buNone/>
            </a:pPr>
            <a:r>
              <a:rPr lang="en-US" sz="2000" dirty="0">
                <a:solidFill>
                  <a:srgbClr val="000000"/>
                </a:solidFill>
                <a:latin typeface="Arial" panose="020B0604020202020204" pitchFamily="34" charset="0"/>
              </a:rPr>
              <a:t>This Nodal Operating Guide Revision Request (NOGRR) clarifies language relating to automatic Load shedding.</a:t>
            </a:r>
          </a:p>
          <a:p>
            <a:pPr marL="0" indent="0" algn="just">
              <a:buNone/>
            </a:pPr>
            <a:endParaRPr lang="en-US" sz="2000" dirty="0">
              <a:solidFill>
                <a:srgbClr val="000000"/>
              </a:solidFill>
              <a:latin typeface="Arial" panose="020B0604020202020204" pitchFamily="34" charset="0"/>
            </a:endParaRPr>
          </a:p>
          <a:p>
            <a:pPr marL="0" indent="0" algn="just">
              <a:buNone/>
            </a:pPr>
            <a:endParaRPr lang="en-US" sz="2000" dirty="0">
              <a:solidFill>
                <a:srgbClr val="000000"/>
              </a:solidFill>
              <a:latin typeface="Arial" panose="020B0604020202020204" pitchFamily="34" charset="0"/>
            </a:endParaRPr>
          </a:p>
          <a:p>
            <a:pPr marL="0" indent="0" algn="just">
              <a:buNone/>
            </a:pPr>
            <a:r>
              <a:rPr lang="en-US" sz="2000" b="1" dirty="0">
                <a:latin typeface="Arial" panose="020B0604020202020204" pitchFamily="34" charset="0"/>
                <a:cs typeface="Arial" panose="020B0604020202020204" pitchFamily="34" charset="0"/>
              </a:rPr>
              <a:t>OWG is still discussing NOGGR 178. ERCOT filed comments on 07/31/18. . </a:t>
            </a:r>
          </a:p>
          <a:p>
            <a:pPr marL="0" indent="0" algn="just">
              <a:buNone/>
            </a:pPr>
            <a:endParaRPr lang="en-US" sz="2000" dirty="0"/>
          </a:p>
        </p:txBody>
      </p:sp>
    </p:spTree>
    <p:extLst>
      <p:ext uri="{BB962C8B-B14F-4D97-AF65-F5344CB8AC3E}">
        <p14:creationId xmlns:p14="http://schemas.microsoft.com/office/powerpoint/2010/main" val="266657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latin typeface="Arial" panose="020B0604020202020204" pitchFamily="34" charset="0"/>
                <a:cs typeface="Arial" panose="020B0604020202020204" pitchFamily="34" charset="0"/>
              </a:rPr>
              <a:t>Southern Cross Transmission (SCT) –</a:t>
            </a:r>
            <a:br>
              <a:rPr lang="en-US" sz="2000" dirty="0">
                <a:latin typeface="Arial" panose="020B0604020202020204" pitchFamily="34" charset="0"/>
                <a:cs typeface="Arial" panose="020B0604020202020204" pitchFamily="34" charset="0"/>
              </a:rPr>
            </a:br>
            <a:endParaRPr lang="en-US" sz="2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lgn="just">
              <a:buNone/>
            </a:pPr>
            <a:r>
              <a:rPr lang="en-US" sz="2000" dirty="0">
                <a:solidFill>
                  <a:prstClr val="black"/>
                </a:solidFill>
                <a:latin typeface="Arial" panose="020B0604020202020204" pitchFamily="34" charset="0"/>
                <a:ea typeface="+mj-ea"/>
                <a:cs typeface="Arial" panose="020B0604020202020204" pitchFamily="34" charset="0"/>
              </a:rPr>
              <a:t>Directive 9:   Ancillary Services; Issues related to Most Severe Single Contingency (MSSC) and the Margin between Minimum Responsive Reserve Service (RRS) Procurement and Contingency Reserve Requirements</a:t>
            </a:r>
            <a:r>
              <a:rPr lang="en-US" sz="2000" b="1" dirty="0">
                <a:solidFill>
                  <a:prstClr val="black"/>
                </a:solidFill>
                <a:latin typeface="Arial" panose="020B0604020202020204" pitchFamily="34" charset="0"/>
                <a:ea typeface="+mj-ea"/>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marL="0" indent="0" algn="just">
              <a:buNone/>
            </a:pPr>
            <a:endParaRPr lang="en-US" sz="2400" dirty="0"/>
          </a:p>
          <a:p>
            <a:pPr marL="0" indent="0" algn="just">
              <a:buNone/>
            </a:pPr>
            <a:r>
              <a:rPr lang="en-US" sz="2000" b="1" dirty="0">
                <a:latin typeface="Arial" panose="020B0604020202020204" pitchFamily="34" charset="0"/>
                <a:cs typeface="Arial" panose="020B0604020202020204" pitchFamily="34" charset="0"/>
              </a:rPr>
              <a:t>OWG had a consensus to endorsed </a:t>
            </a:r>
            <a:r>
              <a:rPr lang="en-US" sz="2000" b="1">
                <a:latin typeface="Arial" panose="020B0604020202020204" pitchFamily="34" charset="0"/>
                <a:cs typeface="Arial" panose="020B0604020202020204" pitchFamily="34" charset="0"/>
              </a:rPr>
              <a:t>the SCT </a:t>
            </a:r>
            <a:r>
              <a:rPr lang="en-US" sz="2000" b="1" dirty="0">
                <a:latin typeface="Arial" panose="020B0604020202020204" pitchFamily="34" charset="0"/>
                <a:cs typeface="Arial" panose="020B0604020202020204" pitchFamily="34" charset="0"/>
              </a:rPr>
              <a:t>directive 9 language.</a:t>
            </a:r>
          </a:p>
        </p:txBody>
      </p:sp>
    </p:spTree>
    <p:extLst>
      <p:ext uri="{BB962C8B-B14F-4D97-AF65-F5344CB8AC3E}">
        <p14:creationId xmlns:p14="http://schemas.microsoft.com/office/powerpoint/2010/main" val="7605735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TotalTime>
  <Words>197</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   Operations Working Group </vt:lpstr>
      <vt:lpstr>NPRR 849, Clarification of the range of Voltage Set Points at a Generation Resources' Point of Interconnection (POI)</vt:lpstr>
      <vt:lpstr> NOGRR178, Clarification of Automatic Under-Frequency Load Shed Requirement  </vt:lpstr>
      <vt:lpstr>Southern Cross Transmission (SCT) – </vt:lpstr>
    </vt:vector>
  </TitlesOfParts>
  <Company>Garland Power &amp; Light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Rick Gillean</cp:lastModifiedBy>
  <cp:revision>89</cp:revision>
  <dcterms:created xsi:type="dcterms:W3CDTF">2017-05-03T20:12:06Z</dcterms:created>
  <dcterms:modified xsi:type="dcterms:W3CDTF">2018-08-07T16:16:40Z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