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586" autoAdjust="0"/>
  </p:normalViewPr>
  <p:slideViewPr>
    <p:cSldViewPr snapToGrid="0">
      <p:cViewPr varScale="1">
        <p:scale>
          <a:sx n="110" d="100"/>
          <a:sy n="110" d="100"/>
        </p:scale>
        <p:origin x="348" y="10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8/7/2018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0823"/>
            <a:ext cx="9144000" cy="1323703"/>
          </a:xfrm>
        </p:spPr>
        <p:txBody>
          <a:bodyPr>
            <a:normAutofit/>
          </a:bodyPr>
          <a:lstStyle/>
          <a:p>
            <a:r>
              <a:rPr lang="en-US" sz="4400" dirty="0">
                <a:latin typeface="Arial" panose="020B0604020202020204" pitchFamily="34" charset="0"/>
                <a:cs typeface="Arial" panose="020B0604020202020204" pitchFamily="34" charset="0"/>
              </a:rPr>
              <a:t>   Operations Working Group</a:t>
            </a:r>
            <a:r>
              <a:rPr lang="en-US" sz="4400" dirty="0"/>
              <a:t>	</a:t>
            </a:r>
          </a:p>
        </p:txBody>
      </p:sp>
      <p:sp>
        <p:nvSpPr>
          <p:cNvPr id="3" name="Subtitle 2"/>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Chair- Rick Gillean</a:t>
            </a:r>
          </a:p>
          <a:p>
            <a:r>
              <a:rPr lang="en-US" dirty="0">
                <a:latin typeface="Arial" panose="020B0604020202020204" pitchFamily="34" charset="0"/>
                <a:cs typeface="Arial" panose="020B0604020202020204" pitchFamily="34" charset="0"/>
              </a:rPr>
              <a:t>Vice-Chair- Rickey Floyd</a:t>
            </a:r>
          </a:p>
          <a:p>
            <a:r>
              <a:rPr lang="en-US" dirty="0">
                <a:latin typeface="Arial" panose="020B0604020202020204" pitchFamily="34" charset="0"/>
                <a:cs typeface="Arial" panose="020B0604020202020204" pitchFamily="34" charset="0"/>
              </a:rPr>
              <a:t>08/09/2018</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Arial" panose="020B0604020202020204" pitchFamily="34" charset="0"/>
                <a:cs typeface="Arial" panose="020B0604020202020204" pitchFamily="34" charset="0"/>
              </a:rPr>
              <a:t>NPRR 849, Clarification of the range of Voltage Set Points at a Generation Resources' Point of Interconnection (POI)</a:t>
            </a:r>
          </a:p>
        </p:txBody>
      </p:sp>
      <p:sp>
        <p:nvSpPr>
          <p:cNvPr id="3" name="Content Placeholder 2"/>
          <p:cNvSpPr>
            <a:spLocks noGrp="1"/>
          </p:cNvSpPr>
          <p:nvPr>
            <p:ph idx="1"/>
          </p:nvPr>
        </p:nvSpPr>
        <p:spPr/>
        <p:txBody>
          <a:bodyPr>
            <a:normAutofit/>
          </a:bodyPr>
          <a:lstStyle/>
          <a:p>
            <a:pPr marL="0" indent="0" algn="just">
              <a:buNone/>
            </a:pPr>
            <a:endParaRPr lang="en-US" sz="2000" dirty="0"/>
          </a:p>
          <a:p>
            <a:pPr marL="0" indent="0" algn="just">
              <a:buNone/>
            </a:pPr>
            <a:r>
              <a:rPr lang="en-US" sz="2000" dirty="0">
                <a:latin typeface="Arial" panose="020B0604020202020204" pitchFamily="34" charset="0"/>
                <a:cs typeface="Arial" panose="020B0604020202020204" pitchFamily="34" charset="0"/>
              </a:rPr>
              <a:t>This Nodal Protocol Revision Request (NPRR) clarifies the range of voltages at the Point of Interconnection (POI) and circumstances for which a Generation Resource’s reactive capability must be designed to meet and clarifies the ability of ERCOT and the TSP or its designated agent (e.g. Transmission Operator (TO)) to issue an instruction for any available reactive capability at voltages outside of the reactive capability requirements.</a:t>
            </a:r>
            <a:endParaRPr lang="en-US" sz="2000" b="1" dirty="0"/>
          </a:p>
          <a:p>
            <a:pPr marL="0" indent="0">
              <a:buNone/>
            </a:pPr>
            <a:endParaRPr lang="en-US" sz="2000" b="1" dirty="0"/>
          </a:p>
          <a:p>
            <a:pPr marL="0" indent="0">
              <a:buNone/>
            </a:pPr>
            <a:r>
              <a:rPr lang="en-US" sz="2000" b="1" dirty="0">
                <a:latin typeface="Arial" panose="020B0604020202020204" pitchFamily="34" charset="0"/>
                <a:cs typeface="Arial" panose="020B0604020202020204" pitchFamily="34" charset="0"/>
              </a:rPr>
              <a:t>OWG recommended no action. </a:t>
            </a:r>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br>
              <a:rPr lang="en-US" sz="2400" dirty="0"/>
            </a:br>
            <a:r>
              <a:rPr lang="en-US" sz="2400" dirty="0">
                <a:latin typeface="Arial" panose="020B0604020202020204" pitchFamily="34" charset="0"/>
                <a:cs typeface="Arial" panose="020B0604020202020204" pitchFamily="34" charset="0"/>
              </a:rPr>
              <a:t>NOGRR178, Clarification of Automatic Under-Frequency Load Shed </a:t>
            </a:r>
            <a:r>
              <a:rPr lang="en-US" sz="2000" dirty="0">
                <a:latin typeface="Arial" panose="020B0604020202020204" pitchFamily="34" charset="0"/>
                <a:cs typeface="Arial" panose="020B0604020202020204" pitchFamily="34" charset="0"/>
              </a:rPr>
              <a:t>Requirement</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1574" y="1825625"/>
            <a:ext cx="10515600" cy="4351338"/>
          </a:xfrm>
        </p:spPr>
        <p:txBody>
          <a:bodyPr>
            <a:noAutofit/>
          </a:bodyPr>
          <a:lstStyle/>
          <a:p>
            <a:pPr marL="0" indent="0" algn="just">
              <a:buNone/>
            </a:pPr>
            <a:r>
              <a:rPr lang="en-US" sz="2000" dirty="0">
                <a:solidFill>
                  <a:srgbClr val="000000"/>
                </a:solidFill>
                <a:latin typeface="Arial" panose="020B0604020202020204" pitchFamily="34" charset="0"/>
              </a:rPr>
              <a:t>This Nodal Operating Guide Revision Request (NOGRR) clarifies language relating to automatic Load shedding.</a:t>
            </a:r>
          </a:p>
          <a:p>
            <a:pPr marL="0" indent="0" algn="just">
              <a:buNone/>
            </a:pPr>
            <a:endParaRPr lang="en-US" sz="2000" dirty="0">
              <a:solidFill>
                <a:srgbClr val="000000"/>
              </a:solidFill>
              <a:latin typeface="Arial" panose="020B0604020202020204" pitchFamily="34" charset="0"/>
            </a:endParaRPr>
          </a:p>
          <a:p>
            <a:pPr marL="0" indent="0" algn="just">
              <a:buNone/>
            </a:pPr>
            <a:endParaRPr lang="en-US" sz="2000" dirty="0">
              <a:solidFill>
                <a:srgbClr val="000000"/>
              </a:solidFill>
              <a:latin typeface="Arial" panose="020B0604020202020204" pitchFamily="34" charset="0"/>
            </a:endParaRPr>
          </a:p>
          <a:p>
            <a:pPr marL="0" indent="0" algn="just">
              <a:buNone/>
            </a:pPr>
            <a:r>
              <a:rPr lang="en-US" sz="2000" b="1" dirty="0">
                <a:latin typeface="Arial" panose="020B0604020202020204" pitchFamily="34" charset="0"/>
                <a:cs typeface="Arial" panose="020B0604020202020204" pitchFamily="34" charset="0"/>
              </a:rPr>
              <a:t>OWG is still discussing NOGGR 178. ERCOT filed comments on 07/31/18. . </a:t>
            </a:r>
          </a:p>
          <a:p>
            <a:pPr marL="0" indent="0" algn="just">
              <a:buNone/>
            </a:pPr>
            <a:endParaRPr lang="en-US" sz="2000" dirty="0"/>
          </a:p>
        </p:txBody>
      </p:sp>
    </p:spTree>
    <p:extLst>
      <p:ext uri="{BB962C8B-B14F-4D97-AF65-F5344CB8AC3E}">
        <p14:creationId xmlns:p14="http://schemas.microsoft.com/office/powerpoint/2010/main" val="266657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Arial" panose="020B0604020202020204" pitchFamily="34" charset="0"/>
                <a:cs typeface="Arial" panose="020B0604020202020204" pitchFamily="34" charset="0"/>
              </a:rPr>
              <a:t>Southern Cross Transmission (SCT) –</a:t>
            </a:r>
            <a:br>
              <a:rPr lang="en-US" sz="2000" dirty="0">
                <a:latin typeface="Arial" panose="020B0604020202020204" pitchFamily="34" charset="0"/>
                <a:cs typeface="Arial" panose="020B0604020202020204" pitchFamily="34" charset="0"/>
              </a:rPr>
            </a:br>
            <a:endParaRPr lang="en-US" sz="2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US" sz="2000" dirty="0">
                <a:solidFill>
                  <a:prstClr val="black"/>
                </a:solidFill>
                <a:latin typeface="Arial" panose="020B0604020202020204" pitchFamily="34" charset="0"/>
                <a:ea typeface="+mj-ea"/>
                <a:cs typeface="Arial" panose="020B0604020202020204" pitchFamily="34" charset="0"/>
              </a:rPr>
              <a:t>Directive 9:   Ancillary Services; Issues related to Most Severe Single Contingency (MSSC) and the Margin between Minimum Responsive Reserve Service (RRS) Procurement and Contingency Reserve Requirements</a:t>
            </a:r>
            <a:r>
              <a:rPr lang="en-US" sz="2000" b="1" dirty="0">
                <a:solidFill>
                  <a:prstClr val="black"/>
                </a:solidFill>
                <a:latin typeface="Arial" panose="020B0604020202020204" pitchFamily="34" charset="0"/>
                <a:ea typeface="+mj-ea"/>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lgn="just">
              <a:buNone/>
            </a:pPr>
            <a:endParaRPr lang="en-US" sz="2400" dirty="0"/>
          </a:p>
          <a:p>
            <a:pPr marL="0" indent="0" algn="just">
              <a:buNone/>
            </a:pPr>
            <a:r>
              <a:rPr lang="en-US" sz="2000" b="1" dirty="0">
                <a:latin typeface="Arial" panose="020B0604020202020204" pitchFamily="34" charset="0"/>
                <a:cs typeface="Arial" panose="020B0604020202020204" pitchFamily="34" charset="0"/>
              </a:rPr>
              <a:t>OWG had a consensus to endorsed </a:t>
            </a:r>
            <a:r>
              <a:rPr lang="en-US" sz="2000" b="1">
                <a:latin typeface="Arial" panose="020B0604020202020204" pitchFamily="34" charset="0"/>
                <a:cs typeface="Arial" panose="020B0604020202020204" pitchFamily="34" charset="0"/>
              </a:rPr>
              <a:t>the SCT </a:t>
            </a:r>
            <a:r>
              <a:rPr lang="en-US" sz="2000" b="1" dirty="0">
                <a:latin typeface="Arial" panose="020B0604020202020204" pitchFamily="34" charset="0"/>
                <a:cs typeface="Arial" panose="020B0604020202020204" pitchFamily="34" charset="0"/>
              </a:rPr>
              <a:t>directive 9 language.</a:t>
            </a:r>
          </a:p>
        </p:txBody>
      </p:sp>
    </p:spTree>
    <p:extLst>
      <p:ext uri="{BB962C8B-B14F-4D97-AF65-F5344CB8AC3E}">
        <p14:creationId xmlns:p14="http://schemas.microsoft.com/office/powerpoint/2010/main" val="760573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197</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   Operations Working Group </vt:lpstr>
      <vt:lpstr>NPRR 849, Clarification of the range of Voltage Set Points at a Generation Resources' Point of Interconnection (POI)</vt:lpstr>
      <vt:lpstr> NOGRR178, Clarification of Automatic Under-Frequency Load Shed Requirement  </vt:lpstr>
      <vt:lpstr>Southern Cross Transmission (SCT) – </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Rick Gillean</cp:lastModifiedBy>
  <cp:revision>89</cp:revision>
  <dcterms:created xsi:type="dcterms:W3CDTF">2017-05-03T20:12:06Z</dcterms:created>
  <dcterms:modified xsi:type="dcterms:W3CDTF">2018-08-07T16:16:40Z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