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94" r:id="rId4"/>
    <p:sldId id="295" r:id="rId5"/>
    <p:sldId id="296" r:id="rId6"/>
    <p:sldId id="301" r:id="rId7"/>
    <p:sldId id="29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7021" autoAdjust="0"/>
  </p:normalViewPr>
  <p:slideViewPr>
    <p:cSldViewPr>
      <p:cViewPr>
        <p:scale>
          <a:sx n="100" d="100"/>
          <a:sy n="100" d="100"/>
        </p:scale>
        <p:origin x="-1122"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8/1/2018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66946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62729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593815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8/1/2018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8/1/2018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8/1/2018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8/1/2018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08/8/2018</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AE,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a:defRPr/>
            </a:pPr>
            <a:r>
              <a:rPr lang="en-US" sz="3000" b="1" dirty="0"/>
              <a:t>General Update</a:t>
            </a:r>
          </a:p>
          <a:p>
            <a:pPr marL="457200" lvl="1" indent="0">
              <a:spcBef>
                <a:spcPts val="0"/>
              </a:spcBef>
              <a:buNone/>
              <a:defRPr/>
            </a:pPr>
            <a:endParaRPr lang="en-US" sz="2000" dirty="0"/>
          </a:p>
          <a:p>
            <a:pPr lvl="1">
              <a:spcBef>
                <a:spcPts val="0"/>
              </a:spcBef>
              <a:defRPr/>
            </a:pPr>
            <a:r>
              <a:rPr lang="en-US" sz="2400" dirty="0" smtClean="0"/>
              <a:t>July 18</a:t>
            </a:r>
            <a:r>
              <a:rPr lang="en-US" sz="2400" baseline="30000" dirty="0" smtClean="0"/>
              <a:t>th</a:t>
            </a:r>
            <a:r>
              <a:rPr lang="en-US" sz="2400" dirty="0" smtClean="0"/>
              <a:t> Joint </a:t>
            </a:r>
            <a:r>
              <a:rPr lang="en-US" sz="2400" dirty="0"/>
              <a:t>MCWG/CWG </a:t>
            </a:r>
            <a:r>
              <a:rPr lang="en-US" sz="2400" dirty="0" smtClean="0"/>
              <a:t>Meeting</a:t>
            </a:r>
          </a:p>
          <a:p>
            <a:pPr marL="457200" lvl="1" indent="0">
              <a:spcBef>
                <a:spcPts val="0"/>
              </a:spcBef>
              <a:buNone/>
              <a:defRPr/>
            </a:pPr>
            <a:endParaRPr lang="en-US" sz="2400" dirty="0">
              <a:cs typeface="Arial" panose="020B0604020202020204" pitchFamily="34" charset="0"/>
            </a:endParaRPr>
          </a:p>
          <a:p>
            <a:pPr lvl="1">
              <a:spcBef>
                <a:spcPts val="0"/>
              </a:spcBef>
              <a:defRPr/>
            </a:pPr>
            <a:r>
              <a:rPr lang="en-US" sz="2400" dirty="0">
                <a:cs typeface="Arial" panose="020B0604020202020204" pitchFamily="34" charset="0"/>
              </a:rPr>
              <a:t>NPRR850 - Market Suspension and </a:t>
            </a:r>
            <a:r>
              <a:rPr lang="en-US" sz="2400" dirty="0" smtClean="0">
                <a:cs typeface="Arial" panose="020B0604020202020204" pitchFamily="34" charset="0"/>
              </a:rPr>
              <a:t>Restart</a:t>
            </a:r>
          </a:p>
          <a:p>
            <a:pPr lvl="2">
              <a:spcBef>
                <a:spcPts val="0"/>
              </a:spcBef>
              <a:defRPr/>
            </a:pPr>
            <a:r>
              <a:rPr lang="en-US" sz="2000" dirty="0" smtClean="0"/>
              <a:t>ERCOT </a:t>
            </a:r>
            <a:r>
              <a:rPr lang="en-US" sz="2000" dirty="0"/>
              <a:t>has drafted proposed language to handle collateral </a:t>
            </a:r>
            <a:r>
              <a:rPr lang="en-US" sz="2000" dirty="0" smtClean="0"/>
              <a:t>requests during </a:t>
            </a:r>
            <a:r>
              <a:rPr lang="en-US" sz="2000" dirty="0"/>
              <a:t>the transition from </a:t>
            </a:r>
            <a:r>
              <a:rPr lang="en-US" sz="2000" dirty="0" smtClean="0"/>
              <a:t>pre- to </a:t>
            </a:r>
            <a:r>
              <a:rPr lang="en-US" sz="2000" dirty="0"/>
              <a:t>post-market restart.</a:t>
            </a:r>
          </a:p>
          <a:p>
            <a:pPr lvl="3">
              <a:spcBef>
                <a:spcPts val="0"/>
              </a:spcBef>
              <a:defRPr/>
            </a:pPr>
            <a:r>
              <a:rPr lang="en-US" sz="1600" dirty="0" smtClean="0"/>
              <a:t>Based </a:t>
            </a:r>
            <a:r>
              <a:rPr lang="en-US" sz="1600" dirty="0"/>
              <a:t>upon feedback from the CWG, ERCOT has added </a:t>
            </a:r>
            <a:r>
              <a:rPr lang="en-US" sz="1600" dirty="0" smtClean="0"/>
              <a:t>discretionary language </a:t>
            </a:r>
            <a:r>
              <a:rPr lang="en-US" sz="1600" dirty="0"/>
              <a:t>to allow up to two additional days for Market Participants to </a:t>
            </a:r>
            <a:r>
              <a:rPr lang="en-US" sz="1600" dirty="0" smtClean="0"/>
              <a:t>make payment </a:t>
            </a:r>
            <a:r>
              <a:rPr lang="en-US" sz="1600" dirty="0"/>
              <a:t>on any outstanding invoices / collateral calls during a Market Restart.</a:t>
            </a:r>
          </a:p>
          <a:p>
            <a:pPr lvl="2">
              <a:spcBef>
                <a:spcPts val="0"/>
              </a:spcBef>
              <a:defRPr/>
            </a:pPr>
            <a:r>
              <a:rPr lang="en-US" sz="2000" dirty="0" smtClean="0"/>
              <a:t>Credit </a:t>
            </a:r>
            <a:r>
              <a:rPr lang="en-US" sz="2000" dirty="0"/>
              <a:t>Working Group is awaiting further comments or feedback from </a:t>
            </a:r>
            <a:r>
              <a:rPr lang="en-US" sz="2000" dirty="0" smtClean="0"/>
              <a:t>other ERCOT </a:t>
            </a:r>
            <a:r>
              <a:rPr lang="en-US" sz="2000" dirty="0"/>
              <a:t>stakeholder working groups prior to filing additional comments.</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92162"/>
          </a:xfrm>
        </p:spPr>
        <p:txBody>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TextBox 4"/>
          <p:cNvSpPr txBox="1"/>
          <p:nvPr/>
        </p:nvSpPr>
        <p:spPr>
          <a:xfrm>
            <a:off x="457200" y="1349276"/>
            <a:ext cx="7416800" cy="1815882"/>
          </a:xfrm>
          <a:prstGeom prst="rect">
            <a:avLst/>
          </a:prstGeom>
          <a:noFill/>
        </p:spPr>
        <p:txBody>
          <a:bodyPr>
            <a:spAutoFit/>
          </a:bodyPr>
          <a:lstStyle/>
          <a:p>
            <a:pPr eaLnBrk="1" fontAlgn="auto" hangingPunct="1">
              <a:spcBef>
                <a:spcPts val="0"/>
              </a:spcBef>
              <a:spcAft>
                <a:spcPts val="0"/>
              </a:spcAft>
              <a:defRPr/>
            </a:pPr>
            <a:r>
              <a:rPr lang="en-US" sz="1600" dirty="0">
                <a:latin typeface="+mn-lt"/>
                <a:cs typeface="+mn-cs"/>
              </a:rPr>
              <a:t>Proposed approach:</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Decompose M1 into two components:</a:t>
            </a:r>
          </a:p>
          <a:p>
            <a:pPr marL="742950" lvl="1" indent="-285750" eaLnBrk="1" fontAlgn="auto" hangingPunct="1">
              <a:spcBef>
                <a:spcPts val="0"/>
              </a:spcBef>
              <a:spcAft>
                <a:spcPts val="0"/>
              </a:spcAft>
              <a:buFont typeface="Arial" panose="020B0604020202020204" pitchFamily="34" charset="0"/>
              <a:buChar char="•"/>
              <a:defRPr/>
            </a:pPr>
            <a:r>
              <a:rPr lang="en-US" sz="1600" b="1" dirty="0">
                <a:latin typeface="+mn-lt"/>
                <a:cs typeface="+mn-cs"/>
              </a:rPr>
              <a:t>M1a – Time period required to cover any termination </a:t>
            </a:r>
            <a:r>
              <a:rPr lang="en-US" sz="1600" b="1" dirty="0" smtClean="0">
                <a:latin typeface="+mn-lt"/>
                <a:cs typeface="+mn-cs"/>
              </a:rPr>
              <a:t>event (12)</a:t>
            </a:r>
            <a:endParaRPr lang="en-US" sz="1600" b="1" dirty="0">
              <a:latin typeface="+mn-lt"/>
              <a:cs typeface="+mn-cs"/>
            </a:endParaRPr>
          </a:p>
          <a:p>
            <a:pPr marL="742950" lvl="1"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M1b – Time period to cover mass transitions only</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M1a applicable to all entities; M1b applicable only to Counter-Parties with Load</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In M1b, adjust the mass transition days to reflect the decline in potential exposure during the transition </a:t>
            </a:r>
            <a:r>
              <a:rPr lang="en-US" sz="1600" dirty="0" smtClean="0">
                <a:latin typeface="+mn-lt"/>
                <a:cs typeface="+mn-cs"/>
              </a:rPr>
              <a:t>period</a:t>
            </a:r>
            <a:endParaRPr lang="en-US" sz="1600" dirty="0">
              <a:latin typeface="+mn-lt"/>
              <a:cs typeface="+mn-cs"/>
            </a:endParaRPr>
          </a:p>
        </p:txBody>
      </p:sp>
      <p:sp>
        <p:nvSpPr>
          <p:cNvPr id="6" name="Content Placeholder 2"/>
          <p:cNvSpPr txBox="1">
            <a:spLocks/>
          </p:cNvSpPr>
          <p:nvPr/>
        </p:nvSpPr>
        <p:spPr>
          <a:xfrm>
            <a:off x="381000" y="1044476"/>
            <a:ext cx="4953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t>Credit Parameter Review</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276601"/>
            <a:ext cx="6762309"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 y="3767138"/>
            <a:ext cx="1819275" cy="1024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246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100" smtClean="0"/>
              <a:t>4</a:t>
            </a:fld>
            <a:endParaRPr lang="en-US" sz="1100" dirty="0"/>
          </a:p>
        </p:txBody>
      </p:sp>
      <p:pic>
        <p:nvPicPr>
          <p:cNvPr id="5" name="Picture 4"/>
          <p:cNvPicPr>
            <a:picLocks noChangeAspect="1"/>
          </p:cNvPicPr>
          <p:nvPr/>
        </p:nvPicPr>
        <p:blipFill>
          <a:blip r:embed="rId3"/>
          <a:stretch>
            <a:fillRect/>
          </a:stretch>
        </p:blipFill>
        <p:spPr>
          <a:xfrm>
            <a:off x="838200" y="1514479"/>
            <a:ext cx="7391400" cy="4505321"/>
          </a:xfrm>
          <a:prstGeom prst="rect">
            <a:avLst/>
          </a:prstGeom>
        </p:spPr>
      </p:pic>
    </p:spTree>
    <p:extLst>
      <p:ext uri="{BB962C8B-B14F-4D97-AF65-F5344CB8AC3E}">
        <p14:creationId xmlns:p14="http://schemas.microsoft.com/office/powerpoint/2010/main" val="3710157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200" smtClean="0"/>
              <a:t>5</a:t>
            </a:fld>
            <a:endParaRPr lang="en-US" sz="1200" dirty="0"/>
          </a:p>
        </p:txBody>
      </p:sp>
      <p:pic>
        <p:nvPicPr>
          <p:cNvPr id="5" name="Picture 4"/>
          <p:cNvPicPr>
            <a:picLocks noChangeAspect="1"/>
          </p:cNvPicPr>
          <p:nvPr/>
        </p:nvPicPr>
        <p:blipFill>
          <a:blip r:embed="rId3"/>
          <a:stretch>
            <a:fillRect/>
          </a:stretch>
        </p:blipFill>
        <p:spPr>
          <a:xfrm>
            <a:off x="685800" y="1447800"/>
            <a:ext cx="7620000" cy="4343400"/>
          </a:xfrm>
          <a:prstGeom prst="rect">
            <a:avLst/>
          </a:prstGeom>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8713" y="5934075"/>
            <a:ext cx="6884987"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3767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200" smtClean="0"/>
              <a:t>6</a:t>
            </a:fld>
            <a:endParaRPr lang="en-US" sz="1200" dirty="0"/>
          </a:p>
        </p:txBody>
      </p:sp>
      <p:pic>
        <p:nvPicPr>
          <p:cNvPr id="5" name="Picture 4"/>
          <p:cNvPicPr>
            <a:picLocks noChangeAspect="1"/>
          </p:cNvPicPr>
          <p:nvPr/>
        </p:nvPicPr>
        <p:blipFill>
          <a:blip r:embed="rId3"/>
          <a:stretch>
            <a:fillRect/>
          </a:stretch>
        </p:blipFill>
        <p:spPr>
          <a:xfrm>
            <a:off x="457200" y="1197446"/>
            <a:ext cx="8096190" cy="4822354"/>
          </a:xfrm>
          <a:prstGeom prst="rect">
            <a:avLst/>
          </a:prstGeom>
        </p:spPr>
      </p:pic>
    </p:spTree>
    <p:extLst>
      <p:ext uri="{BB962C8B-B14F-4D97-AF65-F5344CB8AC3E}">
        <p14:creationId xmlns:p14="http://schemas.microsoft.com/office/powerpoint/2010/main" val="199907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MCWG update to WMS</a:t>
            </a:r>
          </a:p>
        </p:txBody>
      </p:sp>
      <p:sp>
        <p:nvSpPr>
          <p:cNvPr id="3" name="Content Placeholder 2"/>
          <p:cNvSpPr>
            <a:spLocks noGrp="1"/>
          </p:cNvSpPr>
          <p:nvPr>
            <p:ph idx="1"/>
          </p:nvPr>
        </p:nvSpPr>
        <p:spPr>
          <a:xfrm>
            <a:off x="457200" y="1295400"/>
            <a:ext cx="8229600" cy="4525963"/>
          </a:xfrm>
        </p:spPr>
        <p:txBody>
          <a:bodyPr>
            <a:noAutofit/>
          </a:bodyPr>
          <a:lstStyle/>
          <a:p>
            <a:pPr marL="0" indent="0">
              <a:buNone/>
            </a:pPr>
            <a:r>
              <a:rPr lang="en-US" sz="2400" u="sng" dirty="0" smtClean="0"/>
              <a:t>Surety Bonds</a:t>
            </a:r>
          </a:p>
          <a:p>
            <a:pPr marL="0" indent="0">
              <a:buNone/>
            </a:pPr>
            <a:endParaRPr lang="en-US" sz="1800" dirty="0" smtClean="0"/>
          </a:p>
          <a:p>
            <a:pPr marL="0" indent="0">
              <a:buNone/>
            </a:pPr>
            <a:r>
              <a:rPr lang="en-US" sz="1800" dirty="0" smtClean="0"/>
              <a:t>16.11.3 </a:t>
            </a:r>
            <a:r>
              <a:rPr lang="en-US" sz="1800" dirty="0"/>
              <a:t>(c) The Counter-Party may give a surety bond naming ERCOT as the beneficiary.  </a:t>
            </a:r>
          </a:p>
          <a:p>
            <a:pPr marL="400050" lvl="1" indent="0">
              <a:buNone/>
            </a:pPr>
            <a:r>
              <a:rPr lang="en-US" sz="1800" dirty="0"/>
              <a:t>(</a:t>
            </a:r>
            <a:r>
              <a:rPr lang="en-US" sz="1800" dirty="0" err="1"/>
              <a:t>i</a:t>
            </a:r>
            <a:r>
              <a:rPr lang="en-US" sz="1800" dirty="0"/>
              <a:t>)	The surety bond must be signed by a surety acceptable to ERCOT, in its sole discretion and must be in the form of ERCOT’s standard surety bond form approved by the ERCOT Board.  No modifications to the form are permitted.</a:t>
            </a:r>
          </a:p>
          <a:p>
            <a:pPr marL="400050" lvl="1" indent="0">
              <a:buNone/>
            </a:pPr>
            <a:r>
              <a:rPr lang="en-US" sz="1800" dirty="0"/>
              <a:t>(ii)	The surety bond must be issued by an insurance company with a minimum rating of A- with S&amp;P or Fitch or A3 with Moody’s.</a:t>
            </a:r>
          </a:p>
          <a:p>
            <a:pPr marL="400050" lvl="1" indent="0">
              <a:buNone/>
            </a:pPr>
            <a:r>
              <a:rPr lang="en-US" sz="1800" dirty="0"/>
              <a:t>(iii)	</a:t>
            </a:r>
            <a:r>
              <a:rPr lang="en-US" sz="1800" dirty="0">
                <a:solidFill>
                  <a:srgbClr val="FF0000"/>
                </a:solidFill>
              </a:rPr>
              <a:t>Surety bonds are subject to a limit of $10 million per Counter-Party per insurer and an overall limit of $100 million per insurer for all ERCOT Counter-Parties.</a:t>
            </a:r>
          </a:p>
          <a:p>
            <a:endParaRPr lang="en-US" sz="2400" dirty="0" smtClean="0"/>
          </a:p>
          <a:p>
            <a:r>
              <a:rPr lang="en-US" sz="2400" dirty="0" smtClean="0"/>
              <a:t>Why limit Surety Bonds?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532492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6010</TotalTime>
  <Words>231</Words>
  <Application>Microsoft Office PowerPoint</Application>
  <PresentationFormat>On-screen Show (4:3)</PresentationFormat>
  <Paragraphs>43</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Market Credit Working Group update to the Wholesale Market Subcommittee</vt:lpstr>
      <vt:lpstr>MCWG update to WMS</vt:lpstr>
      <vt:lpstr>MCWG update to WMS</vt:lpstr>
      <vt:lpstr>Credit Exposure Update</vt:lpstr>
      <vt:lpstr>Credit Exposure Update</vt:lpstr>
      <vt:lpstr>Credit Exposure Update</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213</cp:revision>
  <dcterms:created xsi:type="dcterms:W3CDTF">2006-08-16T00:00:00Z</dcterms:created>
  <dcterms:modified xsi:type="dcterms:W3CDTF">2018-08-01T16:59:44Z</dcterms:modified>
</cp:coreProperties>
</file>