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  <p:sldMasterId id="2147483685" r:id="rId2"/>
    <p:sldMasterId id="2147483687" r:id="rId3"/>
  </p:sldMasterIdLst>
  <p:sldIdLst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200"/>
    <a:srgbClr val="CCD7DF"/>
    <a:srgbClr val="FFE6CC"/>
    <a:srgbClr val="E8CEDD"/>
    <a:srgbClr val="335F82"/>
    <a:srgbClr val="CCEF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2800" y="6569082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905000" y="2625326"/>
            <a:ext cx="83820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905000" y="4232673"/>
            <a:ext cx="83820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905000" y="2895600"/>
            <a:ext cx="83820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9492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855413"/>
            <a:ext cx="113792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9691" y="6553207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6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6181344" y="863353"/>
            <a:ext cx="560832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06400" y="855413"/>
            <a:ext cx="560832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055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6181344" y="1695203"/>
            <a:ext cx="560832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406400" y="1695207"/>
            <a:ext cx="560832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6181344" y="863347"/>
            <a:ext cx="5608320" cy="730506"/>
          </a:xfrm>
          <a:prstGeom prst="rect">
            <a:avLst/>
          </a:prstGeom>
        </p:spPr>
        <p:txBody>
          <a:bodyPr/>
          <a:lstStyle>
            <a:lvl1pPr marL="0" marR="0" indent="0" algn="l" defTabSz="68576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76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406400" y="855407"/>
            <a:ext cx="560832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059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752748" y="266304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3752748" y="266304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3864864" y="243682"/>
            <a:ext cx="8022336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Click to edit Master title style</a:t>
            </a:r>
            <a:endParaRPr lang="en-US" sz="3200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02336" y="859536"/>
            <a:ext cx="11375136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185" indent="-21430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08" indent="-171442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7868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14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4515" y="4837176"/>
            <a:ext cx="5953711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730500" y="3429000"/>
            <a:ext cx="5953711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730496" y="1325880"/>
            <a:ext cx="7359904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4612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438400" y="685800"/>
            <a:ext cx="8432800" cy="54864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255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43303" y="6561144"/>
            <a:ext cx="6096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9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3" y="6553206"/>
            <a:ext cx="943100" cy="207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1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11552908" y="6561144"/>
            <a:ext cx="517177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369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9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766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2" indent="-257162" algn="l" defTabSz="6857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85" indent="-214303" algn="l" defTabSz="685766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8" indent="-171442" algn="l" defTabSz="685766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1" indent="-171442" algn="l" defTabSz="685766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3" indent="-171442" algn="l" defTabSz="685766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7" indent="-171442" algn="l" defTabSz="68576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6" indent="-171442" algn="l" defTabSz="68576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81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12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hdr="0" ft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1219205" y="8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88" y="5257800"/>
            <a:ext cx="1575824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1219205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3175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73770/FAS_CBA_2016_AS_Quantities_11032015.xls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01749" y="680356"/>
            <a:ext cx="2638676" cy="33855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cap="small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Current </a:t>
            </a:r>
            <a:r>
              <a:rPr lang="en-US" sz="1400" b="1" cap="small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Framework</a:t>
            </a:r>
            <a:endParaRPr lang="en-US" sz="1600" b="1" cap="small" dirty="0">
              <a:latin typeface="Arial" panose="020B0604020202020204" pitchFamily="34" charset="0"/>
              <a:ea typeface="TradeGothic LT Bold" panose="020B0706030503020504" pitchFamily="34" charset="0"/>
              <a:cs typeface="Arial" panose="020B0604020202020204" pitchFamily="34" charset="0"/>
            </a:endParaRPr>
          </a:p>
        </p:txBody>
      </p:sp>
      <p:sp>
        <p:nvSpPr>
          <p:cNvPr id="73" name="Title 7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Proposed NPRR 863 Ancillary Service Framework Changes </a:t>
            </a:r>
          </a:p>
        </p:txBody>
      </p:sp>
      <p:sp>
        <p:nvSpPr>
          <p:cNvPr id="62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13164" y="977427"/>
            <a:ext cx="8701453" cy="5356703"/>
          </a:xfrm>
          <a:prstGeom prst="rect">
            <a:avLst/>
          </a:prstGeom>
          <a:solidFill>
            <a:srgbClr val="CC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3003146" y="684471"/>
            <a:ext cx="1" cy="5705856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6777146" y="1641931"/>
            <a:ext cx="5008453" cy="2037567"/>
          </a:xfrm>
          <a:prstGeom prst="rect">
            <a:avLst/>
          </a:prstGeom>
          <a:noFill/>
          <a:ln w="44450" cap="sq">
            <a:solidFill>
              <a:schemeClr val="accent6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584" tIns="54864" rIns="100584" bIns="5486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000" b="1" u="sng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FFR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Triggered at 59.85 Hz and full response in 15 cycles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Once deployed, sustain for up to 15 mins. Once recalled, restore within 15 mins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endParaRPr lang="en-US" sz="300" dirty="0">
              <a:solidFill>
                <a:schemeClr val="tx1"/>
              </a:solidFill>
              <a:latin typeface="Arial" panose="020B06040202020202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  <a:p>
            <a:endParaRPr lang="en-US" sz="300" b="1" u="sng" dirty="0">
              <a:solidFill>
                <a:schemeClr val="tx1"/>
              </a:solidFill>
              <a:latin typeface="Arial" panose="020B06040202020202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  <a:p>
            <a:r>
              <a:rPr lang="en-US" sz="1000" b="1" u="sng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PFR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kern="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PFR capable capacity reserved on generators or Controllable Load Resources (CLR)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kern="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Minimum 1,150 MW must be provided by resources capable of PFR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endParaRPr lang="en-US" sz="300" kern="0" dirty="0">
              <a:solidFill>
                <a:schemeClr val="tx1"/>
              </a:solidFill>
              <a:latin typeface="Arial" panose="020B06040202020202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  <a:p>
            <a:r>
              <a:rPr lang="en-US" sz="1000" b="1" u="sng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Load Resources on UFR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kern="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Triggered at 59.70 Hz and full response in 30 cycles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kern="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Sustain until recalled. Once recalled, restore within 3 hours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kern="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Beyond the minimum PFR, up to 60% of total FRS can come from Load Resources on UFR or FFR.</a:t>
            </a:r>
          </a:p>
        </p:txBody>
      </p:sp>
      <p:sp>
        <p:nvSpPr>
          <p:cNvPr id="63" name="Rectangle 62"/>
          <p:cNvSpPr/>
          <p:nvPr/>
        </p:nvSpPr>
        <p:spPr>
          <a:xfrm>
            <a:off x="6773309" y="3811471"/>
            <a:ext cx="5012291" cy="1201071"/>
          </a:xfrm>
          <a:prstGeom prst="rect">
            <a:avLst/>
          </a:prstGeom>
          <a:noFill/>
          <a:ln w="44450" cap="sq">
            <a:solidFill>
              <a:srgbClr val="FF82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584" tIns="54864" rIns="100584" bIns="5486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u="sng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Generation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Online or offline capacity that can be converted to energy within 10 minutes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Dispatched by SCED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endParaRPr lang="en-US" sz="400" dirty="0">
              <a:solidFill>
                <a:schemeClr val="tx1"/>
              </a:solidFill>
              <a:latin typeface="Arial" panose="020B06040202020202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  <a:p>
            <a:r>
              <a:rPr lang="en-US" sz="1100" b="1" u="sng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Load Resources (UFR not required)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kern="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Up to 50% of </a:t>
            </a:r>
            <a:r>
              <a:rPr lang="en-US" sz="1000" kern="0" dirty="0" smtClean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ECR</a:t>
            </a:r>
            <a:r>
              <a:rPr lang="en-US" sz="1000" kern="0" dirty="0" smtClean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S </a:t>
            </a:r>
            <a:r>
              <a:rPr lang="en-US" sz="1000" kern="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capacity can come from Load Resources with or without UFR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kern="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Once deployed, must respond within 10 minutes. Restoration within 3 hours</a:t>
            </a:r>
            <a:endParaRPr lang="en-US" sz="500" b="1" u="sng" dirty="0">
              <a:solidFill>
                <a:schemeClr val="tx1"/>
              </a:solidFill>
              <a:latin typeface="Arial" panose="020B06040202020202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</p:txBody>
      </p:sp>
      <p:cxnSp>
        <p:nvCxnSpPr>
          <p:cNvPr id="74" name="Straight Connector 73"/>
          <p:cNvCxnSpPr>
            <a:endCxn id="49" idx="1"/>
          </p:cNvCxnSpPr>
          <p:nvPr/>
        </p:nvCxnSpPr>
        <p:spPr>
          <a:xfrm>
            <a:off x="6346715" y="2660331"/>
            <a:ext cx="430431" cy="384"/>
          </a:xfrm>
          <a:prstGeom prst="line">
            <a:avLst/>
          </a:prstGeom>
          <a:ln w="349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endCxn id="63" idx="1"/>
          </p:cNvCxnSpPr>
          <p:nvPr/>
        </p:nvCxnSpPr>
        <p:spPr>
          <a:xfrm>
            <a:off x="6341357" y="4407809"/>
            <a:ext cx="431952" cy="4198"/>
          </a:xfrm>
          <a:prstGeom prst="line">
            <a:avLst/>
          </a:prstGeom>
          <a:ln w="34925">
            <a:solidFill>
              <a:srgbClr val="FF8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479869" y="2087127"/>
            <a:ext cx="2820559" cy="1397984"/>
          </a:xfrm>
          <a:prstGeom prst="rect">
            <a:avLst/>
          </a:prstGeom>
          <a:solidFill>
            <a:schemeClr val="bg1"/>
          </a:solidFill>
          <a:ln w="95250" cap="sq">
            <a:solidFill>
              <a:schemeClr val="accent6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51"/>
          </a:p>
        </p:txBody>
      </p:sp>
      <p:sp>
        <p:nvSpPr>
          <p:cNvPr id="37" name="Rectangle 36"/>
          <p:cNvSpPr/>
          <p:nvPr/>
        </p:nvSpPr>
        <p:spPr>
          <a:xfrm>
            <a:off x="3577899" y="2542723"/>
            <a:ext cx="2653079" cy="337343"/>
          </a:xfrm>
          <a:prstGeom prst="rect">
            <a:avLst/>
          </a:prstGeom>
          <a:solidFill>
            <a:srgbClr val="335F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Load Resources on UFR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574443" y="2906653"/>
            <a:ext cx="2656848" cy="33734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Primary Frequency Response (PFR)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576211" y="2170062"/>
            <a:ext cx="2653079" cy="33734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Fast Frequency Response (FFR)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483864" y="4008151"/>
            <a:ext cx="2807208" cy="1092064"/>
          </a:xfrm>
          <a:prstGeom prst="rect">
            <a:avLst/>
          </a:prstGeom>
          <a:solidFill>
            <a:schemeClr val="bg1"/>
          </a:solidFill>
          <a:ln w="95250" cap="sq">
            <a:solidFill>
              <a:srgbClr val="FF82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51"/>
          </a:p>
        </p:txBody>
      </p:sp>
      <p:sp>
        <p:nvSpPr>
          <p:cNvPr id="46" name="Rectangle 45"/>
          <p:cNvSpPr/>
          <p:nvPr/>
        </p:nvSpPr>
        <p:spPr>
          <a:xfrm>
            <a:off x="3433579" y="3669920"/>
            <a:ext cx="2903827" cy="337343"/>
          </a:xfrm>
          <a:prstGeom prst="rect">
            <a:avLst/>
          </a:prstGeom>
          <a:solidFill>
            <a:srgbClr val="FF820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cap="small" dirty="0" smtClean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ERCOT Contingency Reserve </a:t>
            </a:r>
            <a:r>
              <a:rPr lang="en-US" sz="1200" b="1" cap="small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Service </a:t>
            </a:r>
            <a:r>
              <a:rPr lang="en-US" sz="1200" b="1" cap="small" dirty="0" smtClean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(ECRS</a:t>
            </a:r>
            <a:r>
              <a:rPr lang="en-US" sz="1200" b="1" cap="small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569785" y="4478041"/>
            <a:ext cx="2654843" cy="379511"/>
          </a:xfrm>
          <a:prstGeom prst="rect">
            <a:avLst/>
          </a:prstGeom>
          <a:solidFill>
            <a:srgbClr val="335F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Load Resources </a:t>
            </a:r>
            <a:br>
              <a:rPr lang="en-US" sz="1200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may or may not be on UFR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574445" y="4091519"/>
            <a:ext cx="2654843" cy="33734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10 minute ramp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334890" y="2571432"/>
            <a:ext cx="2386649" cy="1425987"/>
            <a:chOff x="-417036" y="2162913"/>
            <a:chExt cx="2531456" cy="1830581"/>
          </a:xfrm>
        </p:grpSpPr>
        <p:sp>
          <p:nvSpPr>
            <p:cNvPr id="30" name="Rectangle 29"/>
            <p:cNvSpPr/>
            <p:nvPr/>
          </p:nvSpPr>
          <p:spPr>
            <a:xfrm>
              <a:off x="-366472" y="2513318"/>
              <a:ext cx="2434396" cy="1480176"/>
            </a:xfrm>
            <a:prstGeom prst="rect">
              <a:avLst/>
            </a:prstGeom>
            <a:solidFill>
              <a:schemeClr val="bg1"/>
            </a:solidFill>
            <a:ln w="95250" cap="sq">
              <a:solidFill>
                <a:schemeClr val="accent4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-417036" y="2162913"/>
              <a:ext cx="2531456" cy="457200"/>
            </a:xfrm>
            <a:prstGeom prst="rect">
              <a:avLst/>
            </a:prstGeom>
            <a:solidFill>
              <a:schemeClr val="accent4"/>
            </a:solidFill>
            <a:ln w="63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51" b="1" cap="small" dirty="0">
                  <a:latin typeface="Arial" panose="020B0604020202020204" pitchFamily="34" charset="0"/>
                  <a:ea typeface="TradeGothic LT Bold" panose="020B0706030503020504" pitchFamily="34" charset="0"/>
                  <a:cs typeface="Arial" panose="020B0604020202020204" pitchFamily="34" charset="0"/>
                </a:rPr>
                <a:t>Responsive Reserve Service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-366472" y="2628980"/>
              <a:ext cx="2398829" cy="11853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42" indent="-171442">
                <a:buAutoNum type="arabicPeriod"/>
              </a:pPr>
              <a:r>
                <a:rPr lang="en-US" sz="1100" dirty="0">
                  <a:latin typeface="Arial" panose="020B0604020202020204" pitchFamily="34" charset="0"/>
                  <a:ea typeface="TradeGothic LT" panose="020B0506030503020504" pitchFamily="34" charset="0"/>
                  <a:cs typeface="Arial" panose="020B0604020202020204" pitchFamily="34" charset="0"/>
                </a:rPr>
                <a:t>Primary Frequency Response</a:t>
              </a:r>
            </a:p>
            <a:p>
              <a:pPr marL="342882" indent="-342882">
                <a:buAutoNum type="arabicPeriod"/>
              </a:pPr>
              <a:endParaRPr lang="en-US" sz="300" dirty="0"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endParaRPr>
            </a:p>
            <a:p>
              <a:pPr marL="171442" indent="-171442">
                <a:buFontTx/>
                <a:buAutoNum type="arabicPeriod"/>
              </a:pPr>
              <a:r>
                <a:rPr lang="en-US" sz="1100" dirty="0">
                  <a:latin typeface="Arial" panose="020B0604020202020204" pitchFamily="34" charset="0"/>
                  <a:ea typeface="TradeGothic LT" panose="020B0506030503020504" pitchFamily="34" charset="0"/>
                  <a:cs typeface="Arial" panose="020B0604020202020204" pitchFamily="34" charset="0"/>
                </a:rPr>
                <a:t>Load Resources on Under Frequency Relay (UFR)</a:t>
              </a:r>
            </a:p>
            <a:p>
              <a:pPr marL="342882" indent="-342882">
                <a:buFontTx/>
                <a:buAutoNum type="arabicPeriod"/>
              </a:pPr>
              <a:endParaRPr lang="en-US" sz="300" dirty="0"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endParaRPr>
            </a:p>
            <a:p>
              <a:pPr marL="171442" indent="-171442">
                <a:buAutoNum type="arabicPeriod"/>
              </a:pPr>
              <a:r>
                <a:rPr lang="en-US" sz="1100" dirty="0">
                  <a:latin typeface="Arial" panose="020B0604020202020204" pitchFamily="34" charset="0"/>
                  <a:ea typeface="TradeGothic LT" panose="020B0506030503020504" pitchFamily="34" charset="0"/>
                  <a:cs typeface="Arial" panose="020B0604020202020204" pitchFamily="34" charset="0"/>
                </a:rPr>
                <a:t>10 minute ramp</a:t>
              </a:r>
            </a:p>
            <a:p>
              <a:pPr marL="342882" indent="-342882">
                <a:buAutoNum type="arabicPeriod"/>
              </a:pPr>
              <a:endParaRPr lang="en-US" sz="400" dirty="0"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0" name="Rectangle 49"/>
          <p:cNvSpPr/>
          <p:nvPr/>
        </p:nvSpPr>
        <p:spPr>
          <a:xfrm>
            <a:off x="351494" y="3795344"/>
            <a:ext cx="2354364" cy="23184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1" b="1" i="1" dirty="0"/>
              <a:t>2,300 to 3,200 MW</a:t>
            </a:r>
            <a:r>
              <a:rPr lang="en-US" sz="1051" b="1" i="1" dirty="0">
                <a:solidFill>
                  <a:srgbClr val="FF0000"/>
                </a:solidFill>
              </a:rPr>
              <a:t>*</a:t>
            </a:r>
            <a:endParaRPr lang="en-US" sz="1051" b="1" i="1" dirty="0"/>
          </a:p>
        </p:txBody>
      </p:sp>
      <p:sp>
        <p:nvSpPr>
          <p:cNvPr id="20" name="Rectangle 19"/>
          <p:cNvSpPr/>
          <p:nvPr/>
        </p:nvSpPr>
        <p:spPr>
          <a:xfrm>
            <a:off x="6773564" y="1057004"/>
            <a:ext cx="5012035" cy="486747"/>
          </a:xfrm>
          <a:prstGeom prst="rect">
            <a:avLst/>
          </a:pr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b="1" dirty="0">
                <a:solidFill>
                  <a:schemeClr val="accent1"/>
                </a:solidFill>
                <a:latin typeface="+mj-lt"/>
                <a:ea typeface="TradeGothic LT Bold" panose="020B0706030503020504" pitchFamily="34" charset="0"/>
              </a:rPr>
              <a:t>No Change</a:t>
            </a:r>
          </a:p>
        </p:txBody>
      </p:sp>
      <p:cxnSp>
        <p:nvCxnSpPr>
          <p:cNvPr id="28" name="Straight Connector 27"/>
          <p:cNvCxnSpPr>
            <a:endCxn id="20" idx="1"/>
          </p:cNvCxnSpPr>
          <p:nvPr/>
        </p:nvCxnSpPr>
        <p:spPr>
          <a:xfrm flipV="1">
            <a:off x="5932714" y="1300378"/>
            <a:ext cx="840850" cy="6836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447288" y="1039126"/>
            <a:ext cx="2898648" cy="3289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b="1" cap="small" dirty="0">
                <a:latin typeface="+mj-lt"/>
                <a:ea typeface="TradeGothic LT Bold" panose="020B0706030503020504" pitchFamily="34" charset="0"/>
              </a:rPr>
              <a:t>Regulation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333375" y="1044578"/>
            <a:ext cx="2295143" cy="3289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b="1" cap="small" dirty="0">
                <a:latin typeface="+mj-lt"/>
                <a:ea typeface="TradeGothic LT Bold" panose="020B0706030503020504" pitchFamily="34" charset="0"/>
              </a:rPr>
              <a:t>Regulation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33375" y="1373489"/>
            <a:ext cx="2297028" cy="2318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1" b="1" i="1" dirty="0"/>
              <a:t>157 to 687 MW</a:t>
            </a:r>
            <a:r>
              <a:rPr lang="en-US" sz="1051" b="1" i="1" dirty="0">
                <a:solidFill>
                  <a:srgbClr val="FF0000"/>
                </a:solidFill>
              </a:rPr>
              <a:t>*</a:t>
            </a:r>
            <a:endParaRPr lang="en-US" sz="1051" b="1" i="1" dirty="0"/>
          </a:p>
        </p:txBody>
      </p:sp>
      <p:sp>
        <p:nvSpPr>
          <p:cNvPr id="68" name="Rectangle 67"/>
          <p:cNvSpPr/>
          <p:nvPr/>
        </p:nvSpPr>
        <p:spPr>
          <a:xfrm>
            <a:off x="3447288" y="1361501"/>
            <a:ext cx="2898648" cy="2318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1" b="1" i="1" dirty="0"/>
              <a:t>157 to 687 MW</a:t>
            </a:r>
            <a:r>
              <a:rPr lang="en-US" sz="1051" b="1" i="1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454731" y="3277525"/>
            <a:ext cx="2879911" cy="23184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1" b="1" i="1" dirty="0"/>
              <a:t>2,300 to 3,200 MW</a:t>
            </a:r>
            <a:r>
              <a:rPr lang="en-US" sz="1051" b="1" i="1" dirty="0">
                <a:solidFill>
                  <a:srgbClr val="FF0000"/>
                </a:solidFill>
              </a:rPr>
              <a:t>*</a:t>
            </a:r>
            <a:r>
              <a:rPr lang="en-US" sz="1051" b="1" i="1" dirty="0"/>
              <a:t>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479868" y="4885226"/>
            <a:ext cx="2822101" cy="231841"/>
          </a:xfrm>
          <a:prstGeom prst="rect">
            <a:avLst/>
          </a:prstGeom>
          <a:solidFill>
            <a:srgbClr val="FF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584" tIns="54864" rIns="100584" bIns="54864" rtlCol="0" anchor="t"/>
          <a:lstStyle/>
          <a:p>
            <a:pPr algn="ctr"/>
            <a:r>
              <a:rPr lang="en-US" sz="1051" b="1" i="1" dirty="0"/>
              <a:t>508 to 1,644 </a:t>
            </a:r>
            <a:r>
              <a:rPr lang="en-US" sz="1051" b="1" i="1" dirty="0" smtClean="0"/>
              <a:t>MW</a:t>
            </a:r>
            <a:r>
              <a:rPr lang="en-US" sz="1051" b="1" i="1" dirty="0" smtClean="0">
                <a:solidFill>
                  <a:srgbClr val="FF0000"/>
                </a:solidFill>
              </a:rPr>
              <a:t>**</a:t>
            </a:r>
            <a:endParaRPr lang="en-US" sz="1051" b="1" i="1" dirty="0"/>
          </a:p>
        </p:txBody>
      </p:sp>
      <p:sp>
        <p:nvSpPr>
          <p:cNvPr id="77" name="Rectangle 76"/>
          <p:cNvSpPr/>
          <p:nvPr/>
        </p:nvSpPr>
        <p:spPr>
          <a:xfrm>
            <a:off x="3438621" y="1756297"/>
            <a:ext cx="2916936" cy="337343"/>
          </a:xfrm>
          <a:prstGeom prst="rect">
            <a:avLst/>
          </a:prstGeom>
          <a:solidFill>
            <a:schemeClr val="accent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b="1" cap="small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Frequency Response Service (FRS)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333377" y="5198433"/>
            <a:ext cx="11452223" cy="652680"/>
            <a:chOff x="333374" y="5198433"/>
            <a:chExt cx="11452223" cy="652680"/>
          </a:xfrm>
        </p:grpSpPr>
        <p:sp>
          <p:nvSpPr>
            <p:cNvPr id="8" name="Rectangle 7"/>
            <p:cNvSpPr/>
            <p:nvPr/>
          </p:nvSpPr>
          <p:spPr>
            <a:xfrm>
              <a:off x="333374" y="5250290"/>
              <a:ext cx="2217806" cy="32891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51" b="1" cap="small" dirty="0"/>
                <a:t>Non-Spin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773306" y="5198433"/>
              <a:ext cx="5012291" cy="652680"/>
            </a:xfrm>
            <a:prstGeom prst="rect">
              <a:avLst/>
            </a:prstGeom>
            <a:noFill/>
            <a:ln w="444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b="1" dirty="0">
                  <a:solidFill>
                    <a:schemeClr val="accent5"/>
                  </a:solidFill>
                  <a:latin typeface="+mj-lt"/>
                  <a:ea typeface="TradeGothic LT Bold" panose="020B0706030503020504" pitchFamily="34" charset="0"/>
                </a:rPr>
                <a:t>No protocol changes. </a:t>
              </a:r>
              <a:endParaRPr lang="en-US" sz="1100" b="1" dirty="0" smtClean="0">
                <a:solidFill>
                  <a:schemeClr val="accent5"/>
                </a:solidFill>
                <a:latin typeface="+mj-lt"/>
                <a:ea typeface="TradeGothic LT Bold" panose="020B07060305030205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000" kern="0" dirty="0" smtClean="0">
                  <a:solidFill>
                    <a:schemeClr val="tx1"/>
                  </a:solidFill>
                  <a:latin typeface="Arial" panose="020B0604020202020204" pitchFamily="34" charset="0"/>
                  <a:ea typeface="TradeGothic LT" panose="020B0506030503020504" pitchFamily="34" charset="0"/>
                  <a:cs typeface="Arial" panose="020B0604020202020204" pitchFamily="34" charset="0"/>
                </a:rPr>
                <a:t>Proposed methodology for Non-Spin </a:t>
              </a:r>
              <a:r>
                <a:rPr lang="en-US" sz="1000" kern="0" dirty="0">
                  <a:solidFill>
                    <a:schemeClr val="tx1"/>
                  </a:solidFill>
                  <a:latin typeface="Arial" panose="020B0604020202020204" pitchFamily="34" charset="0"/>
                  <a:ea typeface="TradeGothic LT" panose="020B0506030503020504" pitchFamily="34" charset="0"/>
                  <a:cs typeface="Arial" panose="020B0604020202020204" pitchFamily="34" charset="0"/>
                </a:rPr>
                <a:t>Reserve Service quantities </a:t>
              </a:r>
              <a:r>
                <a:rPr lang="en-US" sz="1000" kern="0" dirty="0" smtClean="0">
                  <a:solidFill>
                    <a:schemeClr val="tx1"/>
                  </a:solidFill>
                  <a:latin typeface="Arial" panose="020B0604020202020204" pitchFamily="34" charset="0"/>
                  <a:ea typeface="TradeGothic LT" panose="020B0506030503020504" pitchFamily="34" charset="0"/>
                  <a:cs typeface="Arial" panose="020B0604020202020204" pitchFamily="34" charset="0"/>
                </a:rPr>
                <a:t>in this framework -  quantities computed using 2018 A/S </a:t>
              </a:r>
              <a:r>
                <a:rPr lang="en-US" sz="1000" kern="0" smtClean="0">
                  <a:solidFill>
                    <a:schemeClr val="tx1"/>
                  </a:solidFill>
                  <a:latin typeface="Arial" panose="020B0604020202020204" pitchFamily="34" charset="0"/>
                  <a:ea typeface="TradeGothic LT" panose="020B0506030503020504" pitchFamily="34" charset="0"/>
                  <a:cs typeface="Arial" panose="020B0604020202020204" pitchFamily="34" charset="0"/>
                </a:rPr>
                <a:t>Methodology are </a:t>
              </a:r>
              <a:r>
                <a:rPr lang="en-US" sz="1000" kern="0" dirty="0">
                  <a:solidFill>
                    <a:schemeClr val="tx1"/>
                  </a:solidFill>
                  <a:latin typeface="Arial" panose="020B0604020202020204" pitchFamily="34" charset="0"/>
                  <a:ea typeface="TradeGothic LT" panose="020B0506030503020504" pitchFamily="34" charset="0"/>
                  <a:cs typeface="Arial" panose="020B0604020202020204" pitchFamily="34" charset="0"/>
                </a:rPr>
                <a:t>reduced by </a:t>
              </a:r>
              <a:r>
                <a:rPr lang="en-US" sz="1000" kern="0" dirty="0" smtClean="0">
                  <a:solidFill>
                    <a:schemeClr val="tx1"/>
                  </a:solidFill>
                  <a:latin typeface="Arial" panose="020B0604020202020204" pitchFamily="34" charset="0"/>
                  <a:ea typeface="TradeGothic LT" panose="020B0506030503020504" pitchFamily="34" charset="0"/>
                  <a:cs typeface="Arial" panose="020B0604020202020204" pitchFamily="34" charset="0"/>
                </a:rPr>
                <a:t>ECRS </a:t>
              </a:r>
              <a:r>
                <a:rPr lang="en-US" sz="1000" kern="0" dirty="0">
                  <a:solidFill>
                    <a:schemeClr val="tx1"/>
                  </a:solidFill>
                  <a:latin typeface="Arial" panose="020B0604020202020204" pitchFamily="34" charset="0"/>
                  <a:ea typeface="TradeGothic LT" panose="020B0506030503020504" pitchFamily="34" charset="0"/>
                  <a:cs typeface="Arial" panose="020B0604020202020204" pitchFamily="34" charset="0"/>
                </a:rPr>
                <a:t>quantities.</a:t>
              </a:r>
            </a:p>
          </p:txBody>
        </p:sp>
        <p:cxnSp>
          <p:nvCxnSpPr>
            <p:cNvPr id="60" name="Straight Connector 59"/>
            <p:cNvCxnSpPr>
              <a:stCxn id="57" idx="1"/>
            </p:cNvCxnSpPr>
            <p:nvPr/>
          </p:nvCxnSpPr>
          <p:spPr>
            <a:xfrm flipH="1">
              <a:off x="6341354" y="5524773"/>
              <a:ext cx="431952" cy="0"/>
            </a:xfrm>
            <a:prstGeom prst="line">
              <a:avLst/>
            </a:prstGeom>
            <a:ln w="3492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/>
            <p:cNvSpPr/>
            <p:nvPr/>
          </p:nvSpPr>
          <p:spPr>
            <a:xfrm>
              <a:off x="3447288" y="5234597"/>
              <a:ext cx="2898648" cy="33734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51" b="1" cap="small" dirty="0"/>
                <a:t>Non-Spin</a:t>
              </a: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333374" y="5579199"/>
              <a:ext cx="2215581" cy="231841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051" b="1" i="1" dirty="0"/>
                <a:t>967 to 2,361 MW</a:t>
              </a:r>
              <a:r>
                <a:rPr lang="en-US" sz="1051" b="1" i="1" dirty="0">
                  <a:solidFill>
                    <a:srgbClr val="FF0000"/>
                  </a:solidFill>
                </a:rPr>
                <a:t>*</a:t>
              </a:r>
              <a:endParaRPr lang="en-US" sz="1051" b="1" i="1" dirty="0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3447288" y="5566252"/>
              <a:ext cx="2898648" cy="231841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051" b="1" i="1" dirty="0"/>
                <a:t>0 to 1,180 </a:t>
              </a:r>
              <a:r>
                <a:rPr lang="en-US" sz="1051" b="1" i="1" dirty="0" smtClean="0"/>
                <a:t>MW</a:t>
              </a:r>
              <a:r>
                <a:rPr lang="en-US" sz="1051" b="1" i="1" dirty="0" smtClean="0">
                  <a:solidFill>
                    <a:srgbClr val="FF0000"/>
                  </a:solidFill>
                </a:rPr>
                <a:t>***</a:t>
              </a:r>
              <a:endParaRPr lang="en-US" sz="1051" b="1" i="1" dirty="0"/>
            </a:p>
          </p:txBody>
        </p:sp>
      </p:grpSp>
      <p:sp>
        <p:nvSpPr>
          <p:cNvPr id="115" name="TextBox 114"/>
          <p:cNvSpPr txBox="1"/>
          <p:nvPr/>
        </p:nvSpPr>
        <p:spPr>
          <a:xfrm>
            <a:off x="2603496" y="6542191"/>
            <a:ext cx="9379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srgbClr val="FF0000"/>
                </a:solidFill>
              </a:rPr>
              <a:t>*</a:t>
            </a:r>
            <a:r>
              <a:rPr lang="en-US" sz="700" dirty="0"/>
              <a:t>Quantities computed/estimated using 2018 Ancillary Service Methodology</a:t>
            </a:r>
            <a:r>
              <a:rPr lang="en-US" sz="700" dirty="0" smtClean="0"/>
              <a:t>. </a:t>
            </a:r>
            <a:r>
              <a:rPr lang="en-US" sz="700" dirty="0" smtClean="0">
                <a:solidFill>
                  <a:srgbClr val="FF0000"/>
                </a:solidFill>
              </a:rPr>
              <a:t>**</a:t>
            </a:r>
            <a:r>
              <a:rPr lang="en-US" sz="700" dirty="0" smtClean="0"/>
              <a:t>Quantities estimated using </a:t>
            </a:r>
            <a:r>
              <a:rPr lang="en-US" sz="700" dirty="0" smtClean="0">
                <a:hlinkClick r:id="rId2"/>
              </a:rPr>
              <a:t>this</a:t>
            </a:r>
            <a:r>
              <a:rPr lang="en-US" sz="700" dirty="0" smtClean="0"/>
              <a:t> reference</a:t>
            </a:r>
            <a:r>
              <a:rPr lang="en-US" sz="700" dirty="0"/>
              <a:t>. </a:t>
            </a:r>
            <a:r>
              <a:rPr lang="en-US" sz="700" dirty="0">
                <a:solidFill>
                  <a:srgbClr val="FF0000"/>
                </a:solidFill>
              </a:rPr>
              <a:t>***</a:t>
            </a:r>
            <a:r>
              <a:rPr lang="en-US" sz="700" dirty="0"/>
              <a:t>Quantities estimated using this reference and method in box on far left.</a:t>
            </a:r>
          </a:p>
          <a:p>
            <a:r>
              <a:rPr lang="en-US" sz="700" dirty="0"/>
              <a:t>For Discussion Purposes Only. The intent of this slide is to represent NPRR 863 (with ERCOT comments from 7/6/2018). Protocol language prevails to the extent of any inconsistency with this one page summary.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343874" y="6024369"/>
            <a:ext cx="2217807" cy="196909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1" b="1" i="1" dirty="0">
                <a:solidFill>
                  <a:schemeClr val="tx1"/>
                </a:solidFill>
              </a:rPr>
              <a:t>Overall A/S: 3,807 to 5,958 MW</a:t>
            </a:r>
            <a:r>
              <a:rPr lang="en-US" sz="1051" b="1" i="1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3454732" y="6024304"/>
            <a:ext cx="8163541" cy="201032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b="1" i="1" dirty="0">
                <a:solidFill>
                  <a:schemeClr val="tx1"/>
                </a:solidFill>
              </a:rPr>
              <a:t>Overall A/S: 3,807 to 5,958 MW</a:t>
            </a:r>
            <a:r>
              <a:rPr lang="en-US" sz="1100" b="1" i="1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0838571" y="47307"/>
            <a:ext cx="13534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/>
              <a:t>Last Edited on </a:t>
            </a:r>
            <a:r>
              <a:rPr lang="en-US" sz="800" i="1" dirty="0" smtClean="0"/>
              <a:t>7/30/2018</a:t>
            </a:r>
            <a:endParaRPr lang="en-US" sz="800" i="1" dirty="0"/>
          </a:p>
        </p:txBody>
      </p:sp>
      <p:sp>
        <p:nvSpPr>
          <p:cNvPr id="44" name="TextBox 43"/>
          <p:cNvSpPr txBox="1"/>
          <p:nvPr/>
        </p:nvSpPr>
        <p:spPr>
          <a:xfrm>
            <a:off x="4740277" y="618600"/>
            <a:ext cx="51062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cap="small" dirty="0">
                <a:latin typeface="+mj-lt"/>
                <a:ea typeface="TradeGothic LT Bold" panose="020B0706030503020504" pitchFamily="34" charset="0"/>
              </a:rPr>
              <a:t>NPRR 863 With </a:t>
            </a:r>
            <a:r>
              <a:rPr lang="en-US" sz="1400" b="1" cap="small" dirty="0" smtClean="0">
                <a:latin typeface="+mj-lt"/>
                <a:ea typeface="TradeGothic LT Bold" panose="020B0706030503020504" pitchFamily="34" charset="0"/>
              </a:rPr>
              <a:t>STEC Comments (4/26, 8/2) </a:t>
            </a:r>
            <a:endParaRPr lang="en-US" sz="1400" b="1" cap="small" dirty="0">
              <a:latin typeface="+mj-lt"/>
              <a:ea typeface="TradeGothic LT Bold" panose="020B07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38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ERCOT_Identity_v.2</Template>
  <TotalTime>658</TotalTime>
  <Words>380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Courier New</vt:lpstr>
      <vt:lpstr>TradeGothic LT</vt:lpstr>
      <vt:lpstr>TradeGothic LT Bold</vt:lpstr>
      <vt:lpstr>Wingdings</vt:lpstr>
      <vt:lpstr>1_Office Theme</vt:lpstr>
      <vt:lpstr>2_Custom Design</vt:lpstr>
      <vt:lpstr>3_Custom Design</vt:lpstr>
      <vt:lpstr>Proposed NPRR 863 Ancillary Service Framework Changes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Mago, Nitika</cp:lastModifiedBy>
  <cp:revision>83</cp:revision>
  <dcterms:created xsi:type="dcterms:W3CDTF">2018-07-05T19:49:43Z</dcterms:created>
  <dcterms:modified xsi:type="dcterms:W3CDTF">2018-07-30T19:30:02Z</dcterms:modified>
</cp:coreProperties>
</file>