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9" r:id="rId4"/>
    <p:sldId id="266" r:id="rId5"/>
    <p:sldId id="267" r:id="rId6"/>
    <p:sldId id="272" r:id="rId7"/>
    <p:sldId id="265" r:id="rId8"/>
    <p:sldId id="268" r:id="rId9"/>
    <p:sldId id="269" r:id="rId10"/>
    <p:sldId id="270" r:id="rId11"/>
    <p:sldId id="27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99CCFF"/>
    <a:srgbClr val="EAEAEA"/>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660"/>
  </p:normalViewPr>
  <p:slideViewPr>
    <p:cSldViewPr>
      <p:cViewPr varScale="1">
        <p:scale>
          <a:sx n="105" d="100"/>
          <a:sy n="105" d="100"/>
        </p:scale>
        <p:origin x="-1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7F7EF5D-7B55-4814-91E8-E881FEB7C63E}" type="datetimeFigureOut">
              <a:rPr lang="en-US"/>
              <a:pPr>
                <a:defRPr/>
              </a:pPr>
              <a:t>8/2/2018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208191C-270F-4BE2-B622-26BE6D80B8FE}" type="slidenum">
              <a:rPr lang="en-US"/>
              <a:pPr>
                <a:defRPr/>
              </a:pPr>
              <a:t>‹#›</a:t>
            </a:fld>
            <a:endParaRPr lang="en-US" dirty="0"/>
          </a:p>
        </p:txBody>
      </p:sp>
    </p:spTree>
    <p:extLst>
      <p:ext uri="{BB962C8B-B14F-4D97-AF65-F5344CB8AC3E}">
        <p14:creationId xmlns:p14="http://schemas.microsoft.com/office/powerpoint/2010/main" val="147384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E57614-19ED-4A61-9109-6175E64907A7}" type="datetimeFigureOut">
              <a:rPr lang="en-US"/>
              <a:pPr>
                <a:defRPr/>
              </a:pPr>
              <a:t>8/2/2018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C6745CD-4B16-4B92-B2C5-5613EEC625C8}" type="slidenum">
              <a:rPr lang="en-US"/>
              <a:pPr>
                <a:defRPr/>
              </a:pPr>
              <a:t>‹#›</a:t>
            </a:fld>
            <a:endParaRPr lang="en-US" dirty="0"/>
          </a:p>
        </p:txBody>
      </p:sp>
    </p:spTree>
    <p:extLst>
      <p:ext uri="{BB962C8B-B14F-4D97-AF65-F5344CB8AC3E}">
        <p14:creationId xmlns:p14="http://schemas.microsoft.com/office/powerpoint/2010/main" val="390916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6B338C-B8C7-4A53-80A6-9328EDC0A02E}" type="datetimeFigureOut">
              <a:rPr lang="en-US"/>
              <a:pPr>
                <a:defRPr/>
              </a:pPr>
              <a:t>8/2/2018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D6CFB3-BADC-41CA-9CE0-8685CDD96EBF}" type="slidenum">
              <a:rPr lang="en-US"/>
              <a:pPr>
                <a:defRPr/>
              </a:pPr>
              <a:t>‹#›</a:t>
            </a:fld>
            <a:endParaRPr lang="en-US" dirty="0"/>
          </a:p>
        </p:txBody>
      </p:sp>
    </p:spTree>
    <p:extLst>
      <p:ext uri="{BB962C8B-B14F-4D97-AF65-F5344CB8AC3E}">
        <p14:creationId xmlns:p14="http://schemas.microsoft.com/office/powerpoint/2010/main" val="393208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177CE03A-CA5C-4D12-B9C8-FAB7CEDBA870}" type="datetimeFigureOut">
              <a:rPr lang="en-US"/>
              <a:pPr>
                <a:defRPr/>
              </a:pPr>
              <a:t>8/2/2018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E39B07F-BFA8-4E92-98F1-2DC717ACC056}" type="slidenum">
              <a:rPr lang="en-US"/>
              <a:pPr>
                <a:defRPr/>
              </a:pPr>
              <a:t>‹#›</a:t>
            </a:fld>
            <a:endParaRPr lang="en-US" dirty="0"/>
          </a:p>
        </p:txBody>
      </p:sp>
    </p:spTree>
    <p:extLst>
      <p:ext uri="{BB962C8B-B14F-4D97-AF65-F5344CB8AC3E}">
        <p14:creationId xmlns:p14="http://schemas.microsoft.com/office/powerpoint/2010/main" val="420728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0B958D3C-510C-40ED-B634-AE4C1ACDBC1F}" type="datetimeFigureOut">
              <a:rPr lang="en-US"/>
              <a:pPr>
                <a:defRPr/>
              </a:pPr>
              <a:t>8/2/2018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5D752BE-1244-4F33-84AC-633043223ACA}" type="slidenum">
              <a:rPr lang="en-US"/>
              <a:pPr>
                <a:defRPr/>
              </a:pPr>
              <a:t>‹#›</a:t>
            </a:fld>
            <a:endParaRPr lang="en-US" dirty="0"/>
          </a:p>
        </p:txBody>
      </p:sp>
    </p:spTree>
    <p:extLst>
      <p:ext uri="{BB962C8B-B14F-4D97-AF65-F5344CB8AC3E}">
        <p14:creationId xmlns:p14="http://schemas.microsoft.com/office/powerpoint/2010/main" val="109197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6FB54E19-25F3-439D-B8C2-4C0E3B54E166}" type="datetimeFigureOut">
              <a:rPr lang="en-US"/>
              <a:pPr>
                <a:defRPr/>
              </a:pPr>
              <a:t>8/2/2018</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E1ACC425-61D2-4DC6-9303-1A7B4D2BAA32}" type="slidenum">
              <a:rPr lang="en-US"/>
              <a:pPr>
                <a:defRPr/>
              </a:pPr>
              <a:t>‹#›</a:t>
            </a:fld>
            <a:endParaRPr lang="en-US" dirty="0"/>
          </a:p>
        </p:txBody>
      </p:sp>
    </p:spTree>
    <p:extLst>
      <p:ext uri="{BB962C8B-B14F-4D97-AF65-F5344CB8AC3E}">
        <p14:creationId xmlns:p14="http://schemas.microsoft.com/office/powerpoint/2010/main" val="371875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DAE19D88-7BD2-4E2C-BFEF-DED2D17652BE}" type="datetimeFigureOut">
              <a:rPr lang="en-US"/>
              <a:pPr>
                <a:defRPr/>
              </a:pPr>
              <a:t>8/2/2018</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D95C30ED-389F-42F6-B4F9-D2A462A000E1}" type="slidenum">
              <a:rPr lang="en-US"/>
              <a:pPr>
                <a:defRPr/>
              </a:pPr>
              <a:t>‹#›</a:t>
            </a:fld>
            <a:endParaRPr lang="en-US" dirty="0"/>
          </a:p>
        </p:txBody>
      </p:sp>
    </p:spTree>
    <p:extLst>
      <p:ext uri="{BB962C8B-B14F-4D97-AF65-F5344CB8AC3E}">
        <p14:creationId xmlns:p14="http://schemas.microsoft.com/office/powerpoint/2010/main" val="129456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C04BE5E4-C53D-4FDF-93E0-3C3EB6F2C18C}" type="datetimeFigureOut">
              <a:rPr lang="en-US"/>
              <a:pPr>
                <a:defRPr/>
              </a:pPr>
              <a:t>8/2/2018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B744E4F-0194-4C01-A642-F2E8F4A673AC}" type="slidenum">
              <a:rPr lang="en-US"/>
              <a:pPr>
                <a:defRPr/>
              </a:pPr>
              <a:t>‹#›</a:t>
            </a:fld>
            <a:endParaRPr lang="en-US" dirty="0"/>
          </a:p>
        </p:txBody>
      </p:sp>
    </p:spTree>
    <p:extLst>
      <p:ext uri="{BB962C8B-B14F-4D97-AF65-F5344CB8AC3E}">
        <p14:creationId xmlns:p14="http://schemas.microsoft.com/office/powerpoint/2010/main" val="132117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D5ED58-8986-48F3-9489-E316E9D160CB}" type="datetimeFigureOut">
              <a:rPr lang="en-US"/>
              <a:pPr>
                <a:defRPr/>
              </a:pPr>
              <a:t>8/2/2018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A3ECFB0-014C-4EEB-90B3-55CF6A0EFEB4}" type="slidenum">
              <a:rPr lang="en-US"/>
              <a:pPr>
                <a:defRPr/>
              </a:pPr>
              <a:t>‹#›</a:t>
            </a:fld>
            <a:endParaRPr lang="en-US" dirty="0"/>
          </a:p>
        </p:txBody>
      </p:sp>
    </p:spTree>
    <p:extLst>
      <p:ext uri="{BB962C8B-B14F-4D97-AF65-F5344CB8AC3E}">
        <p14:creationId xmlns:p14="http://schemas.microsoft.com/office/powerpoint/2010/main" val="238669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DEB1A9-0006-4D3D-BAAF-EEC5A959DD55}" type="datetimeFigureOut">
              <a:rPr lang="en-US"/>
              <a:pPr>
                <a:defRPr/>
              </a:pPr>
              <a:t>8/2/2018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665C7E-6E94-488B-B7A3-E5B9EA1F7EE8}" type="slidenum">
              <a:rPr lang="en-US"/>
              <a:pPr>
                <a:defRPr/>
              </a:pPr>
              <a:t>‹#›</a:t>
            </a:fld>
            <a:endParaRPr lang="en-US" dirty="0"/>
          </a:p>
        </p:txBody>
      </p:sp>
    </p:spTree>
    <p:extLst>
      <p:ext uri="{BB962C8B-B14F-4D97-AF65-F5344CB8AC3E}">
        <p14:creationId xmlns:p14="http://schemas.microsoft.com/office/powerpoint/2010/main" val="828204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3BC0A60-1014-4075-8175-6E3D2E7639A4}" type="datetimeFigureOut">
              <a:rPr lang="en-US"/>
              <a:pPr>
                <a:defRPr/>
              </a:pPr>
              <a:t>8/2/2018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841897-0027-4ACD-B085-CC90EA882E5D}" type="slidenum">
              <a:rPr lang="en-US"/>
              <a:pPr>
                <a:defRPr/>
              </a:pPr>
              <a:t>‹#›</a:t>
            </a:fld>
            <a:endParaRPr lang="en-US" dirty="0"/>
          </a:p>
        </p:txBody>
      </p:sp>
    </p:spTree>
    <p:extLst>
      <p:ext uri="{BB962C8B-B14F-4D97-AF65-F5344CB8AC3E}">
        <p14:creationId xmlns:p14="http://schemas.microsoft.com/office/powerpoint/2010/main" val="187560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tint val="80000"/>
                <a:satMod val="250000"/>
              </a:schemeClr>
            </a:gs>
            <a:gs pos="83000">
              <a:schemeClr val="bg1">
                <a:tint val="90000"/>
                <a:shade val="90000"/>
                <a:satMod val="200000"/>
              </a:schemeClr>
            </a:gs>
            <a:gs pos="95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6A81574C-DB1B-449B-964D-5D11985F4B04}" type="datetimeFigureOut">
              <a:rPr lang="en-US"/>
              <a:pPr>
                <a:defRPr/>
              </a:pPr>
              <a:t>8/2/2018</a:t>
            </a:fld>
            <a:endParaRPr lang="en-U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21DBE24C-CF7F-481E-AB2F-63EF1C3DBB72}" type="slidenum">
              <a:rPr lang="en-US"/>
              <a:pPr>
                <a:defRPr/>
              </a:pPr>
              <a:t>‹#›</a:t>
            </a:fld>
            <a:endParaRPr lang="en-U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31"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Calibri" pitchFamily="34" charset="0"/>
        </a:defRPr>
      </a:lvl2pPr>
      <a:lvl3pPr algn="ctr" rtl="0" eaLnBrk="0" fontAlgn="base" hangingPunct="0">
        <a:lnSpc>
          <a:spcPts val="5800"/>
        </a:lnSpc>
        <a:spcBef>
          <a:spcPct val="0"/>
        </a:spcBef>
        <a:spcAft>
          <a:spcPct val="0"/>
        </a:spcAft>
        <a:defRPr sz="5400">
          <a:solidFill>
            <a:schemeClr val="tx2"/>
          </a:solidFill>
          <a:latin typeface="Calibri" pitchFamily="34" charset="0"/>
        </a:defRPr>
      </a:lvl3pPr>
      <a:lvl4pPr algn="ctr" rtl="0" eaLnBrk="0" fontAlgn="base" hangingPunct="0">
        <a:lnSpc>
          <a:spcPts val="5800"/>
        </a:lnSpc>
        <a:spcBef>
          <a:spcPct val="0"/>
        </a:spcBef>
        <a:spcAft>
          <a:spcPct val="0"/>
        </a:spcAft>
        <a:defRPr sz="5400">
          <a:solidFill>
            <a:schemeClr val="tx2"/>
          </a:solidFill>
          <a:latin typeface="Calibri" pitchFamily="34" charset="0"/>
        </a:defRPr>
      </a:lvl4pPr>
      <a:lvl5pPr algn="ctr" rtl="0" eaLnBrk="0" fontAlgn="base" hangingPunct="0">
        <a:lnSpc>
          <a:spcPts val="5800"/>
        </a:lnSpc>
        <a:spcBef>
          <a:spcPct val="0"/>
        </a:spcBef>
        <a:spcAft>
          <a:spcPct val="0"/>
        </a:spcAft>
        <a:defRPr sz="5400">
          <a:solidFill>
            <a:schemeClr val="tx2"/>
          </a:solidFill>
          <a:latin typeface="Calibri" pitchFamily="34" charset="0"/>
        </a:defRPr>
      </a:lvl5pPr>
      <a:lvl6pPr marL="457200" algn="ctr" rtl="0" fontAlgn="base">
        <a:lnSpc>
          <a:spcPts val="5800"/>
        </a:lnSpc>
        <a:spcBef>
          <a:spcPct val="0"/>
        </a:spcBef>
        <a:spcAft>
          <a:spcPct val="0"/>
        </a:spcAft>
        <a:defRPr sz="5400">
          <a:solidFill>
            <a:schemeClr val="tx2"/>
          </a:solidFill>
          <a:latin typeface="Calibri" pitchFamily="34" charset="0"/>
        </a:defRPr>
      </a:lvl6pPr>
      <a:lvl7pPr marL="914400" algn="ctr" rtl="0" fontAlgn="base">
        <a:lnSpc>
          <a:spcPts val="5800"/>
        </a:lnSpc>
        <a:spcBef>
          <a:spcPct val="0"/>
        </a:spcBef>
        <a:spcAft>
          <a:spcPct val="0"/>
        </a:spcAft>
        <a:defRPr sz="5400">
          <a:solidFill>
            <a:schemeClr val="tx2"/>
          </a:solidFill>
          <a:latin typeface="Calibri" pitchFamily="34" charset="0"/>
        </a:defRPr>
      </a:lvl7pPr>
      <a:lvl8pPr marL="1371600" algn="ctr" rtl="0" fontAlgn="base">
        <a:lnSpc>
          <a:spcPts val="5800"/>
        </a:lnSpc>
        <a:spcBef>
          <a:spcPct val="0"/>
        </a:spcBef>
        <a:spcAft>
          <a:spcPct val="0"/>
        </a:spcAft>
        <a:defRPr sz="5400">
          <a:solidFill>
            <a:schemeClr val="tx2"/>
          </a:solidFill>
          <a:latin typeface="Calibri" pitchFamily="34" charset="0"/>
        </a:defRPr>
      </a:lvl8pPr>
      <a:lvl9pPr marL="1828800" algn="ctr" rtl="0" fontAlgn="base">
        <a:lnSpc>
          <a:spcPts val="5800"/>
        </a:lnSpc>
        <a:spcBef>
          <a:spcPct val="0"/>
        </a:spcBef>
        <a:spcAft>
          <a:spcPct val="0"/>
        </a:spcAft>
        <a:defRPr sz="5400">
          <a:solidFill>
            <a:schemeClr val="tx2"/>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146175"/>
          </a:xfrm>
        </p:spPr>
        <p:txBody>
          <a:bodyPr>
            <a:normAutofit/>
          </a:bodyPr>
          <a:lstStyle/>
          <a:p>
            <a:pPr eaLnBrk="1" fontAlgn="auto" hangingPunct="1">
              <a:spcAft>
                <a:spcPts val="0"/>
              </a:spcAft>
              <a:defRPr/>
            </a:pPr>
            <a:r>
              <a:rPr lang="en-US" sz="5400" dirty="0" smtClean="0"/>
              <a:t>PLWG Report to ROS</a:t>
            </a:r>
            <a:endParaRPr lang="en-US" sz="5400" dirty="0"/>
          </a:p>
        </p:txBody>
      </p:sp>
      <p:sp>
        <p:nvSpPr>
          <p:cNvPr id="3075" name="Subtitle 2"/>
          <p:cNvSpPr>
            <a:spLocks noGrp="1"/>
          </p:cNvSpPr>
          <p:nvPr>
            <p:ph type="subTitle" idx="1"/>
          </p:nvPr>
        </p:nvSpPr>
        <p:spPr>
          <a:xfrm>
            <a:off x="1295400" y="3429000"/>
            <a:ext cx="6400800" cy="533400"/>
          </a:xfrm>
        </p:spPr>
        <p:txBody>
          <a:bodyPr/>
          <a:lstStyle/>
          <a:p>
            <a:pPr eaLnBrk="1" hangingPunct="1"/>
            <a:r>
              <a:rPr lang="en-US" altLang="en-US" b="1" i="1" dirty="0" smtClean="0">
                <a:solidFill>
                  <a:schemeClr val="tx1"/>
                </a:solidFill>
              </a:rPr>
              <a:t>(August 9</a:t>
            </a:r>
            <a:r>
              <a:rPr lang="en-US" altLang="en-US" b="1" i="1" baseline="30000" dirty="0" smtClean="0">
                <a:solidFill>
                  <a:schemeClr val="tx1"/>
                </a:solidFill>
              </a:rPr>
              <a:t>th</a:t>
            </a:r>
            <a:r>
              <a:rPr lang="en-US" altLang="en-US" b="1" i="1" dirty="0" smtClean="0">
                <a:solidFill>
                  <a:schemeClr val="tx1"/>
                </a:solidFill>
              </a:rPr>
              <a:t>, 2018)</a:t>
            </a:r>
          </a:p>
        </p:txBody>
      </p:sp>
      <p:sp>
        <p:nvSpPr>
          <p:cNvPr id="4" name="Subtitle 2"/>
          <p:cNvSpPr txBox="1">
            <a:spLocks/>
          </p:cNvSpPr>
          <p:nvPr/>
        </p:nvSpPr>
        <p:spPr bwMode="auto">
          <a:xfrm>
            <a:off x="2438400" y="56388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62500" lnSpcReduction="20000"/>
          </a:bodyPr>
          <a:lstStyle>
            <a:lvl1pPr marL="0" indent="0" algn="ctr" rtl="0" eaLnBrk="0" fontAlgn="base" hangingPunct="0">
              <a:spcBef>
                <a:spcPct val="20000"/>
              </a:spcBef>
              <a:spcAft>
                <a:spcPct val="0"/>
              </a:spcAft>
              <a:buFont typeface="Arial" charset="0"/>
              <a:buNone/>
              <a:defRPr sz="2400" kern="1200">
                <a:solidFill>
                  <a:schemeClr val="tx1">
                    <a:tint val="75000"/>
                  </a:schemeClr>
                </a:solidFill>
                <a:latin typeface="+mj-lt"/>
                <a:ea typeface="+mn-ea"/>
                <a:cs typeface="+mn-cs"/>
              </a:defRPr>
            </a:lvl1pPr>
            <a:lvl2pPr marL="457200" indent="0" algn="ctr" rtl="0" eaLnBrk="0" fontAlgn="base" hangingPunct="0">
              <a:spcBef>
                <a:spcPct val="20000"/>
              </a:spcBef>
              <a:spcAft>
                <a:spcPct val="0"/>
              </a:spcAft>
              <a:buFont typeface="Courier New" pitchFamily="49" charset="0"/>
              <a:buNone/>
              <a:defRPr sz="1600" kern="1200">
                <a:solidFill>
                  <a:schemeClr val="tx1">
                    <a:tint val="75000"/>
                  </a:schemeClr>
                </a:solidFill>
                <a:latin typeface="+mj-lt"/>
                <a:ea typeface="+mn-ea"/>
                <a:cs typeface="+mn-cs"/>
              </a:defRPr>
            </a:lvl2pPr>
            <a:lvl3pPr marL="914400" indent="0" algn="ctr" rtl="0" eaLnBrk="0" fontAlgn="base" hangingPunct="0">
              <a:spcBef>
                <a:spcPct val="20000"/>
              </a:spcBef>
              <a:spcAft>
                <a:spcPct val="0"/>
              </a:spcAft>
              <a:buFont typeface="Arial" charset="0"/>
              <a:buNone/>
              <a:defRPr sz="1600" kern="1200">
                <a:solidFill>
                  <a:schemeClr val="tx1">
                    <a:tint val="75000"/>
                  </a:schemeClr>
                </a:solidFill>
                <a:latin typeface="+mj-lt"/>
                <a:ea typeface="+mn-ea"/>
                <a:cs typeface="+mn-cs"/>
              </a:defRPr>
            </a:lvl3pPr>
            <a:lvl4pPr marL="1371600" indent="0" algn="ctr" rtl="0" eaLnBrk="0" fontAlgn="base" hangingPunct="0">
              <a:spcBef>
                <a:spcPct val="20000"/>
              </a:spcBef>
              <a:spcAft>
                <a:spcPct val="0"/>
              </a:spcAft>
              <a:buFont typeface="Courier New" pitchFamily="49" charset="0"/>
              <a:buNone/>
              <a:defRPr sz="1600" kern="1200">
                <a:solidFill>
                  <a:schemeClr val="tx1">
                    <a:tint val="75000"/>
                  </a:schemeClr>
                </a:solidFill>
                <a:latin typeface="+mj-lt"/>
                <a:ea typeface="+mn-ea"/>
                <a:cs typeface="+mn-cs"/>
              </a:defRPr>
            </a:lvl4pPr>
            <a:lvl5pPr marL="1828800" indent="0" algn="ctr" rtl="0" eaLnBrk="0" fontAlgn="base" hangingPunct="0">
              <a:spcBef>
                <a:spcPct val="20000"/>
              </a:spcBef>
              <a:spcAft>
                <a:spcPct val="0"/>
              </a:spcAft>
              <a:buFont typeface="Arial"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r" eaLnBrk="1" hangingPunct="1"/>
            <a:r>
              <a:rPr lang="en-US" altLang="en-US" b="1" i="1" dirty="0" smtClean="0">
                <a:solidFill>
                  <a:schemeClr val="tx1"/>
                </a:solidFill>
              </a:rPr>
              <a:t>PLWG Chair: Brad Myers, AEPSC</a:t>
            </a:r>
          </a:p>
          <a:p>
            <a:pPr algn="r" eaLnBrk="1" hangingPunct="1"/>
            <a:r>
              <a:rPr lang="en-US" altLang="en-US" b="1" i="1" dirty="0" smtClean="0">
                <a:solidFill>
                  <a:schemeClr val="tx1"/>
                </a:solidFill>
              </a:rPr>
              <a:t>PLWG Vice Chair: Jennifer Rochelle, CES-LTD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534400" y="6561138"/>
            <a:ext cx="533400" cy="220662"/>
          </a:xfrm>
          <a:prstGeom prst="rect">
            <a:avLst/>
          </a:prstGeom>
        </p:spPr>
        <p:txBody>
          <a:bodyPr/>
          <a:lstStyle/>
          <a:p>
            <a:fld id="{1D93BD3E-1E9A-4970-A6F7-E7AC52762E0C}" type="slidenum">
              <a:rPr lang="en-US" smtClean="0"/>
              <a:pPr/>
              <a:t>10</a:t>
            </a:fld>
            <a:endParaRPr lang="en-US"/>
          </a:p>
        </p:txBody>
      </p:sp>
      <p:sp>
        <p:nvSpPr>
          <p:cNvPr id="5" name="Oval 4"/>
          <p:cNvSpPr/>
          <p:nvPr/>
        </p:nvSpPr>
        <p:spPr>
          <a:xfrm>
            <a:off x="1457739" y="2657837"/>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524000"/>
            <a:ext cx="2971800" cy="2514600"/>
          </a:xfrm>
          <a:prstGeom prst="cloud">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2838853"/>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310228"/>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45" name="TextBox 44"/>
          <p:cNvSpPr txBox="1"/>
          <p:nvPr/>
        </p:nvSpPr>
        <p:spPr>
          <a:xfrm>
            <a:off x="2548940" y="2512363"/>
            <a:ext cx="1846258" cy="369332"/>
          </a:xfrm>
          <a:prstGeom prst="rect">
            <a:avLst/>
          </a:prstGeom>
          <a:noFill/>
        </p:spPr>
        <p:txBody>
          <a:bodyPr wrap="square" rtlCol="0">
            <a:spAutoFit/>
          </a:bodyPr>
          <a:lstStyle/>
          <a:p>
            <a:r>
              <a:rPr lang="en-US" dirty="0" smtClean="0"/>
              <a:t>150 MW Limit</a:t>
            </a:r>
            <a:endParaRPr lang="en-US" dirty="0"/>
          </a:p>
        </p:txBody>
      </p:sp>
      <p:cxnSp>
        <p:nvCxnSpPr>
          <p:cNvPr id="16" name="Straight Connector 15"/>
          <p:cNvCxnSpPr/>
          <p:nvPr/>
        </p:nvCxnSpPr>
        <p:spPr>
          <a:xfrm>
            <a:off x="1953516" y="2903116"/>
            <a:ext cx="3594909" cy="469137"/>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19737" y="3248200"/>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622964045"/>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solidFill>
                      <a:srgbClr val="0070C0"/>
                    </a:solidFill>
                  </a:tcPr>
                </a:tc>
                <a:tc>
                  <a:txBody>
                    <a:bodyPr/>
                    <a:lstStyle/>
                    <a:p>
                      <a:pPr algn="ctr"/>
                      <a:r>
                        <a:rPr lang="en-US" dirty="0" smtClean="0"/>
                        <a:t>Upgrade Project</a:t>
                      </a:r>
                      <a:endParaRPr lang="en-US" dirty="0"/>
                    </a:p>
                  </a:txBody>
                  <a:tcPr>
                    <a:solidFill>
                      <a:srgbClr val="0070C0"/>
                    </a:solidFill>
                  </a:tcPr>
                </a:tc>
              </a:tr>
              <a:tr h="370840">
                <a:tc>
                  <a:txBody>
                    <a:bodyPr/>
                    <a:lstStyle/>
                    <a:p>
                      <a:r>
                        <a:rPr lang="en-US" dirty="0" smtClean="0"/>
                        <a:t>Option A</a:t>
                      </a:r>
                      <a:endParaRPr lang="en-US" dirty="0"/>
                    </a:p>
                  </a:txBody>
                  <a:tcPr>
                    <a:solidFill>
                      <a:srgbClr val="0070C0">
                        <a:alpha val="10000"/>
                      </a:srgbClr>
                    </a:solidFill>
                  </a:tcPr>
                </a:tc>
                <a:tc>
                  <a:txBody>
                    <a:bodyPr/>
                    <a:lstStyle/>
                    <a:p>
                      <a:pPr algn="ctr"/>
                      <a:r>
                        <a:rPr lang="en-US" dirty="0" smtClean="0"/>
                        <a:t>Not a neutral project</a:t>
                      </a:r>
                      <a:endParaRPr lang="en-US" dirty="0"/>
                    </a:p>
                  </a:txBody>
                  <a:tcPr>
                    <a:solidFill>
                      <a:srgbClr val="0070C0">
                        <a:alpha val="10000"/>
                      </a:srgbClr>
                    </a:solidFill>
                  </a:tcPr>
                </a:tc>
              </a:tr>
              <a:tr h="370840">
                <a:tc>
                  <a:txBody>
                    <a:bodyPr/>
                    <a:lstStyle/>
                    <a:p>
                      <a:r>
                        <a:rPr lang="en-US" dirty="0" smtClean="0"/>
                        <a:t>Option B</a:t>
                      </a:r>
                      <a:endParaRPr lang="en-US" dirty="0"/>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solidFill>
                      <a:schemeClr val="bg2"/>
                    </a:solidFill>
                  </a:tcPr>
                </a:tc>
              </a:tr>
            </a:tbl>
          </a:graphicData>
        </a:graphic>
      </p:graphicFrame>
      <p:sp>
        <p:nvSpPr>
          <p:cNvPr id="15" name="Title 1"/>
          <p:cNvSpPr>
            <a:spLocks noGrp="1"/>
          </p:cNvSpPr>
          <p:nvPr>
            <p:ph type="title"/>
          </p:nvPr>
        </p:nvSpPr>
        <p:spPr>
          <a:xfrm>
            <a:off x="457200" y="76200"/>
            <a:ext cx="8229600" cy="914400"/>
          </a:xfrm>
        </p:spPr>
        <p:txBody>
          <a:bodyPr/>
          <a:lstStyle/>
          <a:p>
            <a:r>
              <a:rPr lang="en-US" dirty="0" smtClean="0">
                <a:solidFill>
                  <a:srgbClr val="0070C0"/>
                </a:solidFill>
              </a:rPr>
              <a:t>Scenario 3</a:t>
            </a:r>
            <a:endParaRPr lang="en-US" dirty="0">
              <a:solidFill>
                <a:srgbClr val="0070C0"/>
              </a:solidFill>
            </a:endParaRPr>
          </a:p>
        </p:txBody>
      </p:sp>
      <p:cxnSp>
        <p:nvCxnSpPr>
          <p:cNvPr id="17" name="Straight Connector 16"/>
          <p:cNvCxnSpPr/>
          <p:nvPr/>
        </p:nvCxnSpPr>
        <p:spPr>
          <a:xfrm>
            <a:off x="228600" y="9906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98991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534400" y="6561138"/>
            <a:ext cx="533400" cy="220662"/>
          </a:xfrm>
          <a:prstGeom prst="rect">
            <a:avLst/>
          </a:prstGeom>
        </p:spPr>
        <p:txBody>
          <a:bodyPr/>
          <a:lstStyle/>
          <a:p>
            <a:fld id="{1D93BD3E-1E9A-4970-A6F7-E7AC52762E0C}" type="slidenum">
              <a:rPr lang="en-US" smtClean="0"/>
              <a:pPr/>
              <a:t>11</a:t>
            </a:fld>
            <a:endParaRPr lang="en-US"/>
          </a:p>
        </p:txBody>
      </p:sp>
      <p:sp>
        <p:nvSpPr>
          <p:cNvPr id="5" name="Oval 4"/>
          <p:cNvSpPr/>
          <p:nvPr/>
        </p:nvSpPr>
        <p:spPr>
          <a:xfrm>
            <a:off x="1457739" y="3009900"/>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3190916"/>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45" name="TextBox 44"/>
          <p:cNvSpPr txBox="1"/>
          <p:nvPr/>
        </p:nvSpPr>
        <p:spPr>
          <a:xfrm>
            <a:off x="2548940" y="2864426"/>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212392192"/>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solidFill>
                      <a:srgbClr val="0070C0"/>
                    </a:solidFill>
                  </a:tcPr>
                </a:tc>
                <a:tc>
                  <a:txBody>
                    <a:bodyPr/>
                    <a:lstStyle/>
                    <a:p>
                      <a:pPr algn="ctr"/>
                      <a:r>
                        <a:rPr lang="en-US" dirty="0" smtClean="0"/>
                        <a:t>Upgrade Project</a:t>
                      </a:r>
                      <a:endParaRPr lang="en-US" dirty="0"/>
                    </a:p>
                  </a:txBody>
                  <a:tcPr>
                    <a:solidFill>
                      <a:srgbClr val="0070C0"/>
                    </a:solidFill>
                  </a:tcPr>
                </a:tc>
              </a:tr>
              <a:tr h="370840">
                <a:tc>
                  <a:txBody>
                    <a:bodyPr/>
                    <a:lstStyle/>
                    <a:p>
                      <a:r>
                        <a:rPr lang="en-US" dirty="0" smtClean="0"/>
                        <a:t>Option A</a:t>
                      </a:r>
                      <a:endParaRPr lang="en-US" dirty="0"/>
                    </a:p>
                  </a:txBody>
                  <a:tcPr>
                    <a:solidFill>
                      <a:srgbClr val="0070C0">
                        <a:alpha val="10000"/>
                      </a:srgbClr>
                    </a:solidFill>
                  </a:tcPr>
                </a:tc>
                <a:tc>
                  <a:txBody>
                    <a:bodyPr/>
                    <a:lstStyle/>
                    <a:p>
                      <a:pPr algn="ctr"/>
                      <a:r>
                        <a:rPr lang="en-US" dirty="0" smtClean="0"/>
                        <a:t>Not a neutral project</a:t>
                      </a:r>
                      <a:endParaRPr lang="en-US" dirty="0"/>
                    </a:p>
                  </a:txBody>
                  <a:tcPr>
                    <a:solidFill>
                      <a:srgbClr val="0070C0">
                        <a:alpha val="10000"/>
                      </a:srgbClr>
                    </a:solidFill>
                  </a:tcPr>
                </a:tc>
              </a:tr>
              <a:tr h="370840">
                <a:tc>
                  <a:txBody>
                    <a:bodyPr/>
                    <a:lstStyle/>
                    <a:p>
                      <a:r>
                        <a:rPr lang="en-US" dirty="0" smtClean="0"/>
                        <a:t>Option B</a:t>
                      </a:r>
                      <a:endParaRPr lang="en-US" dirty="0"/>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solidFill>
                      <a:schemeClr val="bg2"/>
                    </a:solidFill>
                  </a:tcPr>
                </a:tc>
              </a:tr>
            </a:tbl>
          </a:graphicData>
        </a:graphic>
      </p:graphicFrame>
      <p:sp>
        <p:nvSpPr>
          <p:cNvPr id="11" name="Title 1"/>
          <p:cNvSpPr>
            <a:spLocks noGrp="1"/>
          </p:cNvSpPr>
          <p:nvPr>
            <p:ph type="title"/>
          </p:nvPr>
        </p:nvSpPr>
        <p:spPr>
          <a:xfrm>
            <a:off x="457200" y="76200"/>
            <a:ext cx="8229600" cy="914400"/>
          </a:xfrm>
        </p:spPr>
        <p:txBody>
          <a:bodyPr/>
          <a:lstStyle/>
          <a:p>
            <a:r>
              <a:rPr lang="en-US" dirty="0" smtClean="0">
                <a:solidFill>
                  <a:srgbClr val="0070C0"/>
                </a:solidFill>
              </a:rPr>
              <a:t>Scenario 4</a:t>
            </a:r>
            <a:endParaRPr lang="en-US" dirty="0">
              <a:solidFill>
                <a:srgbClr val="0070C0"/>
              </a:solidFill>
            </a:endParaRPr>
          </a:p>
        </p:txBody>
      </p:sp>
      <p:cxnSp>
        <p:nvCxnSpPr>
          <p:cNvPr id="12" name="Straight Connector 11"/>
          <p:cNvCxnSpPr/>
          <p:nvPr/>
        </p:nvCxnSpPr>
        <p:spPr>
          <a:xfrm>
            <a:off x="228600" y="9906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104036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9144000" cy="1600200"/>
          </a:xfrm>
        </p:spPr>
        <p:txBody>
          <a:bodyPr/>
          <a:lstStyle/>
          <a:p>
            <a:pPr eaLnBrk="1" fontAlgn="auto" hangingPunct="1">
              <a:spcAft>
                <a:spcPts val="0"/>
              </a:spcAft>
              <a:defRPr/>
            </a:pPr>
            <a:r>
              <a:rPr lang="en-US" sz="4400" dirty="0" smtClean="0"/>
              <a:t>NPRR-871</a:t>
            </a:r>
            <a:br>
              <a:rPr lang="en-US" sz="4400" dirty="0" smtClean="0"/>
            </a:br>
            <a:r>
              <a:rPr lang="en-US" sz="4400" dirty="0" smtClean="0"/>
              <a:t>(Customer/RE Funded Transmission)</a:t>
            </a:r>
            <a:endParaRPr lang="en-US" sz="4400" dirty="0"/>
          </a:p>
        </p:txBody>
      </p:sp>
      <p:cxnSp>
        <p:nvCxnSpPr>
          <p:cNvPr id="6" name="Straight Connector 5"/>
          <p:cNvCxnSpPr/>
          <p:nvPr/>
        </p:nvCxnSpPr>
        <p:spPr>
          <a:xfrm>
            <a:off x="228600" y="1600200"/>
            <a:ext cx="8610600" cy="0"/>
          </a:xfrm>
          <a:prstGeom prst="line">
            <a:avLst/>
          </a:prstGeom>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7" name="Content Placeholder 2"/>
          <p:cNvSpPr>
            <a:spLocks noGrp="1"/>
          </p:cNvSpPr>
          <p:nvPr>
            <p:ph idx="1"/>
          </p:nvPr>
        </p:nvSpPr>
        <p:spPr>
          <a:xfrm>
            <a:off x="228600" y="1676400"/>
            <a:ext cx="8763000" cy="5878532"/>
          </a:xfrm>
        </p:spPr>
        <p:txBody>
          <a:bodyPr>
            <a:spAutoFit/>
          </a:bodyPr>
          <a:lstStyle/>
          <a:p>
            <a:pPr eaLnBrk="1" hangingPunct="1"/>
            <a:r>
              <a:rPr lang="en-US" altLang="en-US" sz="2800" dirty="0" smtClean="0">
                <a:solidFill>
                  <a:schemeClr val="tx1"/>
                </a:solidFill>
              </a:rPr>
              <a:t>Referred to PLWG in June</a:t>
            </a:r>
          </a:p>
          <a:p>
            <a:pPr eaLnBrk="1" hangingPunct="1"/>
            <a:r>
              <a:rPr lang="en-US" altLang="en-US" sz="2800" dirty="0" smtClean="0">
                <a:solidFill>
                  <a:schemeClr val="tx1"/>
                </a:solidFill>
              </a:rPr>
              <a:t>Taken Up By PLWG: 5/23, 6/18, and 7/25</a:t>
            </a:r>
          </a:p>
          <a:p>
            <a:pPr eaLnBrk="1" hangingPunct="1">
              <a:buSzPct val="90000"/>
              <a:buFont typeface="Wingdings" panose="05000000000000000000" pitchFamily="2" charset="2"/>
              <a:buChar char="Ø"/>
            </a:pPr>
            <a:r>
              <a:rPr lang="en-US" altLang="en-US" sz="2800" i="1" dirty="0" smtClean="0">
                <a:solidFill>
                  <a:srgbClr val="FF0000"/>
                </a:solidFill>
              </a:rPr>
              <a:t>PLWG Requests That ROS Continue to Table</a:t>
            </a:r>
          </a:p>
          <a:p>
            <a:pPr eaLnBrk="1" hangingPunct="1"/>
            <a:r>
              <a:rPr lang="en-US" altLang="en-US" sz="2800" dirty="0" smtClean="0">
                <a:solidFill>
                  <a:schemeClr val="tx1"/>
                </a:solidFill>
              </a:rPr>
              <a:t>7/25 Non-Consensus Items</a:t>
            </a:r>
          </a:p>
          <a:p>
            <a:pPr marL="627063" lvl="1" eaLnBrk="1" hangingPunct="1"/>
            <a:r>
              <a:rPr lang="en-US" altLang="en-US" sz="2000" dirty="0" smtClean="0">
                <a:solidFill>
                  <a:schemeClr val="tx1"/>
                </a:solidFill>
              </a:rPr>
              <a:t>Restrictions Aimed at Mitigating Risk of CRR Market Gaming:</a:t>
            </a:r>
          </a:p>
          <a:p>
            <a:pPr marL="1027113" lvl="2" eaLnBrk="1" hangingPunct="1"/>
            <a:r>
              <a:rPr lang="en-US" altLang="en-US" sz="2000" dirty="0" smtClean="0">
                <a:solidFill>
                  <a:schemeClr val="tx1"/>
                </a:solidFill>
              </a:rPr>
              <a:t>Limiting Entities Allowed to Fund Transmission Upgrades</a:t>
            </a:r>
            <a:endParaRPr lang="en-US" altLang="en-US" sz="2000" dirty="0">
              <a:solidFill>
                <a:schemeClr val="tx1"/>
              </a:solidFill>
            </a:endParaRPr>
          </a:p>
          <a:p>
            <a:pPr marL="1027113" lvl="2" eaLnBrk="1" hangingPunct="1"/>
            <a:r>
              <a:rPr lang="en-US" altLang="en-US" sz="2000" dirty="0" smtClean="0">
                <a:solidFill>
                  <a:schemeClr val="tx1"/>
                </a:solidFill>
              </a:rPr>
              <a:t>Increased RPG Notification to Project In-Service Lead Time</a:t>
            </a:r>
          </a:p>
          <a:p>
            <a:pPr marL="1027113" lvl="2" eaLnBrk="1" hangingPunct="1"/>
            <a:r>
              <a:rPr lang="en-US" altLang="en-US" sz="2000" dirty="0" smtClean="0">
                <a:solidFill>
                  <a:schemeClr val="tx1"/>
                </a:solidFill>
              </a:rPr>
              <a:t>PLWG Requests That CMWG Pick Up </a:t>
            </a:r>
            <a:r>
              <a:rPr lang="en-US" altLang="en-US" sz="2000" dirty="0" smtClean="0">
                <a:solidFill>
                  <a:schemeClr val="tx1"/>
                </a:solidFill>
              </a:rPr>
              <a:t>Discussion </a:t>
            </a:r>
            <a:r>
              <a:rPr lang="en-US" altLang="en-US" sz="2000" smtClean="0">
                <a:solidFill>
                  <a:schemeClr val="tx1"/>
                </a:solidFill>
              </a:rPr>
              <a:t>on this Topic</a:t>
            </a:r>
            <a:endParaRPr lang="en-US" altLang="en-US" sz="1800" dirty="0" smtClean="0">
              <a:solidFill>
                <a:schemeClr val="tx1"/>
              </a:solidFill>
            </a:endParaRPr>
          </a:p>
          <a:p>
            <a:pPr marL="627063" lvl="1" eaLnBrk="1" hangingPunct="1"/>
            <a:r>
              <a:rPr lang="en-US" altLang="en-US" sz="2000" dirty="0" smtClean="0">
                <a:solidFill>
                  <a:schemeClr val="tx1"/>
                </a:solidFill>
              </a:rPr>
              <a:t>Full vs. Partial Funding:</a:t>
            </a:r>
          </a:p>
          <a:p>
            <a:pPr marL="1027113" lvl="2" eaLnBrk="1" hangingPunct="1"/>
            <a:r>
              <a:rPr lang="en-US" altLang="en-US" sz="2000" dirty="0" smtClean="0">
                <a:solidFill>
                  <a:schemeClr val="tx1"/>
                </a:solidFill>
              </a:rPr>
              <a:t>Wind Coalition Comments Expected for August PLWG</a:t>
            </a:r>
          </a:p>
          <a:p>
            <a:pPr marL="627063" lvl="1" eaLnBrk="1" hangingPunct="1"/>
            <a:r>
              <a:rPr lang="en-US" altLang="en-US" sz="2000" dirty="0" smtClean="0">
                <a:solidFill>
                  <a:schemeClr val="tx1"/>
                </a:solidFill>
              </a:rPr>
              <a:t>O&amp;M Implications:</a:t>
            </a:r>
          </a:p>
          <a:p>
            <a:pPr marL="1027113" lvl="2" eaLnBrk="1" hangingPunct="1"/>
            <a:r>
              <a:rPr lang="en-US" altLang="en-US" sz="2000" dirty="0" smtClean="0">
                <a:solidFill>
                  <a:schemeClr val="tx1"/>
                </a:solidFill>
              </a:rPr>
              <a:t>“Capital Cost” vs. “Cost” Edit Under Consideration</a:t>
            </a:r>
          </a:p>
          <a:p>
            <a:pPr eaLnBrk="1" hangingPunct="1"/>
            <a:endParaRPr lang="en-US" altLang="en-US" sz="2800" dirty="0">
              <a:solidFill>
                <a:schemeClr val="tx1"/>
              </a:solidFill>
            </a:endParaRPr>
          </a:p>
          <a:p>
            <a:pPr lvl="2" eaLnBrk="1" hangingPunct="1"/>
            <a:endParaRPr lang="en-US" altLang="en-US" sz="2000" dirty="0" smtClean="0">
              <a:solidFill>
                <a:schemeClr val="tx1"/>
              </a:solidFill>
            </a:endParaRPr>
          </a:p>
        </p:txBody>
      </p:sp>
    </p:spTree>
    <p:extLst>
      <p:ext uri="{BB962C8B-B14F-4D97-AF65-F5344CB8AC3E}">
        <p14:creationId xmlns:p14="http://schemas.microsoft.com/office/powerpoint/2010/main" val="3597872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400" dirty="0" smtClean="0"/>
              <a:t>PGRR-065</a:t>
            </a:r>
            <a:br>
              <a:rPr lang="en-US" sz="4400" dirty="0" smtClean="0"/>
            </a:br>
            <a:r>
              <a:rPr lang="en-US" sz="4400" dirty="0" smtClean="0"/>
              <a:t>(TPIT Process Updates)</a:t>
            </a:r>
            <a:endParaRPr lang="en-US" sz="4400" dirty="0"/>
          </a:p>
        </p:txBody>
      </p:sp>
      <p:cxnSp>
        <p:nvCxnSpPr>
          <p:cNvPr id="4" name="Straight Connector 3"/>
          <p:cNvCxnSpPr/>
          <p:nvPr/>
        </p:nvCxnSpPr>
        <p:spPr>
          <a:xfrm>
            <a:off x="228600" y="1600200"/>
            <a:ext cx="8610600" cy="0"/>
          </a:xfrm>
          <a:prstGeom prst="line">
            <a:avLst/>
          </a:prstGeom>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148" name="Content Placeholder 2"/>
          <p:cNvSpPr>
            <a:spLocks noGrp="1"/>
          </p:cNvSpPr>
          <p:nvPr>
            <p:ph idx="1"/>
          </p:nvPr>
        </p:nvSpPr>
        <p:spPr>
          <a:xfrm>
            <a:off x="228600" y="1676400"/>
            <a:ext cx="8686800" cy="4648200"/>
          </a:xfrm>
        </p:spPr>
        <p:txBody>
          <a:bodyPr/>
          <a:lstStyle/>
          <a:p>
            <a:pPr eaLnBrk="1" hangingPunct="1"/>
            <a:r>
              <a:rPr lang="en-US" altLang="en-US" sz="2800" dirty="0">
                <a:solidFill>
                  <a:schemeClr val="tx1"/>
                </a:solidFill>
              </a:rPr>
              <a:t>Referred to PLWG </a:t>
            </a:r>
            <a:r>
              <a:rPr lang="en-US" altLang="en-US" sz="2800" dirty="0" smtClean="0">
                <a:solidFill>
                  <a:schemeClr val="tx1"/>
                </a:solidFill>
              </a:rPr>
              <a:t>in July</a:t>
            </a:r>
            <a:endParaRPr lang="en-US" altLang="en-US" sz="2800" dirty="0">
              <a:solidFill>
                <a:schemeClr val="tx1"/>
              </a:solidFill>
            </a:endParaRPr>
          </a:p>
          <a:p>
            <a:pPr eaLnBrk="1" hangingPunct="1"/>
            <a:r>
              <a:rPr lang="en-US" altLang="en-US" sz="2800" dirty="0" smtClean="0">
                <a:solidFill>
                  <a:schemeClr val="tx1"/>
                </a:solidFill>
              </a:rPr>
              <a:t>Taken Up By PLWG: February - July</a:t>
            </a:r>
          </a:p>
          <a:p>
            <a:pPr eaLnBrk="1" hangingPunct="1"/>
            <a:r>
              <a:rPr lang="en-US" altLang="en-US" sz="2800" dirty="0" smtClean="0">
                <a:solidFill>
                  <a:schemeClr val="tx1"/>
                </a:solidFill>
              </a:rPr>
              <a:t>Status: Expecting Comments for August PLWG</a:t>
            </a:r>
          </a:p>
          <a:p>
            <a:pPr lvl="1" eaLnBrk="1" hangingPunct="1"/>
            <a:r>
              <a:rPr lang="en-US" altLang="en-US" sz="2400" dirty="0" smtClean="0">
                <a:solidFill>
                  <a:schemeClr val="tx1"/>
                </a:solidFill>
              </a:rPr>
              <a:t>Hopeful for August PLWG Consensus</a:t>
            </a:r>
          </a:p>
          <a:p>
            <a:pPr eaLnBrk="1" hangingPunct="1"/>
            <a:r>
              <a:rPr lang="en-US" altLang="en-US" sz="2800" i="1" dirty="0" smtClean="0">
                <a:solidFill>
                  <a:srgbClr val="FF0000"/>
                </a:solidFill>
              </a:rPr>
              <a:t>PLWG </a:t>
            </a:r>
            <a:r>
              <a:rPr lang="en-US" altLang="en-US" sz="2800" i="1" dirty="0">
                <a:solidFill>
                  <a:srgbClr val="FF0000"/>
                </a:solidFill>
              </a:rPr>
              <a:t>Requests That ROS Continue to </a:t>
            </a:r>
            <a:r>
              <a:rPr lang="en-US" altLang="en-US" sz="2800" i="1" dirty="0" smtClean="0">
                <a:solidFill>
                  <a:srgbClr val="FF0000"/>
                </a:solidFill>
              </a:rPr>
              <a:t>Table</a:t>
            </a:r>
            <a:endParaRPr lang="en-US" altLang="en-US" sz="2800" i="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lstStyle/>
          <a:p>
            <a:pPr eaLnBrk="1" fontAlgn="auto" hangingPunct="1">
              <a:spcAft>
                <a:spcPts val="0"/>
              </a:spcAft>
              <a:defRPr/>
            </a:pPr>
            <a:r>
              <a:rPr lang="en-US" sz="4400" dirty="0" smtClean="0"/>
              <a:t>PGRR-066</a:t>
            </a:r>
            <a:br>
              <a:rPr lang="en-US" sz="4400" dirty="0" smtClean="0"/>
            </a:br>
            <a:r>
              <a:rPr lang="en-US" sz="4400" dirty="0" smtClean="0"/>
              <a:t>(GINR Cancellation and Inactive Status)</a:t>
            </a:r>
            <a:endParaRPr lang="en-US" sz="4400" dirty="0"/>
          </a:p>
        </p:txBody>
      </p:sp>
      <p:cxnSp>
        <p:nvCxnSpPr>
          <p:cNvPr id="4" name="Straight Connector 3"/>
          <p:cNvCxnSpPr/>
          <p:nvPr/>
        </p:nvCxnSpPr>
        <p:spPr>
          <a:xfrm>
            <a:off x="228600" y="1600200"/>
            <a:ext cx="8610600" cy="0"/>
          </a:xfrm>
          <a:prstGeom prst="line">
            <a:avLst/>
          </a:prstGeom>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148" name="Content Placeholder 2"/>
          <p:cNvSpPr>
            <a:spLocks noGrp="1"/>
          </p:cNvSpPr>
          <p:nvPr>
            <p:ph idx="1"/>
          </p:nvPr>
        </p:nvSpPr>
        <p:spPr>
          <a:xfrm>
            <a:off x="228600" y="1676400"/>
            <a:ext cx="8686800" cy="4648200"/>
          </a:xfrm>
        </p:spPr>
        <p:txBody>
          <a:bodyPr/>
          <a:lstStyle/>
          <a:p>
            <a:pPr eaLnBrk="1" hangingPunct="1"/>
            <a:r>
              <a:rPr lang="en-US" altLang="en-US" sz="2800" dirty="0">
                <a:solidFill>
                  <a:schemeClr val="tx1"/>
                </a:solidFill>
              </a:rPr>
              <a:t>Referred to PLWG </a:t>
            </a:r>
            <a:r>
              <a:rPr lang="en-US" altLang="en-US" sz="2800" dirty="0" smtClean="0">
                <a:solidFill>
                  <a:schemeClr val="tx1"/>
                </a:solidFill>
              </a:rPr>
              <a:t>in July</a:t>
            </a:r>
            <a:endParaRPr lang="en-US" altLang="en-US" sz="2800" dirty="0">
              <a:solidFill>
                <a:schemeClr val="tx1"/>
              </a:solidFill>
            </a:endParaRPr>
          </a:p>
          <a:p>
            <a:pPr eaLnBrk="1" hangingPunct="1"/>
            <a:r>
              <a:rPr lang="en-US" altLang="en-US" sz="2800" dirty="0" smtClean="0">
                <a:solidFill>
                  <a:schemeClr val="tx1"/>
                </a:solidFill>
              </a:rPr>
              <a:t>Taken Up By PLWG: July 25</a:t>
            </a:r>
            <a:r>
              <a:rPr lang="en-US" altLang="en-US" sz="2800" baseline="30000" dirty="0" smtClean="0">
                <a:solidFill>
                  <a:schemeClr val="tx1"/>
                </a:solidFill>
              </a:rPr>
              <a:t>th</a:t>
            </a:r>
            <a:r>
              <a:rPr lang="en-US" altLang="en-US" sz="2800" dirty="0" smtClean="0">
                <a:solidFill>
                  <a:schemeClr val="tx1"/>
                </a:solidFill>
              </a:rPr>
              <a:t> (First PLWG Review)</a:t>
            </a:r>
          </a:p>
          <a:p>
            <a:pPr eaLnBrk="1" hangingPunct="1"/>
            <a:r>
              <a:rPr lang="en-US" altLang="en-US" sz="2800" dirty="0" smtClean="0">
                <a:solidFill>
                  <a:schemeClr val="tx1"/>
                </a:solidFill>
              </a:rPr>
              <a:t>Status: Expecting ERCOT Updates for August PLWG</a:t>
            </a:r>
          </a:p>
          <a:p>
            <a:pPr eaLnBrk="1" hangingPunct="1"/>
            <a:r>
              <a:rPr lang="en-US" altLang="en-US" sz="2800" dirty="0" smtClean="0">
                <a:solidFill>
                  <a:schemeClr val="tx1"/>
                </a:solidFill>
              </a:rPr>
              <a:t>7/25 Discussion Highlights:</a:t>
            </a:r>
          </a:p>
          <a:p>
            <a:pPr lvl="1" eaLnBrk="1" hangingPunct="1"/>
            <a:r>
              <a:rPr lang="en-US" altLang="en-US" sz="2000" dirty="0" smtClean="0">
                <a:solidFill>
                  <a:schemeClr val="tx1"/>
                </a:solidFill>
              </a:rPr>
              <a:t>Expansion of FIS Time Frame for Generation Project Changes</a:t>
            </a:r>
          </a:p>
          <a:p>
            <a:pPr lvl="1" eaLnBrk="1" hangingPunct="1"/>
            <a:r>
              <a:rPr lang="en-US" altLang="en-US" sz="2000" dirty="0" smtClean="0">
                <a:solidFill>
                  <a:schemeClr val="tx1"/>
                </a:solidFill>
              </a:rPr>
              <a:t>ERCOT Authority for Mandating FIS Re-Study</a:t>
            </a:r>
          </a:p>
          <a:p>
            <a:pPr lvl="1" eaLnBrk="1" hangingPunct="1"/>
            <a:r>
              <a:rPr lang="en-US" altLang="en-US" sz="2000" dirty="0" smtClean="0">
                <a:solidFill>
                  <a:schemeClr val="tx1"/>
                </a:solidFill>
              </a:rPr>
              <a:t>Inactive/Cancelled Project Implications to Modeling Base Cases and CDR</a:t>
            </a:r>
          </a:p>
          <a:p>
            <a:pPr eaLnBrk="1" hangingPunct="1"/>
            <a:r>
              <a:rPr lang="en-US" altLang="en-US" sz="2800" i="1" dirty="0" smtClean="0">
                <a:solidFill>
                  <a:srgbClr val="FF0000"/>
                </a:solidFill>
              </a:rPr>
              <a:t>PLWG </a:t>
            </a:r>
            <a:r>
              <a:rPr lang="en-US" altLang="en-US" sz="2800" i="1" dirty="0">
                <a:solidFill>
                  <a:srgbClr val="FF0000"/>
                </a:solidFill>
              </a:rPr>
              <a:t>Requests That ROS Continue to </a:t>
            </a:r>
            <a:r>
              <a:rPr lang="en-US" altLang="en-US" sz="2800" i="1" dirty="0" smtClean="0">
                <a:solidFill>
                  <a:srgbClr val="FF0000"/>
                </a:solidFill>
              </a:rPr>
              <a:t>Table</a:t>
            </a:r>
            <a:endParaRPr lang="en-US" altLang="en-US" sz="2800" i="1" dirty="0">
              <a:solidFill>
                <a:srgbClr val="FF0000"/>
              </a:solidFill>
            </a:endParaRPr>
          </a:p>
        </p:txBody>
      </p:sp>
    </p:spTree>
    <p:extLst>
      <p:ext uri="{BB962C8B-B14F-4D97-AF65-F5344CB8AC3E}">
        <p14:creationId xmlns:p14="http://schemas.microsoft.com/office/powerpoint/2010/main" val="3529178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lstStyle/>
          <a:p>
            <a:pPr eaLnBrk="1" fontAlgn="auto" hangingPunct="1">
              <a:spcAft>
                <a:spcPts val="0"/>
              </a:spcAft>
              <a:defRPr/>
            </a:pPr>
            <a:r>
              <a:rPr lang="en-US" sz="4400" dirty="0" smtClean="0"/>
              <a:t>NPRR-882 / PGRR-067</a:t>
            </a:r>
            <a:br>
              <a:rPr lang="en-US" sz="4400" dirty="0" smtClean="0"/>
            </a:br>
            <a:r>
              <a:rPr lang="en-US" sz="4400" dirty="0" smtClean="0"/>
              <a:t>(Re-Power Procedures)</a:t>
            </a:r>
            <a:endParaRPr lang="en-US" sz="4400" dirty="0"/>
          </a:p>
        </p:txBody>
      </p:sp>
      <p:cxnSp>
        <p:nvCxnSpPr>
          <p:cNvPr id="4" name="Straight Connector 3"/>
          <p:cNvCxnSpPr/>
          <p:nvPr/>
        </p:nvCxnSpPr>
        <p:spPr>
          <a:xfrm>
            <a:off x="228600" y="1600200"/>
            <a:ext cx="8610600" cy="0"/>
          </a:xfrm>
          <a:prstGeom prst="line">
            <a:avLst/>
          </a:prstGeom>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148" name="Content Placeholder 2"/>
          <p:cNvSpPr>
            <a:spLocks noGrp="1"/>
          </p:cNvSpPr>
          <p:nvPr>
            <p:ph idx="1"/>
          </p:nvPr>
        </p:nvSpPr>
        <p:spPr>
          <a:xfrm>
            <a:off x="152400" y="1676400"/>
            <a:ext cx="8915400" cy="4648200"/>
          </a:xfrm>
        </p:spPr>
        <p:txBody>
          <a:bodyPr/>
          <a:lstStyle/>
          <a:p>
            <a:pPr eaLnBrk="1" hangingPunct="1"/>
            <a:r>
              <a:rPr lang="en-US" altLang="en-US" sz="2800" dirty="0">
                <a:solidFill>
                  <a:schemeClr val="tx1"/>
                </a:solidFill>
              </a:rPr>
              <a:t>Referred to PLWG </a:t>
            </a:r>
            <a:r>
              <a:rPr lang="en-US" altLang="en-US" sz="2800" dirty="0" smtClean="0">
                <a:solidFill>
                  <a:schemeClr val="tx1"/>
                </a:solidFill>
              </a:rPr>
              <a:t>in July</a:t>
            </a:r>
            <a:endParaRPr lang="en-US" altLang="en-US" sz="2800" dirty="0">
              <a:solidFill>
                <a:schemeClr val="tx1"/>
              </a:solidFill>
            </a:endParaRPr>
          </a:p>
          <a:p>
            <a:pPr eaLnBrk="1" hangingPunct="1"/>
            <a:r>
              <a:rPr lang="en-US" altLang="en-US" sz="2800" dirty="0" smtClean="0">
                <a:solidFill>
                  <a:schemeClr val="tx1"/>
                </a:solidFill>
              </a:rPr>
              <a:t>Taken Up By PLWG: July 25</a:t>
            </a:r>
            <a:r>
              <a:rPr lang="en-US" altLang="en-US" sz="2800" baseline="30000" dirty="0" smtClean="0">
                <a:solidFill>
                  <a:schemeClr val="tx1"/>
                </a:solidFill>
              </a:rPr>
              <a:t>th</a:t>
            </a:r>
            <a:r>
              <a:rPr lang="en-US" altLang="en-US" sz="2800" dirty="0" smtClean="0">
                <a:solidFill>
                  <a:schemeClr val="tx1"/>
                </a:solidFill>
              </a:rPr>
              <a:t> (First PLWG Review)</a:t>
            </a:r>
          </a:p>
          <a:p>
            <a:pPr eaLnBrk="1" hangingPunct="1"/>
            <a:r>
              <a:rPr lang="en-US" altLang="en-US" sz="2800" dirty="0" smtClean="0">
                <a:solidFill>
                  <a:schemeClr val="tx1"/>
                </a:solidFill>
              </a:rPr>
              <a:t>July PLWG Discussion Highlights:</a:t>
            </a:r>
          </a:p>
          <a:p>
            <a:pPr marL="627063" lvl="1" eaLnBrk="1" hangingPunct="1"/>
            <a:r>
              <a:rPr lang="en-US" altLang="en-US" sz="1900" dirty="0" smtClean="0">
                <a:solidFill>
                  <a:schemeClr val="tx1"/>
                </a:solidFill>
              </a:rPr>
              <a:t>Effective Date Implications to QSA Requirements on Near Term Re-Power Projects</a:t>
            </a:r>
          </a:p>
          <a:p>
            <a:pPr eaLnBrk="1" hangingPunct="1"/>
            <a:r>
              <a:rPr lang="en-US" altLang="en-US" sz="2800" i="1" u="sng" dirty="0" smtClean="0">
                <a:solidFill>
                  <a:srgbClr val="FF0000"/>
                </a:solidFill>
              </a:rPr>
              <a:t>ERCOT</a:t>
            </a:r>
            <a:r>
              <a:rPr lang="en-US" altLang="en-US" sz="2800" i="1" dirty="0" smtClean="0">
                <a:solidFill>
                  <a:srgbClr val="FF0000"/>
                </a:solidFill>
              </a:rPr>
              <a:t> Requests ROS Vote in August</a:t>
            </a:r>
          </a:p>
          <a:p>
            <a:pPr marL="627063" lvl="1" eaLnBrk="1" hangingPunct="1"/>
            <a:r>
              <a:rPr lang="en-US" altLang="en-US" sz="2000" i="1" dirty="0" smtClean="0">
                <a:solidFill>
                  <a:srgbClr val="FF0000"/>
                </a:solidFill>
              </a:rPr>
              <a:t>8/1/2018 ERCOT Comments</a:t>
            </a:r>
          </a:p>
          <a:p>
            <a:pPr marL="627063" lvl="1" eaLnBrk="1" hangingPunct="1"/>
            <a:r>
              <a:rPr lang="en-US" altLang="en-US" sz="2000" i="1" dirty="0" smtClean="0">
                <a:solidFill>
                  <a:srgbClr val="FF0000"/>
                </a:solidFill>
              </a:rPr>
              <a:t>Driver: October BOD Approval and November 2</a:t>
            </a:r>
            <a:r>
              <a:rPr lang="en-US" altLang="en-US" sz="2000" i="1" baseline="30000" dirty="0" smtClean="0">
                <a:solidFill>
                  <a:srgbClr val="FF0000"/>
                </a:solidFill>
              </a:rPr>
              <a:t>nd</a:t>
            </a:r>
            <a:r>
              <a:rPr lang="en-US" altLang="en-US" sz="2000" i="1" dirty="0" smtClean="0">
                <a:solidFill>
                  <a:srgbClr val="FF0000"/>
                </a:solidFill>
              </a:rPr>
              <a:t> Effective Date Adds Clarity and More Advanced Notice of QSA Requirement for Re-Power Projects</a:t>
            </a:r>
          </a:p>
          <a:p>
            <a:pPr eaLnBrk="1" hangingPunct="1"/>
            <a:r>
              <a:rPr lang="en-US" altLang="en-US" sz="2800" dirty="0">
                <a:solidFill>
                  <a:schemeClr val="tx1"/>
                </a:solidFill>
              </a:rPr>
              <a:t>Status: PLWG Consensus?</a:t>
            </a:r>
          </a:p>
          <a:p>
            <a:pPr marL="630238" lvl="1" indent="-288925" eaLnBrk="1" hangingPunct="1"/>
            <a:r>
              <a:rPr lang="en-US" altLang="en-US" sz="1900" dirty="0">
                <a:solidFill>
                  <a:schemeClr val="tx1"/>
                </a:solidFill>
              </a:rPr>
              <a:t>More Accurate to Characterize as No Objection to Email Polling for PLWG </a:t>
            </a:r>
            <a:r>
              <a:rPr lang="en-US" altLang="en-US" sz="1900" dirty="0" smtClean="0">
                <a:solidFill>
                  <a:schemeClr val="tx1"/>
                </a:solidFill>
              </a:rPr>
              <a:t>Consensus</a:t>
            </a:r>
            <a:endParaRPr lang="en-US" altLang="en-US" sz="1900" dirty="0">
              <a:solidFill>
                <a:schemeClr val="tx1"/>
              </a:solidFill>
            </a:endParaRPr>
          </a:p>
        </p:txBody>
      </p:sp>
    </p:spTree>
    <p:extLst>
      <p:ext uri="{BB962C8B-B14F-4D97-AF65-F5344CB8AC3E}">
        <p14:creationId xmlns:p14="http://schemas.microsoft.com/office/powerpoint/2010/main" val="3133038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pPr eaLnBrk="1" fontAlgn="auto" hangingPunct="1">
              <a:lnSpc>
                <a:spcPct val="100000"/>
              </a:lnSpc>
              <a:spcAft>
                <a:spcPts val="0"/>
              </a:spcAft>
              <a:defRPr/>
            </a:pPr>
            <a:r>
              <a:rPr lang="en-US" dirty="0" smtClean="0">
                <a:solidFill>
                  <a:srgbClr val="0070C0"/>
                </a:solidFill>
              </a:rPr>
              <a:t>ROS Assignment</a:t>
            </a:r>
            <a:br>
              <a:rPr lang="en-US" dirty="0" smtClean="0">
                <a:solidFill>
                  <a:srgbClr val="0070C0"/>
                </a:solidFill>
              </a:rPr>
            </a:br>
            <a:r>
              <a:rPr lang="en-US" sz="3600" dirty="0" smtClean="0">
                <a:solidFill>
                  <a:srgbClr val="0070C0"/>
                </a:solidFill>
              </a:rPr>
              <a:t>Existing Protocol </a:t>
            </a:r>
            <a:r>
              <a:rPr lang="en-US" sz="3600" dirty="0">
                <a:solidFill>
                  <a:srgbClr val="0070C0"/>
                </a:solidFill>
              </a:rPr>
              <a:t>3.11.4.3(1</a:t>
            </a:r>
            <a:r>
              <a:rPr lang="en-US" sz="3600" dirty="0" smtClean="0">
                <a:solidFill>
                  <a:srgbClr val="0070C0"/>
                </a:solidFill>
              </a:rPr>
              <a:t>)(e)(</a:t>
            </a:r>
            <a:r>
              <a:rPr lang="en-US" sz="3600" dirty="0">
                <a:solidFill>
                  <a:srgbClr val="0070C0"/>
                </a:solidFill>
              </a:rPr>
              <a:t>iv</a:t>
            </a:r>
            <a:r>
              <a:rPr lang="en-US" sz="3600" dirty="0" smtClean="0">
                <a:solidFill>
                  <a:srgbClr val="0070C0"/>
                </a:solidFill>
              </a:rPr>
              <a:t>)</a:t>
            </a:r>
            <a:endParaRPr lang="en-US" sz="4400" dirty="0">
              <a:solidFill>
                <a:srgbClr val="0070C0"/>
              </a:solidFill>
            </a:endParaRPr>
          </a:p>
        </p:txBody>
      </p:sp>
      <p:cxnSp>
        <p:nvCxnSpPr>
          <p:cNvPr id="4" name="Straight Connector 3"/>
          <p:cNvCxnSpPr/>
          <p:nvPr/>
        </p:nvCxnSpPr>
        <p:spPr>
          <a:xfrm>
            <a:off x="228600" y="16002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 name="Content Placeholder 2"/>
          <p:cNvSpPr>
            <a:spLocks noGrp="1"/>
          </p:cNvSpPr>
          <p:nvPr>
            <p:ph idx="1"/>
          </p:nvPr>
        </p:nvSpPr>
        <p:spPr>
          <a:xfrm>
            <a:off x="0" y="1630532"/>
            <a:ext cx="9144000" cy="4899821"/>
          </a:xfrm>
        </p:spPr>
        <p:txBody>
          <a:bodyPr>
            <a:scene3d>
              <a:camera prst="orthographicFront"/>
              <a:lightRig rig="threePt" dir="t"/>
            </a:scene3d>
            <a:sp3d extrusionH="57150">
              <a:bevelT w="38100" h="38100" prst="convex"/>
            </a:sp3d>
          </a:bodyPr>
          <a:lstStyle/>
          <a:p>
            <a:pPr marL="0" indent="0">
              <a:buNone/>
              <a:tabLst>
                <a:tab pos="1198563" algn="l"/>
              </a:tabLst>
            </a:pPr>
            <a:r>
              <a:rPr lang="en-US" b="1" dirty="0" smtClean="0">
                <a:solidFill>
                  <a:schemeClr val="tx1"/>
                </a:solidFill>
              </a:rPr>
              <a:t>3.11.4.3	Categorization </a:t>
            </a:r>
            <a:r>
              <a:rPr lang="en-US" b="1" dirty="0">
                <a:solidFill>
                  <a:schemeClr val="tx1"/>
                </a:solidFill>
              </a:rPr>
              <a:t>of Proposed Transmission Projects</a:t>
            </a:r>
            <a:endParaRPr lang="en-US" dirty="0">
              <a:solidFill>
                <a:schemeClr val="tx1"/>
              </a:solidFill>
            </a:endParaRPr>
          </a:p>
          <a:p>
            <a:pPr marL="0" indent="0">
              <a:buNone/>
              <a:tabLst>
                <a:tab pos="746125" algn="l"/>
              </a:tabLst>
            </a:pPr>
            <a:r>
              <a:rPr lang="en-US" sz="2000" dirty="0" smtClean="0">
                <a:solidFill>
                  <a:schemeClr val="tx1"/>
                </a:solidFill>
              </a:rPr>
              <a:t>(1)(e) 	A </a:t>
            </a:r>
            <a:r>
              <a:rPr lang="en-US" sz="2000" dirty="0">
                <a:solidFill>
                  <a:schemeClr val="tx1"/>
                </a:solidFill>
              </a:rPr>
              <a:t>project shall be considered a </a:t>
            </a:r>
            <a:r>
              <a:rPr lang="en-US" sz="2000" b="1" u="sng" dirty="0">
                <a:solidFill>
                  <a:schemeClr val="tx1"/>
                </a:solidFill>
              </a:rPr>
              <a:t>neutral project </a:t>
            </a:r>
            <a:r>
              <a:rPr lang="en-US" sz="2000" dirty="0">
                <a:solidFill>
                  <a:schemeClr val="tx1"/>
                </a:solidFill>
              </a:rPr>
              <a:t>if it consists entirely of:</a:t>
            </a:r>
          </a:p>
          <a:p>
            <a:pPr marL="568325" indent="0">
              <a:buNone/>
              <a:tabLst>
                <a:tab pos="1030288" algn="l"/>
              </a:tabLst>
            </a:pPr>
            <a:r>
              <a:rPr lang="en-US" sz="1900" dirty="0" smtClean="0">
                <a:solidFill>
                  <a:schemeClr val="tx1"/>
                </a:solidFill>
              </a:rPr>
              <a:t>(</a:t>
            </a:r>
            <a:r>
              <a:rPr lang="en-US" sz="1900" dirty="0" err="1">
                <a:solidFill>
                  <a:schemeClr val="tx1"/>
                </a:solidFill>
              </a:rPr>
              <a:t>i</a:t>
            </a:r>
            <a:r>
              <a:rPr lang="en-US" sz="1900" dirty="0">
                <a:solidFill>
                  <a:schemeClr val="tx1"/>
                </a:solidFill>
              </a:rPr>
              <a:t>)	</a:t>
            </a:r>
            <a:r>
              <a:rPr lang="en-US" sz="1900" dirty="0" smtClean="0">
                <a:solidFill>
                  <a:schemeClr val="tx1"/>
                </a:solidFill>
              </a:rPr>
              <a:t>The </a:t>
            </a:r>
            <a:r>
              <a:rPr lang="en-US" sz="1900" dirty="0">
                <a:solidFill>
                  <a:schemeClr val="tx1"/>
                </a:solidFill>
              </a:rPr>
              <a:t>addition of or upgrades to radial transmission circuits; </a:t>
            </a:r>
          </a:p>
          <a:p>
            <a:pPr marL="568325" indent="0">
              <a:buNone/>
              <a:tabLst>
                <a:tab pos="1030288" algn="l"/>
              </a:tabLst>
            </a:pPr>
            <a:r>
              <a:rPr lang="en-US" sz="1900" dirty="0" smtClean="0">
                <a:solidFill>
                  <a:schemeClr val="tx1"/>
                </a:solidFill>
              </a:rPr>
              <a:t>(</a:t>
            </a:r>
            <a:r>
              <a:rPr lang="en-US" sz="1900" dirty="0">
                <a:solidFill>
                  <a:schemeClr val="tx1"/>
                </a:solidFill>
              </a:rPr>
              <a:t>ii)	The addition of equipment that does not affect the transfer capability of a circuit;</a:t>
            </a:r>
          </a:p>
          <a:p>
            <a:pPr marL="568325" indent="0">
              <a:buNone/>
              <a:tabLst>
                <a:tab pos="1030288" algn="l"/>
              </a:tabLst>
            </a:pPr>
            <a:r>
              <a:rPr lang="en-US" sz="1900" dirty="0">
                <a:solidFill>
                  <a:schemeClr val="tx1"/>
                </a:solidFill>
              </a:rPr>
              <a:t>(iii)	Repair and replacement-in-kind projects; </a:t>
            </a:r>
          </a:p>
          <a:p>
            <a:pPr marL="568325" indent="0">
              <a:buNone/>
              <a:tabLst>
                <a:tab pos="1030288" algn="l"/>
              </a:tabLst>
            </a:pPr>
            <a:r>
              <a:rPr lang="en-US" sz="1900" b="1" dirty="0">
                <a:solidFill>
                  <a:srgbClr val="0070C0"/>
                </a:solidFill>
                <a:effectLst>
                  <a:outerShdw blurRad="50800" dist="38100" dir="8100000" algn="tr" rotWithShape="0">
                    <a:prstClr val="black">
                      <a:alpha val="40000"/>
                    </a:prstClr>
                  </a:outerShdw>
                </a:effectLst>
              </a:rPr>
              <a:t>(iv)	Projects that are associated with the direct interconnection of new generation; </a:t>
            </a:r>
          </a:p>
          <a:p>
            <a:pPr marL="568325" indent="0">
              <a:buNone/>
              <a:tabLst>
                <a:tab pos="1030288" algn="l"/>
              </a:tabLst>
            </a:pPr>
            <a:r>
              <a:rPr lang="en-US" sz="1900" dirty="0">
                <a:solidFill>
                  <a:schemeClr val="tx1"/>
                </a:solidFill>
              </a:rPr>
              <a:t>(v)	The addition of static reactive devices; </a:t>
            </a:r>
          </a:p>
          <a:p>
            <a:pPr marL="1030288" indent="-461963">
              <a:buNone/>
              <a:tabLst>
                <a:tab pos="1030288" algn="l"/>
              </a:tabLst>
            </a:pPr>
            <a:r>
              <a:rPr lang="en-US" sz="1900" dirty="0">
                <a:solidFill>
                  <a:schemeClr val="tx1"/>
                </a:solidFill>
              </a:rPr>
              <a:t>(vi)	A project to serve a new Load, unless such project would create a new transmission circuit connection between two stations (other than looping an existing circuit into the new Load-serving station);</a:t>
            </a:r>
          </a:p>
          <a:p>
            <a:pPr marL="1030288" indent="-461963">
              <a:buNone/>
              <a:tabLst>
                <a:tab pos="1030288" algn="l"/>
              </a:tabLst>
            </a:pPr>
            <a:r>
              <a:rPr lang="en-US" sz="1900" dirty="0">
                <a:solidFill>
                  <a:schemeClr val="tx1"/>
                </a:solidFill>
              </a:rPr>
              <a:t>(vii)	Replacement of failed equipment, even if it results in a ratings and/or impedance change; or</a:t>
            </a:r>
          </a:p>
          <a:p>
            <a:pPr marL="568325" indent="0">
              <a:buNone/>
              <a:tabLst>
                <a:tab pos="1030288" algn="l"/>
              </a:tabLst>
            </a:pPr>
            <a:r>
              <a:rPr lang="en-US" sz="1900" dirty="0">
                <a:solidFill>
                  <a:schemeClr val="tx1"/>
                </a:solidFill>
              </a:rPr>
              <a:t>(viii)	Equipment upgrades resulting in only ratings changes.</a:t>
            </a:r>
          </a:p>
          <a:p>
            <a:pPr marL="230188" indent="0">
              <a:buNone/>
            </a:pPr>
            <a:endParaRPr lang="en-US" sz="2100" dirty="0">
              <a:solidFill>
                <a:schemeClr val="tx1"/>
              </a:solidFill>
            </a:endParaRPr>
          </a:p>
        </p:txBody>
      </p:sp>
    </p:spTree>
    <p:extLst>
      <p:ext uri="{BB962C8B-B14F-4D97-AF65-F5344CB8AC3E}">
        <p14:creationId xmlns:p14="http://schemas.microsoft.com/office/powerpoint/2010/main" val="3256324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pPr eaLnBrk="1" fontAlgn="auto" hangingPunct="1">
              <a:lnSpc>
                <a:spcPct val="100000"/>
              </a:lnSpc>
              <a:spcAft>
                <a:spcPts val="0"/>
              </a:spcAft>
              <a:defRPr/>
            </a:pPr>
            <a:r>
              <a:rPr lang="en-US" dirty="0" smtClean="0">
                <a:solidFill>
                  <a:srgbClr val="0070C0"/>
                </a:solidFill>
              </a:rPr>
              <a:t>ROS Assignment</a:t>
            </a:r>
            <a:br>
              <a:rPr lang="en-US" dirty="0" smtClean="0">
                <a:solidFill>
                  <a:srgbClr val="0070C0"/>
                </a:solidFill>
              </a:rPr>
            </a:br>
            <a:r>
              <a:rPr lang="en-US" sz="3600" dirty="0" smtClean="0">
                <a:solidFill>
                  <a:srgbClr val="0070C0"/>
                </a:solidFill>
              </a:rPr>
              <a:t>Options </a:t>
            </a:r>
            <a:r>
              <a:rPr lang="en-US" sz="3600" dirty="0">
                <a:solidFill>
                  <a:srgbClr val="0070C0"/>
                </a:solidFill>
              </a:rPr>
              <a:t>for Replacing Protocol 3.11.4.3(1</a:t>
            </a:r>
            <a:r>
              <a:rPr lang="en-US" sz="3600" dirty="0" smtClean="0">
                <a:solidFill>
                  <a:srgbClr val="0070C0"/>
                </a:solidFill>
              </a:rPr>
              <a:t>)(e)(</a:t>
            </a:r>
            <a:r>
              <a:rPr lang="en-US" sz="3600" dirty="0">
                <a:solidFill>
                  <a:srgbClr val="0070C0"/>
                </a:solidFill>
              </a:rPr>
              <a:t>iv</a:t>
            </a:r>
            <a:r>
              <a:rPr lang="en-US" sz="3600" dirty="0" smtClean="0">
                <a:solidFill>
                  <a:srgbClr val="0070C0"/>
                </a:solidFill>
              </a:rPr>
              <a:t>)</a:t>
            </a:r>
            <a:endParaRPr lang="en-US" sz="4400" dirty="0">
              <a:solidFill>
                <a:srgbClr val="0070C0"/>
              </a:solidFill>
            </a:endParaRPr>
          </a:p>
        </p:txBody>
      </p:sp>
      <p:cxnSp>
        <p:nvCxnSpPr>
          <p:cNvPr id="4" name="Straight Connector 3"/>
          <p:cNvCxnSpPr/>
          <p:nvPr/>
        </p:nvCxnSpPr>
        <p:spPr>
          <a:xfrm>
            <a:off x="228600" y="16002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 name="Content Placeholder 2"/>
          <p:cNvSpPr>
            <a:spLocks noGrp="1"/>
          </p:cNvSpPr>
          <p:nvPr>
            <p:ph idx="1"/>
          </p:nvPr>
        </p:nvSpPr>
        <p:spPr>
          <a:xfrm>
            <a:off x="228600" y="1729579"/>
            <a:ext cx="8763000" cy="4899821"/>
          </a:xfrm>
        </p:spPr>
        <p:txBody>
          <a:bodyPr/>
          <a:lstStyle/>
          <a:p>
            <a:pPr marL="0" indent="0">
              <a:buNone/>
            </a:pPr>
            <a:r>
              <a:rPr lang="en-US" sz="2100" b="1" dirty="0">
                <a:solidFill>
                  <a:schemeClr val="tx1"/>
                </a:solidFill>
              </a:rPr>
              <a:t>Option A</a:t>
            </a:r>
            <a:endParaRPr lang="en-US" sz="2100" dirty="0">
              <a:solidFill>
                <a:schemeClr val="tx1"/>
              </a:solidFill>
            </a:endParaRPr>
          </a:p>
          <a:p>
            <a:pPr marL="0" indent="0">
              <a:buNone/>
            </a:pPr>
            <a:r>
              <a:rPr lang="en-US" sz="2100" dirty="0">
                <a:solidFill>
                  <a:schemeClr val="tx1"/>
                </a:solidFill>
              </a:rPr>
              <a:t>Facilities needed to connect a new Generation Resource to a substation on the existing ERCOT Transmission Grid;</a:t>
            </a:r>
          </a:p>
          <a:p>
            <a:pPr marL="0" indent="0">
              <a:buNone/>
            </a:pPr>
            <a:r>
              <a:rPr lang="en-US" sz="2100" b="1" dirty="0" smtClean="0">
                <a:solidFill>
                  <a:schemeClr val="tx1"/>
                </a:solidFill>
              </a:rPr>
              <a:t>Option </a:t>
            </a:r>
            <a:r>
              <a:rPr lang="en-US" sz="2100" b="1" dirty="0">
                <a:solidFill>
                  <a:schemeClr val="tx1"/>
                </a:solidFill>
              </a:rPr>
              <a:t>B</a:t>
            </a:r>
            <a:endParaRPr lang="en-US" sz="2100" dirty="0">
              <a:solidFill>
                <a:schemeClr val="tx1"/>
              </a:solidFill>
            </a:endParaRPr>
          </a:p>
          <a:p>
            <a:pPr marL="0" indent="0">
              <a:buNone/>
            </a:pPr>
            <a:r>
              <a:rPr lang="en-US" sz="2100" dirty="0" smtClean="0">
                <a:solidFill>
                  <a:schemeClr val="tx1"/>
                </a:solidFill>
              </a:rPr>
              <a:t>Facilities needed </a:t>
            </a:r>
            <a:r>
              <a:rPr lang="en-US" sz="2100" dirty="0">
                <a:solidFill>
                  <a:schemeClr val="tx1"/>
                </a:solidFill>
              </a:rPr>
              <a:t>to connect a new Generation Resource to a substation on the existing ERCOT Transmission Grid and any projects needed to ensure that the Generation Resource can reliably generate at capacity under P0, P1, and P7 conditions of the NERC Reliability Standard addressing Transmission System Planning Performance Requirements, other than a P1 or P7 contingency loss of a radial generator tie line, assuming other Generation Resources with a shift factor greater than 2% on an overloaded facility can be </a:t>
            </a:r>
            <a:r>
              <a:rPr lang="en-US" sz="2100" dirty="0" err="1">
                <a:solidFill>
                  <a:schemeClr val="tx1"/>
                </a:solidFill>
              </a:rPr>
              <a:t>redispatched</a:t>
            </a:r>
            <a:r>
              <a:rPr lang="en-US" sz="2100" dirty="0">
                <a:solidFill>
                  <a:schemeClr val="tx1"/>
                </a:solidFill>
              </a:rPr>
              <a:t> or have their </a:t>
            </a:r>
            <a:r>
              <a:rPr lang="en-US" sz="2100" dirty="0" smtClean="0">
                <a:solidFill>
                  <a:schemeClr val="tx1"/>
                </a:solidFill>
              </a:rPr>
              <a:t>commitment </a:t>
            </a:r>
            <a:r>
              <a:rPr lang="en-US" sz="2100" dirty="0">
                <a:solidFill>
                  <a:schemeClr val="tx1"/>
                </a:solidFill>
              </a:rPr>
              <a:t>status changed in the study </a:t>
            </a:r>
            <a:r>
              <a:rPr lang="en-US" sz="2100" dirty="0" smtClean="0">
                <a:solidFill>
                  <a:schemeClr val="tx1"/>
                </a:solidFill>
              </a:rPr>
              <a:t>case;</a:t>
            </a:r>
          </a:p>
          <a:p>
            <a:r>
              <a:rPr lang="en-US" altLang="en-US" sz="2800" i="1" dirty="0" smtClean="0">
                <a:solidFill>
                  <a:srgbClr val="FF0000"/>
                </a:solidFill>
              </a:rPr>
              <a:t>PLWG is Seeking Additional Direction from ROS</a:t>
            </a:r>
            <a:endParaRPr lang="en-US" altLang="en-US" sz="2800" i="1" dirty="0">
              <a:solidFill>
                <a:srgbClr val="FF0000"/>
              </a:solidFill>
            </a:endParaRPr>
          </a:p>
          <a:p>
            <a:pPr marL="0" indent="0">
              <a:buNone/>
            </a:pPr>
            <a:endParaRPr lang="en-US" sz="2100" dirty="0">
              <a:solidFill>
                <a:schemeClr val="tx1"/>
              </a:solidFill>
            </a:endParaRPr>
          </a:p>
        </p:txBody>
      </p:sp>
    </p:spTree>
    <p:extLst>
      <p:ext uri="{BB962C8B-B14F-4D97-AF65-F5344CB8AC3E}">
        <p14:creationId xmlns:p14="http://schemas.microsoft.com/office/powerpoint/2010/main" val="2339923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solidFill>
                  <a:srgbClr val="0070C0"/>
                </a:solidFill>
              </a:rPr>
              <a:t>Scenario 1</a:t>
            </a:r>
            <a:endParaRPr lang="en-US" dirty="0">
              <a:solidFill>
                <a:srgbClr val="0070C0"/>
              </a:solidFill>
            </a:endParaRPr>
          </a:p>
        </p:txBody>
      </p:sp>
      <p:sp>
        <p:nvSpPr>
          <p:cNvPr id="4" name="Slide Number Placeholder 3"/>
          <p:cNvSpPr>
            <a:spLocks noGrp="1"/>
          </p:cNvSpPr>
          <p:nvPr>
            <p:ph type="sldNum" sz="quarter" idx="4294967295"/>
          </p:nvPr>
        </p:nvSpPr>
        <p:spPr>
          <a:xfrm>
            <a:off x="8534400" y="6561138"/>
            <a:ext cx="533400" cy="220662"/>
          </a:xfrm>
          <a:prstGeom prst="rect">
            <a:avLst/>
          </a:prstGeom>
        </p:spPr>
        <p:txBody>
          <a:bodyPr/>
          <a:lstStyle/>
          <a:p>
            <a:fld id="{1D93BD3E-1E9A-4970-A6F7-E7AC52762E0C}" type="slidenum">
              <a:rPr lang="en-US" smtClean="0"/>
              <a:pPr/>
              <a:t>8</a:t>
            </a:fld>
            <a:endParaRPr lang="en-US"/>
          </a:p>
        </p:txBody>
      </p:sp>
      <p:sp>
        <p:nvSpPr>
          <p:cNvPr id="5" name="Oval 4"/>
          <p:cNvSpPr/>
          <p:nvPr/>
        </p:nvSpPr>
        <p:spPr>
          <a:xfrm>
            <a:off x="1295400" y="1919700"/>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133600" y="1386300"/>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7" name="Oval 6"/>
          <p:cNvSpPr/>
          <p:nvPr/>
        </p:nvSpPr>
        <p:spPr>
          <a:xfrm>
            <a:off x="1143000" y="3253200"/>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8" name="Oval 7"/>
          <p:cNvSpPr/>
          <p:nvPr/>
        </p:nvSpPr>
        <p:spPr>
          <a:xfrm>
            <a:off x="2085561" y="2719800"/>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395464"/>
            <a:ext cx="2971800" cy="2514600"/>
          </a:xfrm>
          <a:prstGeom prst="cloud">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6"/>
          </p:cNvCxnSpPr>
          <p:nvPr/>
        </p:nvCxnSpPr>
        <p:spPr>
          <a:xfrm flipV="1">
            <a:off x="1676400" y="2834102"/>
            <a:ext cx="0" cy="685798"/>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5" idx="5"/>
          </p:cNvCxnSpPr>
          <p:nvPr/>
        </p:nvCxnSpPr>
        <p:spPr>
          <a:xfrm flipV="1">
            <a:off x="1676400" y="2374985"/>
            <a:ext cx="74285" cy="49721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6" idx="4"/>
          </p:cNvCxnSpPr>
          <p:nvPr/>
        </p:nvCxnSpPr>
        <p:spPr>
          <a:xfrm flipV="1">
            <a:off x="1761012" y="1919700"/>
            <a:ext cx="639288" cy="47625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6"/>
          </p:cNvCxnSpPr>
          <p:nvPr/>
        </p:nvCxnSpPr>
        <p:spPr>
          <a:xfrm>
            <a:off x="1676400" y="3519900"/>
            <a:ext cx="533400" cy="647701"/>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0"/>
            <a:endCxn id="5" idx="5"/>
          </p:cNvCxnSpPr>
          <p:nvPr/>
        </p:nvCxnSpPr>
        <p:spPr>
          <a:xfrm flipH="1" flipV="1">
            <a:off x="1750685" y="2374985"/>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0"/>
            <a:endCxn id="6" idx="4"/>
          </p:cNvCxnSpPr>
          <p:nvPr/>
        </p:nvCxnSpPr>
        <p:spPr>
          <a:xfrm flipV="1">
            <a:off x="2352261" y="1919700"/>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0"/>
          </p:cNvCxnSpPr>
          <p:nvPr/>
        </p:nvCxnSpPr>
        <p:spPr>
          <a:xfrm flipV="1">
            <a:off x="2352261" y="2482864"/>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218911" y="3282964"/>
            <a:ext cx="3368666" cy="88464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943100" y="3222243"/>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38" name="TextBox 37"/>
          <p:cNvSpPr txBox="1"/>
          <p:nvPr/>
        </p:nvSpPr>
        <p:spPr>
          <a:xfrm>
            <a:off x="2400300" y="1066800"/>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39" name="TextBox 38"/>
          <p:cNvSpPr txBox="1"/>
          <p:nvPr/>
        </p:nvSpPr>
        <p:spPr>
          <a:xfrm>
            <a:off x="584623" y="1572091"/>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40" name="TextBox 39"/>
          <p:cNvSpPr txBox="1"/>
          <p:nvPr/>
        </p:nvSpPr>
        <p:spPr>
          <a:xfrm>
            <a:off x="669235" y="3742235"/>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45" name="TextBox 44"/>
          <p:cNvSpPr txBox="1"/>
          <p:nvPr/>
        </p:nvSpPr>
        <p:spPr>
          <a:xfrm>
            <a:off x="3001876" y="2168901"/>
            <a:ext cx="1846258" cy="369332"/>
          </a:xfrm>
          <a:prstGeom prst="rect">
            <a:avLst/>
          </a:prstGeom>
          <a:noFill/>
        </p:spPr>
        <p:txBody>
          <a:bodyPr wrap="square" rtlCol="0">
            <a:spAutoFit/>
          </a:bodyPr>
          <a:lstStyle/>
          <a:p>
            <a:r>
              <a:rPr lang="en-US" dirty="0" smtClean="0"/>
              <a:t>500 MW Limit</a:t>
            </a:r>
            <a:endParaRPr lang="en-US" dirty="0"/>
          </a:p>
        </p:txBody>
      </p:sp>
      <p:sp>
        <p:nvSpPr>
          <p:cNvPr id="46" name="TextBox 45"/>
          <p:cNvSpPr txBox="1"/>
          <p:nvPr/>
        </p:nvSpPr>
        <p:spPr>
          <a:xfrm>
            <a:off x="3299410" y="3858433"/>
            <a:ext cx="1846258" cy="369332"/>
          </a:xfrm>
          <a:prstGeom prst="rect">
            <a:avLst/>
          </a:prstGeom>
          <a:noFill/>
        </p:spPr>
        <p:txBody>
          <a:bodyPr wrap="square" rtlCol="0">
            <a:spAutoFit/>
          </a:bodyPr>
          <a:lstStyle/>
          <a:p>
            <a:r>
              <a:rPr lang="en-US" dirty="0" smtClean="0"/>
              <a:t>500 MW Limit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155866921"/>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solidFill>
                      <a:srgbClr val="0070C0"/>
                    </a:solidFill>
                  </a:tcPr>
                </a:tc>
                <a:tc>
                  <a:txBody>
                    <a:bodyPr/>
                    <a:lstStyle/>
                    <a:p>
                      <a:pPr algn="ctr"/>
                      <a:r>
                        <a:rPr lang="en-US" dirty="0" smtClean="0"/>
                        <a:t>Upgrade Project</a:t>
                      </a:r>
                      <a:endParaRPr lang="en-US" dirty="0"/>
                    </a:p>
                  </a:txBody>
                  <a:tcPr>
                    <a:solidFill>
                      <a:srgbClr val="0070C0"/>
                    </a:solidFill>
                  </a:tcPr>
                </a:tc>
              </a:tr>
              <a:tr h="370840">
                <a:tc>
                  <a:txBody>
                    <a:bodyPr/>
                    <a:lstStyle/>
                    <a:p>
                      <a:r>
                        <a:rPr lang="en-US" dirty="0" smtClean="0"/>
                        <a:t>Option A</a:t>
                      </a:r>
                      <a:endParaRPr lang="en-US" dirty="0"/>
                    </a:p>
                  </a:txBody>
                  <a:tcPr>
                    <a:solidFill>
                      <a:srgbClr val="0070C0">
                        <a:alpha val="10000"/>
                      </a:srgbClr>
                    </a:solidFill>
                  </a:tcPr>
                </a:tc>
                <a:tc>
                  <a:txBody>
                    <a:bodyPr/>
                    <a:lstStyle/>
                    <a:p>
                      <a:pPr algn="ctr"/>
                      <a:r>
                        <a:rPr lang="en-US" dirty="0" smtClean="0"/>
                        <a:t>Not a neutral project</a:t>
                      </a:r>
                      <a:endParaRPr lang="en-US" dirty="0"/>
                    </a:p>
                  </a:txBody>
                  <a:tcPr>
                    <a:solidFill>
                      <a:srgbClr val="0070C0">
                        <a:alpha val="10000"/>
                      </a:srgbClr>
                    </a:solidFill>
                  </a:tcPr>
                </a:tc>
              </a:tr>
              <a:tr h="370840">
                <a:tc>
                  <a:txBody>
                    <a:bodyPr/>
                    <a:lstStyle/>
                    <a:p>
                      <a:r>
                        <a:rPr lang="en-US" dirty="0" smtClean="0"/>
                        <a:t>Option B</a:t>
                      </a:r>
                      <a:endParaRPr lang="en-US" dirty="0"/>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solidFill>
                      <a:schemeClr val="bg2"/>
                    </a:solidFill>
                  </a:tcPr>
                </a:tc>
              </a:tr>
            </a:tbl>
          </a:graphicData>
        </a:graphic>
      </p:graphicFrame>
      <p:cxnSp>
        <p:nvCxnSpPr>
          <p:cNvPr id="24" name="Straight Connector 23"/>
          <p:cNvCxnSpPr/>
          <p:nvPr/>
        </p:nvCxnSpPr>
        <p:spPr>
          <a:xfrm>
            <a:off x="228600" y="9906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984620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534400" y="6561138"/>
            <a:ext cx="533400" cy="220662"/>
          </a:xfrm>
          <a:prstGeom prst="rect">
            <a:avLst/>
          </a:prstGeom>
        </p:spPr>
        <p:txBody>
          <a:bodyPr/>
          <a:lstStyle/>
          <a:p>
            <a:fld id="{1D93BD3E-1E9A-4970-A6F7-E7AC52762E0C}" type="slidenum">
              <a:rPr lang="en-US" smtClean="0"/>
              <a:pPr/>
              <a:t>9</a:t>
            </a:fld>
            <a:endParaRPr lang="en-US"/>
          </a:p>
        </p:txBody>
      </p:sp>
      <p:sp>
        <p:nvSpPr>
          <p:cNvPr id="5" name="Oval 4"/>
          <p:cNvSpPr/>
          <p:nvPr/>
        </p:nvSpPr>
        <p:spPr>
          <a:xfrm>
            <a:off x="1457739" y="2734037"/>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295939" y="2200637"/>
            <a:ext cx="533400" cy="533400"/>
          </a:xfrm>
          <a:prstGeom prst="ellipse">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600200"/>
            <a:ext cx="2971800" cy="2514600"/>
          </a:xfrm>
          <a:prstGeom prst="cloud">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5" idx="5"/>
          </p:cNvCxnSpPr>
          <p:nvPr/>
        </p:nvCxnSpPr>
        <p:spPr>
          <a:xfrm flipH="1" flipV="1">
            <a:off x="1913024" y="3189322"/>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6" idx="4"/>
          </p:cNvCxnSpPr>
          <p:nvPr/>
        </p:nvCxnSpPr>
        <p:spPr>
          <a:xfrm flipV="1">
            <a:off x="2514600" y="2734037"/>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514600" y="3297201"/>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62639" y="1881137"/>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39" name="TextBox 38"/>
          <p:cNvSpPr txBox="1"/>
          <p:nvPr/>
        </p:nvSpPr>
        <p:spPr>
          <a:xfrm>
            <a:off x="746962" y="2386428"/>
            <a:ext cx="1091777" cy="376238"/>
          </a:xfrm>
          <a:prstGeom prst="rect">
            <a:avLst/>
          </a:prstGeom>
          <a:noFill/>
        </p:spPr>
        <p:txBody>
          <a:bodyPr wrap="square" rtlCol="0">
            <a:spAutoFit/>
          </a:bodyPr>
          <a:lstStyle/>
          <a:p>
            <a:r>
              <a:rPr lang="en-US" dirty="0" smtClean="0">
                <a:solidFill>
                  <a:srgbClr val="0070C0"/>
                </a:solidFill>
              </a:rPr>
              <a:t>200 MW</a:t>
            </a:r>
            <a:endParaRPr lang="en-US" dirty="0">
              <a:solidFill>
                <a:srgbClr val="0070C0"/>
              </a:solidFill>
            </a:endParaRPr>
          </a:p>
        </p:txBody>
      </p:sp>
      <p:sp>
        <p:nvSpPr>
          <p:cNvPr id="45" name="TextBox 44"/>
          <p:cNvSpPr txBox="1"/>
          <p:nvPr/>
        </p:nvSpPr>
        <p:spPr>
          <a:xfrm>
            <a:off x="3164215" y="2983238"/>
            <a:ext cx="1846258" cy="369332"/>
          </a:xfrm>
          <a:prstGeom prst="rect">
            <a:avLst/>
          </a:prstGeom>
          <a:noFill/>
        </p:spPr>
        <p:txBody>
          <a:bodyPr wrap="square" rtlCol="0">
            <a:spAutoFit/>
          </a:bodyPr>
          <a:lstStyle/>
          <a:p>
            <a:r>
              <a:rPr lang="en-US" dirty="0" smtClean="0"/>
              <a:t>300 MW Limit</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26640783"/>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gridCol w="4305300"/>
              </a:tblGrid>
              <a:tr h="370840">
                <a:tc>
                  <a:txBody>
                    <a:bodyPr/>
                    <a:lstStyle/>
                    <a:p>
                      <a:endParaRPr lang="en-US" dirty="0"/>
                    </a:p>
                  </a:txBody>
                  <a:tcPr>
                    <a:solidFill>
                      <a:srgbClr val="0070C0"/>
                    </a:solidFill>
                  </a:tcPr>
                </a:tc>
                <a:tc>
                  <a:txBody>
                    <a:bodyPr/>
                    <a:lstStyle/>
                    <a:p>
                      <a:pPr algn="ctr"/>
                      <a:r>
                        <a:rPr lang="en-US" dirty="0" smtClean="0"/>
                        <a:t>Upgrade Project</a:t>
                      </a:r>
                      <a:endParaRPr lang="en-US" dirty="0"/>
                    </a:p>
                  </a:txBody>
                  <a:tcPr>
                    <a:solidFill>
                      <a:srgbClr val="0070C0"/>
                    </a:solidFill>
                  </a:tcPr>
                </a:tc>
              </a:tr>
              <a:tr h="370840">
                <a:tc>
                  <a:txBody>
                    <a:bodyPr/>
                    <a:lstStyle/>
                    <a:p>
                      <a:r>
                        <a:rPr lang="en-US" dirty="0" smtClean="0"/>
                        <a:t>Option A</a:t>
                      </a:r>
                      <a:endParaRPr lang="en-US" dirty="0"/>
                    </a:p>
                  </a:txBody>
                  <a:tcPr>
                    <a:solidFill>
                      <a:srgbClr val="0070C0">
                        <a:alpha val="10000"/>
                      </a:srgbClr>
                    </a:solidFill>
                  </a:tcPr>
                </a:tc>
                <a:tc>
                  <a:txBody>
                    <a:bodyPr/>
                    <a:lstStyle/>
                    <a:p>
                      <a:pPr algn="ctr"/>
                      <a:r>
                        <a:rPr lang="en-US" dirty="0" smtClean="0"/>
                        <a:t>Not a neutral project</a:t>
                      </a:r>
                      <a:endParaRPr lang="en-US" dirty="0"/>
                    </a:p>
                  </a:txBody>
                  <a:tcPr>
                    <a:solidFill>
                      <a:srgbClr val="0070C0">
                        <a:alpha val="10000"/>
                      </a:srgbClr>
                    </a:solidFill>
                  </a:tcPr>
                </a:tc>
              </a:tr>
              <a:tr h="370840">
                <a:tc>
                  <a:txBody>
                    <a:bodyPr/>
                    <a:lstStyle/>
                    <a:p>
                      <a:r>
                        <a:rPr lang="en-US" dirty="0" smtClean="0"/>
                        <a:t>Option B</a:t>
                      </a:r>
                      <a:endParaRPr lang="en-US" dirty="0"/>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solidFill>
                      <a:schemeClr val="bg2"/>
                    </a:solidFill>
                  </a:tcPr>
                </a:tc>
              </a:tr>
            </a:tbl>
          </a:graphicData>
        </a:graphic>
      </p:graphicFrame>
      <p:sp>
        <p:nvSpPr>
          <p:cNvPr id="16" name="Title 1"/>
          <p:cNvSpPr>
            <a:spLocks noGrp="1"/>
          </p:cNvSpPr>
          <p:nvPr>
            <p:ph type="title"/>
          </p:nvPr>
        </p:nvSpPr>
        <p:spPr>
          <a:xfrm>
            <a:off x="457200" y="76200"/>
            <a:ext cx="8229600" cy="914400"/>
          </a:xfrm>
        </p:spPr>
        <p:txBody>
          <a:bodyPr/>
          <a:lstStyle/>
          <a:p>
            <a:r>
              <a:rPr lang="en-US" dirty="0" smtClean="0">
                <a:solidFill>
                  <a:srgbClr val="0070C0"/>
                </a:solidFill>
              </a:rPr>
              <a:t>Scenario 2</a:t>
            </a:r>
            <a:endParaRPr lang="en-US" dirty="0">
              <a:solidFill>
                <a:srgbClr val="0070C0"/>
              </a:solidFill>
            </a:endParaRPr>
          </a:p>
        </p:txBody>
      </p:sp>
      <p:cxnSp>
        <p:nvCxnSpPr>
          <p:cNvPr id="17" name="Straight Connector 16"/>
          <p:cNvCxnSpPr/>
          <p:nvPr/>
        </p:nvCxnSpPr>
        <p:spPr>
          <a:xfrm>
            <a:off x="228600" y="990600"/>
            <a:ext cx="8610600" cy="0"/>
          </a:xfrm>
          <a:prstGeom prst="line">
            <a:avLst/>
          </a:prstGeom>
          <a:ln>
            <a:solidFill>
              <a:srgbClr val="0070C0"/>
            </a:solidFill>
          </a:ln>
          <a:effectLst>
            <a:glow rad="101600">
              <a:schemeClr val="accent1">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83320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1354</TotalTime>
  <Words>531</Words>
  <Application>Microsoft Office PowerPoint</Application>
  <PresentationFormat>On-screen Show (4:3)</PresentationFormat>
  <Paragraphs>109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PLWG Report to ROS</vt:lpstr>
      <vt:lpstr>NPRR-871 (Customer/RE Funded Transmission)</vt:lpstr>
      <vt:lpstr>PGRR-065 (TPIT Process Updates)</vt:lpstr>
      <vt:lpstr>PGRR-066 (GINR Cancellation and Inactive Status)</vt:lpstr>
      <vt:lpstr>NPRR-882 / PGRR-067 (Re-Power Procedures)</vt:lpstr>
      <vt:lpstr>ROS Assignment Existing Protocol 3.11.4.3(1)(e)(iv)</vt:lpstr>
      <vt:lpstr>ROS Assignment Options for Replacing Protocol 3.11.4.3(1)(e)(iv)</vt:lpstr>
      <vt:lpstr>Scenario 1</vt:lpstr>
      <vt:lpstr>Scenario 2</vt:lpstr>
      <vt:lpstr>Scenario 3</vt:lpstr>
      <vt:lpstr>Scenario 4</vt:lpstr>
    </vt:vector>
  </TitlesOfParts>
  <Company>American Electric Power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dc:title>
  <dc:creator>s204949</dc:creator>
  <cp:lastModifiedBy>s204949</cp:lastModifiedBy>
  <cp:revision>87</cp:revision>
  <dcterms:created xsi:type="dcterms:W3CDTF">2018-02-28T15:39:06Z</dcterms:created>
  <dcterms:modified xsi:type="dcterms:W3CDTF">2018-08-02T19:50:34Z</dcterms:modified>
</cp:coreProperties>
</file>