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67" r:id="rId7"/>
    <p:sldId id="268" r:id="rId8"/>
    <p:sldId id="269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s" initials="ps" lastIdx="0" clrIdx="0">
    <p:extLst>
      <p:ext uri="{19B8F6BF-5375-455C-9EA6-DF929625EA0E}">
        <p15:presenceInfo xmlns:p15="http://schemas.microsoft.com/office/powerpoint/2012/main" userId="p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NPRR883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b="1" dirty="0" smtClean="0">
                <a:solidFill>
                  <a:schemeClr val="tx2"/>
                </a:solidFill>
              </a:rPr>
              <a:t>Example for WMS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Austin Rosel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ERCOT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August 8, 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 smtClean="0"/>
              <a:t>NPRR883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NPRR689</a:t>
            </a:r>
            <a:r>
              <a:rPr lang="en-US" sz="2000" b="1" i="1" dirty="0" smtClean="0"/>
              <a:t> Settlement </a:t>
            </a:r>
            <a:r>
              <a:rPr lang="en-US" sz="2000" b="1" i="1" dirty="0"/>
              <a:t>of Ancillary Service Assignment in Real-Time </a:t>
            </a:r>
            <a:r>
              <a:rPr lang="en-US" sz="2000" b="1" i="1" dirty="0" smtClean="0"/>
              <a:t>Operations </a:t>
            </a:r>
            <a:r>
              <a:rPr lang="en-US" sz="2000" dirty="0"/>
              <a:t>– </a:t>
            </a:r>
            <a:r>
              <a:rPr lang="en-US" sz="2000" dirty="0" smtClean="0"/>
              <a:t>Posted 3/26/2015; </a:t>
            </a:r>
            <a:r>
              <a:rPr lang="en-US" sz="2000" dirty="0"/>
              <a:t>E</a:t>
            </a:r>
            <a:r>
              <a:rPr lang="en-US" sz="2000" dirty="0" smtClean="0"/>
              <a:t>ffective 2/10/2016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chemeClr val="tx2"/>
                </a:solidFill>
              </a:rPr>
              <a:t>Doesn’t consider the Reliability Price adder introduced in NPRR626</a:t>
            </a:r>
            <a:endParaRPr lang="en-US" sz="1800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/>
              <a:t>NPRR626</a:t>
            </a:r>
            <a:r>
              <a:rPr lang="en-US" sz="2000" b="1" i="1" dirty="0" smtClean="0"/>
              <a:t> Reliability </a:t>
            </a:r>
            <a:r>
              <a:rPr lang="en-US" sz="2000" b="1" i="1" dirty="0"/>
              <a:t>Deployment Price Adder </a:t>
            </a:r>
            <a:r>
              <a:rPr lang="en-US" sz="2000" dirty="0" smtClean="0">
                <a:solidFill>
                  <a:schemeClr val="tx2"/>
                </a:solidFill>
              </a:rPr>
              <a:t>– Posted 5/16/2014; </a:t>
            </a:r>
            <a:r>
              <a:rPr lang="en-US" sz="2000" dirty="0"/>
              <a:t>E</a:t>
            </a:r>
            <a:r>
              <a:rPr lang="en-US" sz="2000" dirty="0" smtClean="0">
                <a:solidFill>
                  <a:schemeClr val="tx2"/>
                </a:solidFill>
              </a:rPr>
              <a:t>ffective 6/25/2016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NPRR883</a:t>
            </a:r>
            <a:r>
              <a:rPr lang="en-US" sz="2000" b="1" i="1" dirty="0" smtClean="0"/>
              <a:t> Adjustment </a:t>
            </a:r>
            <a:r>
              <a:rPr lang="en-US" sz="2000" b="1" i="1" dirty="0"/>
              <a:t>to Settlement Equation for Ancillary Services </a:t>
            </a:r>
            <a:r>
              <a:rPr lang="en-US" sz="2000" b="1" i="1" dirty="0" smtClean="0"/>
              <a:t> Assignment – </a:t>
            </a:r>
            <a:r>
              <a:rPr lang="en-US" sz="2000" dirty="0"/>
              <a:t>Posted </a:t>
            </a:r>
            <a:r>
              <a:rPr lang="en-US" sz="2000" dirty="0" smtClean="0"/>
              <a:t>6/28/2018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Adds Reliability Price Adder to equations introduced in NPRR689 to avoid double payment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5486400"/>
            <a:ext cx="811530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Price Adder is Paid Twice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016717" y="1856601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9798" y="1718101"/>
            <a:ext cx="17108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HSL = RTMG</a:t>
            </a:r>
            <a:endParaRPr lang="en-US" sz="1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016717" y="1475601"/>
            <a:ext cx="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16717" y="3456801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055317" y="1856601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708727" y="1706512"/>
            <a:ext cx="7964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HSL</a:t>
            </a:r>
            <a:endParaRPr lang="en-US" sz="12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5055317" y="1475601"/>
            <a:ext cx="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55317" y="3456801"/>
            <a:ext cx="2057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047943" y="2237601"/>
            <a:ext cx="206477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945251" y="1844847"/>
            <a:ext cx="13520" cy="1600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34688" y="1930568"/>
            <a:ext cx="1762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Paid Generation * Real-Time Price (including adder)</a:t>
            </a:r>
            <a:endParaRPr lang="en-US" sz="1200" dirty="0"/>
          </a:p>
        </p:txBody>
      </p:sp>
      <p:cxnSp>
        <p:nvCxnSpPr>
          <p:cNvPr id="28" name="Elbow Connector 27"/>
          <p:cNvCxnSpPr>
            <a:stCxn id="25" idx="2"/>
          </p:cNvCxnSpPr>
          <p:nvPr/>
        </p:nvCxnSpPr>
        <p:spPr>
          <a:xfrm rot="5400000">
            <a:off x="2443975" y="2099072"/>
            <a:ext cx="194103" cy="114975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588717" y="2237601"/>
            <a:ext cx="13520" cy="1219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113515" y="2526269"/>
            <a:ext cx="1762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Paid Generation * Price (including adder)</a:t>
            </a:r>
            <a:endParaRPr lang="en-US" sz="1200" dirty="0"/>
          </a:p>
        </p:txBody>
      </p:sp>
      <p:cxnSp>
        <p:nvCxnSpPr>
          <p:cNvPr id="34" name="Elbow Connector 33"/>
          <p:cNvCxnSpPr>
            <a:stCxn id="33" idx="2"/>
          </p:cNvCxnSpPr>
          <p:nvPr/>
        </p:nvCxnSpPr>
        <p:spPr>
          <a:xfrm rot="5400000">
            <a:off x="6260384" y="2329789"/>
            <a:ext cx="76203" cy="139249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926700" y="1856600"/>
            <a:ext cx="9832" cy="3810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426917" y="1224172"/>
            <a:ext cx="1762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Paid Adder</a:t>
            </a:r>
            <a:endParaRPr lang="en-US" sz="1200" dirty="0"/>
          </a:p>
        </p:txBody>
      </p:sp>
      <p:cxnSp>
        <p:nvCxnSpPr>
          <p:cNvPr id="42" name="Elbow Connector 41"/>
          <p:cNvCxnSpPr>
            <a:stCxn id="40" idx="2"/>
          </p:cNvCxnSpPr>
          <p:nvPr/>
        </p:nvCxnSpPr>
        <p:spPr>
          <a:xfrm rot="5400000">
            <a:off x="6344219" y="1093487"/>
            <a:ext cx="556231" cy="137159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283919" y="1857826"/>
            <a:ext cx="9832" cy="3810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886200" y="37338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NPRR689 added payment for Real-Time Price times assigned AS amount (which also includes Adder)</a:t>
            </a:r>
            <a:endParaRPr lang="en-US" sz="1200" dirty="0"/>
          </a:p>
        </p:txBody>
      </p:sp>
      <p:cxnSp>
        <p:nvCxnSpPr>
          <p:cNvPr id="46" name="Elbow Connector 45"/>
          <p:cNvCxnSpPr/>
          <p:nvPr/>
        </p:nvCxnSpPr>
        <p:spPr>
          <a:xfrm rot="5400000" flipH="1" flipV="1">
            <a:off x="4146604" y="2596482"/>
            <a:ext cx="1692531" cy="582104"/>
          </a:xfrm>
          <a:prstGeom prst="bentConnector3">
            <a:avLst>
              <a:gd name="adj1" fmla="val 996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659566" y="2083975"/>
            <a:ext cx="6355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RTMG</a:t>
            </a:r>
          </a:p>
        </p:txBody>
      </p:sp>
    </p:spTree>
    <p:extLst>
      <p:ext uri="{BB962C8B-B14F-4D97-AF65-F5344CB8AC3E}">
        <p14:creationId xmlns:p14="http://schemas.microsoft.com/office/powerpoint/2010/main" val="278506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5520"/>
              </p:ext>
            </p:extLst>
          </p:nvPr>
        </p:nvGraphicFramePr>
        <p:xfrm>
          <a:off x="1219200" y="1219200"/>
          <a:ext cx="5512324" cy="4351334"/>
        </p:xfrm>
        <a:graphic>
          <a:graphicData uri="http://schemas.openxmlformats.org/drawingml/2006/table">
            <a:tbl>
              <a:tblPr/>
              <a:tblGrid>
                <a:gridCol w="918721"/>
                <a:gridCol w="918721"/>
                <a:gridCol w="843209"/>
                <a:gridCol w="943891"/>
                <a:gridCol w="943891"/>
                <a:gridCol w="943891"/>
              </a:tblGrid>
              <a:tr h="56633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Assigned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NPRR689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NPRR883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Partially Deployed</a:t>
                      </a:r>
                      <a:b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(post 883)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Energy</a:t>
                      </a:r>
                      <a:b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NP6.6.3.1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Generation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1075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RTSPP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Payment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($7,560,000)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($7,490,000)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($7,490,000)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($7,525,000)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Imbalance</a:t>
                      </a:r>
                      <a:b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NP6.7.5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RTOHSL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RTOLCAP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RTASRESP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RTASOLIMB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RTRDP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RTRDASIAMT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($500)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Assign</a:t>
                      </a:r>
                      <a:b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NP6.7.2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39" marR="9439" marT="9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RTAURUR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RTSPP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$7,000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RTRSVPOR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RTRDP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$100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RTAURRAMT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($69,000)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($34,500)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Payment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Payment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($7,560,000)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($7,561,000)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($7,560,000)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($7,560,000)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($1,000)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</a:p>
                  </a:txBody>
                  <a:tcPr marL="9439" marR="9439" marT="943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Differences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191895" y="392776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Un-Deployed AS Assignment</a:t>
            </a:r>
            <a:endParaRPr lang="en-US" sz="1200" dirty="0"/>
          </a:p>
        </p:txBody>
      </p:sp>
      <p:cxnSp>
        <p:nvCxnSpPr>
          <p:cNvPr id="13" name="Straight Arrow Connector 12"/>
          <p:cNvCxnSpPr>
            <a:stCxn id="11" idx="1"/>
          </p:cNvCxnSpPr>
          <p:nvPr/>
        </p:nvCxnSpPr>
        <p:spPr>
          <a:xfrm flipH="1" flipV="1">
            <a:off x="6858000" y="4158597"/>
            <a:ext cx="33389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104505" y="4038600"/>
            <a:ext cx="4677295" cy="2286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86600" y="1378803"/>
            <a:ext cx="1303713" cy="830997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LMP      $6,900</a:t>
            </a:r>
          </a:p>
          <a:p>
            <a:r>
              <a:rPr lang="en-US" sz="1200" dirty="0" smtClean="0"/>
              <a:t>RTRDPA  $100</a:t>
            </a:r>
          </a:p>
          <a:p>
            <a:r>
              <a:rPr lang="en-US" sz="1200" dirty="0" smtClean="0"/>
              <a:t>ORDC         </a:t>
            </a:r>
            <a:r>
              <a:rPr lang="en-US" sz="1200" u="sng" dirty="0" smtClean="0"/>
              <a:t> $0</a:t>
            </a:r>
          </a:p>
          <a:p>
            <a:r>
              <a:rPr lang="en-US" sz="1200" dirty="0" smtClean="0"/>
              <a:t>RTSPP  $7,000</a:t>
            </a:r>
          </a:p>
        </p:txBody>
      </p:sp>
    </p:spTree>
    <p:extLst>
      <p:ext uri="{BB962C8B-B14F-4D97-AF65-F5344CB8AC3E}">
        <p14:creationId xmlns:p14="http://schemas.microsoft.com/office/powerpoint/2010/main" val="392207497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c34af464-7aa1-4edd-9be4-83dffc1cb926"/>
    <ds:schemaRef ds:uri="http://purl.org/dc/dcmitype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2050</TotalTime>
  <Words>286</Words>
  <Application>Microsoft Office PowerPoint</Application>
  <PresentationFormat>On-screen Show (4:3)</PresentationFormat>
  <Paragraphs>146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NPRR883</vt:lpstr>
      <vt:lpstr>Reliability Price Adder is Paid Twice</vt:lpstr>
      <vt:lpstr>Payment Differences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Suzy Clifton </cp:lastModifiedBy>
  <cp:revision>50</cp:revision>
  <cp:lastPrinted>2016-01-21T20:53:15Z</cp:lastPrinted>
  <dcterms:created xsi:type="dcterms:W3CDTF">2016-01-21T15:20:31Z</dcterms:created>
  <dcterms:modified xsi:type="dcterms:W3CDTF">2018-08-02T14:09:38Z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