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1"/>
  </p:sldMasterIdLst>
  <p:notesMasterIdLst>
    <p:notesMasterId r:id="rId122"/>
  </p:notesMasterIdLst>
  <p:handoutMasterIdLst>
    <p:handoutMasterId r:id="rId123"/>
  </p:handoutMasterIdLst>
  <p:sldIdLst>
    <p:sldId id="306" r:id="rId2"/>
    <p:sldId id="356" r:id="rId3"/>
    <p:sldId id="475" r:id="rId4"/>
    <p:sldId id="430" r:id="rId5"/>
    <p:sldId id="355" r:id="rId6"/>
    <p:sldId id="313" r:id="rId7"/>
    <p:sldId id="308" r:id="rId8"/>
    <p:sldId id="311" r:id="rId9"/>
    <p:sldId id="310" r:id="rId10"/>
    <p:sldId id="309" r:id="rId11"/>
    <p:sldId id="466" r:id="rId12"/>
    <p:sldId id="467" r:id="rId13"/>
    <p:sldId id="314" r:id="rId14"/>
    <p:sldId id="312" r:id="rId15"/>
    <p:sldId id="316" r:id="rId16"/>
    <p:sldId id="315" r:id="rId17"/>
    <p:sldId id="322" r:id="rId18"/>
    <p:sldId id="321" r:id="rId19"/>
    <p:sldId id="323" r:id="rId20"/>
    <p:sldId id="325" r:id="rId21"/>
    <p:sldId id="327" r:id="rId22"/>
    <p:sldId id="328" r:id="rId23"/>
    <p:sldId id="330" r:id="rId24"/>
    <p:sldId id="442" r:id="rId25"/>
    <p:sldId id="335" r:id="rId26"/>
    <p:sldId id="336" r:id="rId27"/>
    <p:sldId id="339" r:id="rId28"/>
    <p:sldId id="433" r:id="rId29"/>
    <p:sldId id="441" r:id="rId30"/>
    <p:sldId id="434" r:id="rId31"/>
    <p:sldId id="317" r:id="rId32"/>
    <p:sldId id="366" r:id="rId33"/>
    <p:sldId id="364" r:id="rId34"/>
    <p:sldId id="365" r:id="rId35"/>
    <p:sldId id="432" r:id="rId36"/>
    <p:sldId id="367" r:id="rId37"/>
    <p:sldId id="368" r:id="rId38"/>
    <p:sldId id="369" r:id="rId39"/>
    <p:sldId id="370" r:id="rId40"/>
    <p:sldId id="371" r:id="rId41"/>
    <p:sldId id="357" r:id="rId42"/>
    <p:sldId id="381" r:id="rId43"/>
    <p:sldId id="427" r:id="rId44"/>
    <p:sldId id="382" r:id="rId45"/>
    <p:sldId id="383" r:id="rId46"/>
    <p:sldId id="428" r:id="rId47"/>
    <p:sldId id="384" r:id="rId48"/>
    <p:sldId id="385" r:id="rId49"/>
    <p:sldId id="477" r:id="rId50"/>
    <p:sldId id="476" r:id="rId51"/>
    <p:sldId id="386" r:id="rId52"/>
    <p:sldId id="387" r:id="rId53"/>
    <p:sldId id="388" r:id="rId54"/>
    <p:sldId id="426" r:id="rId55"/>
    <p:sldId id="372" r:id="rId56"/>
    <p:sldId id="373" r:id="rId57"/>
    <p:sldId id="374" r:id="rId58"/>
    <p:sldId id="436" r:id="rId59"/>
    <p:sldId id="375" r:id="rId60"/>
    <p:sldId id="376" r:id="rId61"/>
    <p:sldId id="377" r:id="rId62"/>
    <p:sldId id="378" r:id="rId63"/>
    <p:sldId id="379" r:id="rId64"/>
    <p:sldId id="380" r:id="rId65"/>
    <p:sldId id="390" r:id="rId66"/>
    <p:sldId id="429" r:id="rId67"/>
    <p:sldId id="391" r:id="rId68"/>
    <p:sldId id="393" r:id="rId69"/>
    <p:sldId id="392" r:id="rId70"/>
    <p:sldId id="395" r:id="rId71"/>
    <p:sldId id="389" r:id="rId72"/>
    <p:sldId id="396" r:id="rId73"/>
    <p:sldId id="397" r:id="rId74"/>
    <p:sldId id="398" r:id="rId75"/>
    <p:sldId id="399" r:id="rId76"/>
    <p:sldId id="402" r:id="rId77"/>
    <p:sldId id="403" r:id="rId78"/>
    <p:sldId id="401" r:id="rId79"/>
    <p:sldId id="404" r:id="rId80"/>
    <p:sldId id="406" r:id="rId81"/>
    <p:sldId id="437" r:id="rId82"/>
    <p:sldId id="407" r:id="rId83"/>
    <p:sldId id="408" r:id="rId84"/>
    <p:sldId id="410" r:id="rId85"/>
    <p:sldId id="411" r:id="rId86"/>
    <p:sldId id="409" r:id="rId87"/>
    <p:sldId id="412" r:id="rId88"/>
    <p:sldId id="358" r:id="rId89"/>
    <p:sldId id="446" r:id="rId90"/>
    <p:sldId id="468" r:id="rId91"/>
    <p:sldId id="469" r:id="rId92"/>
    <p:sldId id="470" r:id="rId93"/>
    <p:sldId id="471" r:id="rId94"/>
    <p:sldId id="472" r:id="rId95"/>
    <p:sldId id="473" r:id="rId96"/>
    <p:sldId id="415" r:id="rId97"/>
    <p:sldId id="443" r:id="rId98"/>
    <p:sldId id="444" r:id="rId99"/>
    <p:sldId id="416" r:id="rId100"/>
    <p:sldId id="359" r:id="rId101"/>
    <p:sldId id="425" r:id="rId102"/>
    <p:sldId id="417" r:id="rId103"/>
    <p:sldId id="424" r:id="rId104"/>
    <p:sldId id="435" r:id="rId105"/>
    <p:sldId id="431" r:id="rId106"/>
    <p:sldId id="438" r:id="rId107"/>
    <p:sldId id="329" r:id="rId108"/>
    <p:sldId id="333" r:id="rId109"/>
    <p:sldId id="334" r:id="rId110"/>
    <p:sldId id="341" r:id="rId111"/>
    <p:sldId id="342" r:id="rId112"/>
    <p:sldId id="343" r:id="rId113"/>
    <p:sldId id="344" r:id="rId114"/>
    <p:sldId id="345" r:id="rId115"/>
    <p:sldId id="346" r:id="rId116"/>
    <p:sldId id="349" r:id="rId117"/>
    <p:sldId id="350" r:id="rId118"/>
    <p:sldId id="353" r:id="rId119"/>
    <p:sldId id="354" r:id="rId120"/>
    <p:sldId id="352" r:id="rId121"/>
  </p:sldIdLst>
  <p:sldSz cx="9144000" cy="6858000" type="screen4x3"/>
  <p:notesSz cx="7010400" cy="9296400"/>
  <p:custDataLst>
    <p:tags r:id="rId1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er, Art" initials="DA" lastIdx="3" clrIdx="0">
    <p:extLst>
      <p:ext uri="{19B8F6BF-5375-455C-9EA6-DF929625EA0E}">
        <p15:presenceInfo xmlns:p15="http://schemas.microsoft.com/office/powerpoint/2012/main" userId="S-1-5-21-639947351-343809578-3807592339-42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EC7"/>
    <a:srgbClr val="26D07C"/>
    <a:srgbClr val="FF8200"/>
    <a:srgbClr val="5B6770"/>
    <a:srgbClr val="EAEAEA"/>
    <a:srgbClr val="FFDBB7"/>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07" autoAdjust="0"/>
    <p:restoredTop sz="90890" autoAdjust="0"/>
  </p:normalViewPr>
  <p:slideViewPr>
    <p:cSldViewPr showGuides="1">
      <p:cViewPr varScale="1">
        <p:scale>
          <a:sx n="85" d="100"/>
          <a:sy n="85" d="100"/>
        </p:scale>
        <p:origin x="108" y="750"/>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14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gs" Target="tags/tag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24T10:17:59.136" idx="1">
    <p:pos x="5542" y="889"/>
    <p:text>Which slide was this on?</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31T09:55:18.599" idx="3">
    <p:pos x="10" y="10"/>
    <p:text>where is the 814_18 on the swimlane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63FD-7798-4044-8E21-919719855E0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423D75CC-5DA4-44B2-86D1-F5DC120897D4}">
      <dgm:prSet phldrT="[Text]"/>
      <dgm:spPr>
        <a:solidFill>
          <a:schemeClr val="bg1">
            <a:lumMod val="50000"/>
          </a:schemeClr>
        </a:solidFill>
      </dgm:spPr>
      <dgm:t>
        <a:bodyPr/>
        <a:lstStyle/>
        <a:p>
          <a:r>
            <a:rPr lang="en-US" b="1"/>
            <a:t>LSE</a:t>
          </a:r>
          <a:r>
            <a:rPr lang="en-US"/>
            <a:t>         Load Serving Entity</a:t>
          </a:r>
          <a:endParaRPr lang="en-US" dirty="0"/>
        </a:p>
      </dgm:t>
    </dgm:pt>
    <dgm:pt modelId="{2FDDBEE3-D9C2-45E8-B2BA-281B5F015C8F}" type="parTrans" cxnId="{49D2A338-A1A5-4289-960D-A6F6ACB78CEE}">
      <dgm:prSet/>
      <dgm:spPr/>
      <dgm:t>
        <a:bodyPr/>
        <a:lstStyle/>
        <a:p>
          <a:endParaRPr lang="en-US"/>
        </a:p>
      </dgm:t>
    </dgm:pt>
    <dgm:pt modelId="{39CF66C3-4D47-4606-B251-F7AA094C6D16}" type="sibTrans" cxnId="{49D2A338-A1A5-4289-960D-A6F6ACB78CEE}">
      <dgm:prSet/>
      <dgm:spPr/>
      <dgm:t>
        <a:bodyPr/>
        <a:lstStyle/>
        <a:p>
          <a:endParaRPr lang="en-US"/>
        </a:p>
      </dgm:t>
    </dgm:pt>
    <dgm:pt modelId="{0DD0A3A2-ABB7-4D43-8405-46A8C6D87CC0}">
      <dgm:prSet phldrT="[Text]"/>
      <dgm:spPr/>
      <dgm:t>
        <a:bodyPr/>
        <a:lstStyle/>
        <a:p>
          <a:r>
            <a:rPr lang="en-US" b="1" dirty="0"/>
            <a:t>REP        </a:t>
          </a:r>
          <a:r>
            <a:rPr lang="en-US" b="0" dirty="0"/>
            <a:t>Retail Electric Provider</a:t>
          </a:r>
        </a:p>
      </dgm:t>
    </dgm:pt>
    <dgm:pt modelId="{933B04CA-4205-4516-8537-152EEBF6F7CD}" type="parTrans" cxnId="{51959D5F-00B4-452A-8B33-11183EFE6323}">
      <dgm:prSet/>
      <dgm:spPr>
        <a:ln w="31750">
          <a:solidFill>
            <a:schemeClr val="accent1">
              <a:lumMod val="75000"/>
            </a:schemeClr>
          </a:solidFill>
        </a:ln>
      </dgm:spPr>
      <dgm:t>
        <a:bodyPr/>
        <a:lstStyle/>
        <a:p>
          <a:endParaRPr lang="en-US"/>
        </a:p>
      </dgm:t>
    </dgm:pt>
    <dgm:pt modelId="{A64C1316-74D6-44E9-AE3A-B8C8E2C825F4}" type="sibTrans" cxnId="{51959D5F-00B4-452A-8B33-11183EFE6323}">
      <dgm:prSet/>
      <dgm:spPr/>
      <dgm:t>
        <a:bodyPr/>
        <a:lstStyle/>
        <a:p>
          <a:endParaRPr lang="en-US"/>
        </a:p>
      </dgm:t>
    </dgm:pt>
    <dgm:pt modelId="{A882146C-4645-433B-B6D2-09E9E48D2656}">
      <dgm:prSet phldrT="[Text]"/>
      <dgm:spPr>
        <a:solidFill>
          <a:schemeClr val="accent3">
            <a:lumMod val="75000"/>
          </a:schemeClr>
        </a:solidFill>
      </dgm:spPr>
      <dgm:t>
        <a:bodyPr/>
        <a:lstStyle/>
        <a:p>
          <a:r>
            <a:rPr lang="en-US" b="1" dirty="0"/>
            <a:t>ROR          </a:t>
          </a:r>
          <a:r>
            <a:rPr lang="en-US" b="0" dirty="0"/>
            <a:t>REP of Record</a:t>
          </a:r>
        </a:p>
      </dgm:t>
    </dgm:pt>
    <dgm:pt modelId="{96456EF6-4420-40FE-B03E-161A6CABC360}" type="parTrans" cxnId="{2F9E511B-5AE4-4413-A173-BD2A92542D6C}">
      <dgm:prSet/>
      <dgm:spPr>
        <a:ln w="31750">
          <a:solidFill>
            <a:schemeClr val="accent1">
              <a:lumMod val="75000"/>
            </a:schemeClr>
          </a:solidFill>
        </a:ln>
      </dgm:spPr>
      <dgm:t>
        <a:bodyPr/>
        <a:lstStyle/>
        <a:p>
          <a:endParaRPr lang="en-US"/>
        </a:p>
      </dgm:t>
    </dgm:pt>
    <dgm:pt modelId="{69BAD194-F80B-46BF-BDBA-CFBFA1502F2E}" type="sibTrans" cxnId="{2F9E511B-5AE4-4413-A173-BD2A92542D6C}">
      <dgm:prSet/>
      <dgm:spPr/>
      <dgm:t>
        <a:bodyPr/>
        <a:lstStyle/>
        <a:p>
          <a:endParaRPr lang="en-US"/>
        </a:p>
      </dgm:t>
    </dgm:pt>
    <dgm:pt modelId="{DE4CAF39-123A-41F5-B6E2-4F6F487B983A}">
      <dgm:prSet phldrT="[Text]"/>
      <dgm:spPr/>
      <dgm:t>
        <a:bodyPr/>
        <a:lstStyle/>
        <a:p>
          <a:r>
            <a:rPr lang="en-US" b="1" dirty="0"/>
            <a:t>CR      </a:t>
          </a:r>
          <a:r>
            <a:rPr lang="en-US" b="0" dirty="0"/>
            <a:t>Competitive Retailer </a:t>
          </a:r>
          <a:endParaRPr lang="en-US" b="1" dirty="0"/>
        </a:p>
      </dgm:t>
    </dgm:pt>
    <dgm:pt modelId="{F62D25E1-514B-436C-BB24-6879882B611D}" type="parTrans" cxnId="{3BE8CED2-BCA1-489B-9F47-FC9072726CE2}">
      <dgm:prSet/>
      <dgm:spPr>
        <a:ln w="31750">
          <a:solidFill>
            <a:schemeClr val="accent1">
              <a:lumMod val="75000"/>
            </a:schemeClr>
          </a:solidFill>
        </a:ln>
      </dgm:spPr>
      <dgm:t>
        <a:bodyPr/>
        <a:lstStyle/>
        <a:p>
          <a:endParaRPr lang="en-US"/>
        </a:p>
      </dgm:t>
    </dgm:pt>
    <dgm:pt modelId="{4F01C8E3-9856-410B-ACE6-2C14B40B60EA}" type="sibTrans" cxnId="{3BE8CED2-BCA1-489B-9F47-FC9072726CE2}">
      <dgm:prSet/>
      <dgm:spPr/>
      <dgm:t>
        <a:bodyPr/>
        <a:lstStyle/>
        <a:p>
          <a:endParaRPr lang="en-US"/>
        </a:p>
      </dgm:t>
    </dgm:pt>
    <dgm:pt modelId="{0C7CBEC1-99C3-4B68-A37B-7C7DDBAB7AF0}" type="pres">
      <dgm:prSet presAssocID="{874C63FD-7798-4044-8E21-919719855E06}" presName="diagram" presStyleCnt="0">
        <dgm:presLayoutVars>
          <dgm:chPref val="1"/>
          <dgm:dir/>
          <dgm:animOne val="branch"/>
          <dgm:animLvl val="lvl"/>
          <dgm:resizeHandles val="exact"/>
        </dgm:presLayoutVars>
      </dgm:prSet>
      <dgm:spPr/>
      <dgm:t>
        <a:bodyPr/>
        <a:lstStyle/>
        <a:p>
          <a:endParaRPr lang="en-US"/>
        </a:p>
      </dgm:t>
    </dgm:pt>
    <dgm:pt modelId="{3C1202F4-21C9-4EB9-BECB-96BEB5E36F7E}" type="pres">
      <dgm:prSet presAssocID="{423D75CC-5DA4-44B2-86D1-F5DC120897D4}" presName="root1" presStyleCnt="0"/>
      <dgm:spPr/>
    </dgm:pt>
    <dgm:pt modelId="{73339AE9-068C-47DC-B773-1F37CFFA86A6}" type="pres">
      <dgm:prSet presAssocID="{423D75CC-5DA4-44B2-86D1-F5DC120897D4}" presName="LevelOneTextNode" presStyleLbl="node0" presStyleIdx="0" presStyleCnt="1" custScaleY="132599">
        <dgm:presLayoutVars>
          <dgm:chPref val="3"/>
        </dgm:presLayoutVars>
      </dgm:prSet>
      <dgm:spPr/>
      <dgm:t>
        <a:bodyPr/>
        <a:lstStyle/>
        <a:p>
          <a:endParaRPr lang="en-US"/>
        </a:p>
      </dgm:t>
    </dgm:pt>
    <dgm:pt modelId="{6096EB2C-A13A-47DD-AD41-A1DCF044CFE7}" type="pres">
      <dgm:prSet presAssocID="{423D75CC-5DA4-44B2-86D1-F5DC120897D4}" presName="level2hierChild" presStyleCnt="0"/>
      <dgm:spPr/>
    </dgm:pt>
    <dgm:pt modelId="{F7421479-1805-4326-B74D-F34EBCAA5BAA}" type="pres">
      <dgm:prSet presAssocID="{933B04CA-4205-4516-8537-152EEBF6F7CD}" presName="conn2-1" presStyleLbl="parChTrans1D2" presStyleIdx="0" presStyleCnt="2"/>
      <dgm:spPr/>
      <dgm:t>
        <a:bodyPr/>
        <a:lstStyle/>
        <a:p>
          <a:endParaRPr lang="en-US"/>
        </a:p>
      </dgm:t>
    </dgm:pt>
    <dgm:pt modelId="{BA3AF7D2-86BC-4C72-A30B-05A2D3A78BF4}" type="pres">
      <dgm:prSet presAssocID="{933B04CA-4205-4516-8537-152EEBF6F7CD}" presName="connTx" presStyleLbl="parChTrans1D2" presStyleIdx="0" presStyleCnt="2"/>
      <dgm:spPr/>
      <dgm:t>
        <a:bodyPr/>
        <a:lstStyle/>
        <a:p>
          <a:endParaRPr lang="en-US"/>
        </a:p>
      </dgm:t>
    </dgm:pt>
    <dgm:pt modelId="{EF0F53CF-B47C-498A-828F-A92877438715}" type="pres">
      <dgm:prSet presAssocID="{0DD0A3A2-ABB7-4D43-8405-46A8C6D87CC0}" presName="root2" presStyleCnt="0"/>
      <dgm:spPr/>
    </dgm:pt>
    <dgm:pt modelId="{006F1CCA-45F3-46DE-854B-A351AF85FC77}" type="pres">
      <dgm:prSet presAssocID="{0DD0A3A2-ABB7-4D43-8405-46A8C6D87CC0}" presName="LevelTwoTextNode" presStyleLbl="node2" presStyleIdx="0" presStyleCnt="2" custScaleY="115000">
        <dgm:presLayoutVars>
          <dgm:chPref val="3"/>
        </dgm:presLayoutVars>
      </dgm:prSet>
      <dgm:spPr/>
      <dgm:t>
        <a:bodyPr/>
        <a:lstStyle/>
        <a:p>
          <a:endParaRPr lang="en-US"/>
        </a:p>
      </dgm:t>
    </dgm:pt>
    <dgm:pt modelId="{4F935EBB-45D2-4EE0-AFE7-84E7B6CD14D9}" type="pres">
      <dgm:prSet presAssocID="{0DD0A3A2-ABB7-4D43-8405-46A8C6D87CC0}" presName="level3hierChild" presStyleCnt="0"/>
      <dgm:spPr/>
    </dgm:pt>
    <dgm:pt modelId="{CD894128-9586-426F-AB2B-D74576D11770}" type="pres">
      <dgm:prSet presAssocID="{96456EF6-4420-40FE-B03E-161A6CABC360}" presName="conn2-1" presStyleLbl="parChTrans1D3" presStyleIdx="0" presStyleCnt="1"/>
      <dgm:spPr/>
      <dgm:t>
        <a:bodyPr/>
        <a:lstStyle/>
        <a:p>
          <a:endParaRPr lang="en-US"/>
        </a:p>
      </dgm:t>
    </dgm:pt>
    <dgm:pt modelId="{1883B602-4369-47ED-AE96-D033B7F461FC}" type="pres">
      <dgm:prSet presAssocID="{96456EF6-4420-40FE-B03E-161A6CABC360}" presName="connTx" presStyleLbl="parChTrans1D3" presStyleIdx="0" presStyleCnt="1"/>
      <dgm:spPr/>
      <dgm:t>
        <a:bodyPr/>
        <a:lstStyle/>
        <a:p>
          <a:endParaRPr lang="en-US"/>
        </a:p>
      </dgm:t>
    </dgm:pt>
    <dgm:pt modelId="{0F9E5F79-BB4A-4734-87C8-87870D0CB7DC}" type="pres">
      <dgm:prSet presAssocID="{A882146C-4645-433B-B6D2-09E9E48D2656}" presName="root2" presStyleCnt="0"/>
      <dgm:spPr/>
    </dgm:pt>
    <dgm:pt modelId="{526049BE-E29F-484F-BA97-D801B6660E60}" type="pres">
      <dgm:prSet presAssocID="{A882146C-4645-433B-B6D2-09E9E48D2656}" presName="LevelTwoTextNode" presStyleLbl="node3" presStyleIdx="0" presStyleCnt="1" custScaleY="115000">
        <dgm:presLayoutVars>
          <dgm:chPref val="3"/>
        </dgm:presLayoutVars>
      </dgm:prSet>
      <dgm:spPr/>
      <dgm:t>
        <a:bodyPr/>
        <a:lstStyle/>
        <a:p>
          <a:endParaRPr lang="en-US"/>
        </a:p>
      </dgm:t>
    </dgm:pt>
    <dgm:pt modelId="{54D1DD1F-B09B-4A0B-91CC-D6869A80662C}" type="pres">
      <dgm:prSet presAssocID="{A882146C-4645-433B-B6D2-09E9E48D2656}" presName="level3hierChild" presStyleCnt="0"/>
      <dgm:spPr/>
    </dgm:pt>
    <dgm:pt modelId="{D50077AF-156F-44B5-A867-2A49B7E25E75}" type="pres">
      <dgm:prSet presAssocID="{F62D25E1-514B-436C-BB24-6879882B611D}" presName="conn2-1" presStyleLbl="parChTrans1D2" presStyleIdx="1" presStyleCnt="2"/>
      <dgm:spPr/>
      <dgm:t>
        <a:bodyPr/>
        <a:lstStyle/>
        <a:p>
          <a:endParaRPr lang="en-US"/>
        </a:p>
      </dgm:t>
    </dgm:pt>
    <dgm:pt modelId="{99B9F2BB-FCFC-4912-823D-4E32905FE89C}" type="pres">
      <dgm:prSet presAssocID="{F62D25E1-514B-436C-BB24-6879882B611D}" presName="connTx" presStyleLbl="parChTrans1D2" presStyleIdx="1" presStyleCnt="2"/>
      <dgm:spPr/>
      <dgm:t>
        <a:bodyPr/>
        <a:lstStyle/>
        <a:p>
          <a:endParaRPr lang="en-US"/>
        </a:p>
      </dgm:t>
    </dgm:pt>
    <dgm:pt modelId="{C9DB7430-6BC3-4143-B4F8-43F418F69D53}" type="pres">
      <dgm:prSet presAssocID="{DE4CAF39-123A-41F5-B6E2-4F6F487B983A}" presName="root2" presStyleCnt="0"/>
      <dgm:spPr/>
    </dgm:pt>
    <dgm:pt modelId="{BE8A6ABD-16E4-468F-9D97-41C8B1F4A7A3}" type="pres">
      <dgm:prSet presAssocID="{DE4CAF39-123A-41F5-B6E2-4F6F487B983A}" presName="LevelTwoTextNode" presStyleLbl="node2" presStyleIdx="1" presStyleCnt="2">
        <dgm:presLayoutVars>
          <dgm:chPref val="3"/>
        </dgm:presLayoutVars>
      </dgm:prSet>
      <dgm:spPr/>
      <dgm:t>
        <a:bodyPr/>
        <a:lstStyle/>
        <a:p>
          <a:endParaRPr lang="en-US"/>
        </a:p>
      </dgm:t>
    </dgm:pt>
    <dgm:pt modelId="{AACA5311-A183-4D0B-BDFA-9D55C9EE16B5}" type="pres">
      <dgm:prSet presAssocID="{DE4CAF39-123A-41F5-B6E2-4F6F487B983A}" presName="level3hierChild" presStyleCnt="0"/>
      <dgm:spPr/>
    </dgm:pt>
  </dgm:ptLst>
  <dgm:cxnLst>
    <dgm:cxn modelId="{69F545DB-4920-43EC-B883-9021B2ED8772}" type="presOf" srcId="{DE4CAF39-123A-41F5-B6E2-4F6F487B983A}" destId="{BE8A6ABD-16E4-468F-9D97-41C8B1F4A7A3}" srcOrd="0" destOrd="0" presId="urn:microsoft.com/office/officeart/2005/8/layout/hierarchy2"/>
    <dgm:cxn modelId="{341E7E26-0EB8-4480-8FD0-3B8C073E75F7}" type="presOf" srcId="{F62D25E1-514B-436C-BB24-6879882B611D}" destId="{99B9F2BB-FCFC-4912-823D-4E32905FE89C}" srcOrd="1" destOrd="0" presId="urn:microsoft.com/office/officeart/2005/8/layout/hierarchy2"/>
    <dgm:cxn modelId="{99E04FC2-A1A2-4EE0-94A5-E3114B55C98C}" type="presOf" srcId="{0DD0A3A2-ABB7-4D43-8405-46A8C6D87CC0}" destId="{006F1CCA-45F3-46DE-854B-A351AF85FC77}" srcOrd="0" destOrd="0" presId="urn:microsoft.com/office/officeart/2005/8/layout/hierarchy2"/>
    <dgm:cxn modelId="{ED785D15-BB6E-4528-AF3F-3F7B5D517DEA}" type="presOf" srcId="{933B04CA-4205-4516-8537-152EEBF6F7CD}" destId="{BA3AF7D2-86BC-4C72-A30B-05A2D3A78BF4}" srcOrd="1" destOrd="0" presId="urn:microsoft.com/office/officeart/2005/8/layout/hierarchy2"/>
    <dgm:cxn modelId="{024A116D-DE3E-45C6-99F2-1D0847B5C7CD}" type="presOf" srcId="{F62D25E1-514B-436C-BB24-6879882B611D}" destId="{D50077AF-156F-44B5-A867-2A49B7E25E75}" srcOrd="0" destOrd="0" presId="urn:microsoft.com/office/officeart/2005/8/layout/hierarchy2"/>
    <dgm:cxn modelId="{89EB626B-BFC7-41C9-A8D0-4EAE8C7EAD65}" type="presOf" srcId="{96456EF6-4420-40FE-B03E-161A6CABC360}" destId="{CD894128-9586-426F-AB2B-D74576D11770}" srcOrd="0" destOrd="0" presId="urn:microsoft.com/office/officeart/2005/8/layout/hierarchy2"/>
    <dgm:cxn modelId="{0EE581F3-6A00-426B-85FD-252EE95D287B}" type="presOf" srcId="{A882146C-4645-433B-B6D2-09E9E48D2656}" destId="{526049BE-E29F-484F-BA97-D801B6660E60}" srcOrd="0" destOrd="0" presId="urn:microsoft.com/office/officeart/2005/8/layout/hierarchy2"/>
    <dgm:cxn modelId="{49D2A338-A1A5-4289-960D-A6F6ACB78CEE}" srcId="{874C63FD-7798-4044-8E21-919719855E06}" destId="{423D75CC-5DA4-44B2-86D1-F5DC120897D4}" srcOrd="0" destOrd="0" parTransId="{2FDDBEE3-D9C2-45E8-B2BA-281B5F015C8F}" sibTransId="{39CF66C3-4D47-4606-B251-F7AA094C6D16}"/>
    <dgm:cxn modelId="{59EF52FA-70DE-450C-9ACF-2845F0348BA1}" type="presOf" srcId="{96456EF6-4420-40FE-B03E-161A6CABC360}" destId="{1883B602-4369-47ED-AE96-D033B7F461FC}" srcOrd="1" destOrd="0" presId="urn:microsoft.com/office/officeart/2005/8/layout/hierarchy2"/>
    <dgm:cxn modelId="{5D2BDC5F-B3A7-425C-88ED-B1079AABFB36}" type="presOf" srcId="{874C63FD-7798-4044-8E21-919719855E06}" destId="{0C7CBEC1-99C3-4B68-A37B-7C7DDBAB7AF0}" srcOrd="0" destOrd="0" presId="urn:microsoft.com/office/officeart/2005/8/layout/hierarchy2"/>
    <dgm:cxn modelId="{6F95D816-8F42-40C6-96AA-D649788F84F8}" type="presOf" srcId="{423D75CC-5DA4-44B2-86D1-F5DC120897D4}" destId="{73339AE9-068C-47DC-B773-1F37CFFA86A6}" srcOrd="0" destOrd="0" presId="urn:microsoft.com/office/officeart/2005/8/layout/hierarchy2"/>
    <dgm:cxn modelId="{51959D5F-00B4-452A-8B33-11183EFE6323}" srcId="{423D75CC-5DA4-44B2-86D1-F5DC120897D4}" destId="{0DD0A3A2-ABB7-4D43-8405-46A8C6D87CC0}" srcOrd="0" destOrd="0" parTransId="{933B04CA-4205-4516-8537-152EEBF6F7CD}" sibTransId="{A64C1316-74D6-44E9-AE3A-B8C8E2C825F4}"/>
    <dgm:cxn modelId="{8C4E3682-2770-4557-9C8F-B50325DCF25F}" type="presOf" srcId="{933B04CA-4205-4516-8537-152EEBF6F7CD}" destId="{F7421479-1805-4326-B74D-F34EBCAA5BAA}" srcOrd="0" destOrd="0" presId="urn:microsoft.com/office/officeart/2005/8/layout/hierarchy2"/>
    <dgm:cxn modelId="{2F9E511B-5AE4-4413-A173-BD2A92542D6C}" srcId="{0DD0A3A2-ABB7-4D43-8405-46A8C6D87CC0}" destId="{A882146C-4645-433B-B6D2-09E9E48D2656}" srcOrd="0" destOrd="0" parTransId="{96456EF6-4420-40FE-B03E-161A6CABC360}" sibTransId="{69BAD194-F80B-46BF-BDBA-CFBFA1502F2E}"/>
    <dgm:cxn modelId="{3BE8CED2-BCA1-489B-9F47-FC9072726CE2}" srcId="{423D75CC-5DA4-44B2-86D1-F5DC120897D4}" destId="{DE4CAF39-123A-41F5-B6E2-4F6F487B983A}" srcOrd="1" destOrd="0" parTransId="{F62D25E1-514B-436C-BB24-6879882B611D}" sibTransId="{4F01C8E3-9856-410B-ACE6-2C14B40B60EA}"/>
    <dgm:cxn modelId="{E6387B61-E1EB-472F-BEFD-88A1F410ABA6}" type="presParOf" srcId="{0C7CBEC1-99C3-4B68-A37B-7C7DDBAB7AF0}" destId="{3C1202F4-21C9-4EB9-BECB-96BEB5E36F7E}" srcOrd="0" destOrd="0" presId="urn:microsoft.com/office/officeart/2005/8/layout/hierarchy2"/>
    <dgm:cxn modelId="{5D679FF5-D5ED-4000-BA83-4F468328C013}" type="presParOf" srcId="{3C1202F4-21C9-4EB9-BECB-96BEB5E36F7E}" destId="{73339AE9-068C-47DC-B773-1F37CFFA86A6}" srcOrd="0" destOrd="0" presId="urn:microsoft.com/office/officeart/2005/8/layout/hierarchy2"/>
    <dgm:cxn modelId="{BD45A2AA-158E-4DD0-A02C-70A7C469E43A}" type="presParOf" srcId="{3C1202F4-21C9-4EB9-BECB-96BEB5E36F7E}" destId="{6096EB2C-A13A-47DD-AD41-A1DCF044CFE7}" srcOrd="1" destOrd="0" presId="urn:microsoft.com/office/officeart/2005/8/layout/hierarchy2"/>
    <dgm:cxn modelId="{61CE2600-3C4D-480D-B40C-7FE5A833C62E}" type="presParOf" srcId="{6096EB2C-A13A-47DD-AD41-A1DCF044CFE7}" destId="{F7421479-1805-4326-B74D-F34EBCAA5BAA}" srcOrd="0" destOrd="0" presId="urn:microsoft.com/office/officeart/2005/8/layout/hierarchy2"/>
    <dgm:cxn modelId="{CA2A768F-ABE6-427E-A6E2-C87605BF1007}" type="presParOf" srcId="{F7421479-1805-4326-B74D-F34EBCAA5BAA}" destId="{BA3AF7D2-86BC-4C72-A30B-05A2D3A78BF4}" srcOrd="0" destOrd="0" presId="urn:microsoft.com/office/officeart/2005/8/layout/hierarchy2"/>
    <dgm:cxn modelId="{6170CDF5-0E22-455B-9034-659078098965}" type="presParOf" srcId="{6096EB2C-A13A-47DD-AD41-A1DCF044CFE7}" destId="{EF0F53CF-B47C-498A-828F-A92877438715}" srcOrd="1" destOrd="0" presId="urn:microsoft.com/office/officeart/2005/8/layout/hierarchy2"/>
    <dgm:cxn modelId="{8224EFBA-DA82-4E96-9A46-3AEAA6AF2114}" type="presParOf" srcId="{EF0F53CF-B47C-498A-828F-A92877438715}" destId="{006F1CCA-45F3-46DE-854B-A351AF85FC77}" srcOrd="0" destOrd="0" presId="urn:microsoft.com/office/officeart/2005/8/layout/hierarchy2"/>
    <dgm:cxn modelId="{62C8C446-F79F-4C15-9564-C3788BD8ED75}" type="presParOf" srcId="{EF0F53CF-B47C-498A-828F-A92877438715}" destId="{4F935EBB-45D2-4EE0-AFE7-84E7B6CD14D9}" srcOrd="1" destOrd="0" presId="urn:microsoft.com/office/officeart/2005/8/layout/hierarchy2"/>
    <dgm:cxn modelId="{AE074F91-3408-40BA-800E-0A1869C0E6E8}" type="presParOf" srcId="{4F935EBB-45D2-4EE0-AFE7-84E7B6CD14D9}" destId="{CD894128-9586-426F-AB2B-D74576D11770}" srcOrd="0" destOrd="0" presId="urn:microsoft.com/office/officeart/2005/8/layout/hierarchy2"/>
    <dgm:cxn modelId="{09F948A7-1B1C-4B8E-9B38-CADCBCCB5D89}" type="presParOf" srcId="{CD894128-9586-426F-AB2B-D74576D11770}" destId="{1883B602-4369-47ED-AE96-D033B7F461FC}" srcOrd="0" destOrd="0" presId="urn:microsoft.com/office/officeart/2005/8/layout/hierarchy2"/>
    <dgm:cxn modelId="{4B0081C6-3E76-4568-ACD9-C12939DBE286}" type="presParOf" srcId="{4F935EBB-45D2-4EE0-AFE7-84E7B6CD14D9}" destId="{0F9E5F79-BB4A-4734-87C8-87870D0CB7DC}" srcOrd="1" destOrd="0" presId="urn:microsoft.com/office/officeart/2005/8/layout/hierarchy2"/>
    <dgm:cxn modelId="{32DDC76E-5EDC-4586-B4E5-D5965BE966CE}" type="presParOf" srcId="{0F9E5F79-BB4A-4734-87C8-87870D0CB7DC}" destId="{526049BE-E29F-484F-BA97-D801B6660E60}" srcOrd="0" destOrd="0" presId="urn:microsoft.com/office/officeart/2005/8/layout/hierarchy2"/>
    <dgm:cxn modelId="{ED116CC7-6B58-4350-B413-C7B230416228}" type="presParOf" srcId="{0F9E5F79-BB4A-4734-87C8-87870D0CB7DC}" destId="{54D1DD1F-B09B-4A0B-91CC-D6869A80662C}" srcOrd="1" destOrd="0" presId="urn:microsoft.com/office/officeart/2005/8/layout/hierarchy2"/>
    <dgm:cxn modelId="{5423622D-BB52-4A8E-8282-BFDE245529D5}" type="presParOf" srcId="{6096EB2C-A13A-47DD-AD41-A1DCF044CFE7}" destId="{D50077AF-156F-44B5-A867-2A49B7E25E75}" srcOrd="2" destOrd="0" presId="urn:microsoft.com/office/officeart/2005/8/layout/hierarchy2"/>
    <dgm:cxn modelId="{DDA5E795-21BB-4A9F-BB9C-F07358163E8D}" type="presParOf" srcId="{D50077AF-156F-44B5-A867-2A49B7E25E75}" destId="{99B9F2BB-FCFC-4912-823D-4E32905FE89C}" srcOrd="0" destOrd="0" presId="urn:microsoft.com/office/officeart/2005/8/layout/hierarchy2"/>
    <dgm:cxn modelId="{E061AA4F-50F0-4621-B09E-67B84A12855C}" type="presParOf" srcId="{6096EB2C-A13A-47DD-AD41-A1DCF044CFE7}" destId="{C9DB7430-6BC3-4143-B4F8-43F418F69D53}" srcOrd="3" destOrd="0" presId="urn:microsoft.com/office/officeart/2005/8/layout/hierarchy2"/>
    <dgm:cxn modelId="{ACE54021-A0ED-4F4E-AD56-1551F28E1FF1}" type="presParOf" srcId="{C9DB7430-6BC3-4143-B4F8-43F418F69D53}" destId="{BE8A6ABD-16E4-468F-9D97-41C8B1F4A7A3}" srcOrd="0" destOrd="0" presId="urn:microsoft.com/office/officeart/2005/8/layout/hierarchy2"/>
    <dgm:cxn modelId="{E8D5FF22-961F-42C3-8332-CDD1872338E4}" type="presParOf" srcId="{C9DB7430-6BC3-4143-B4F8-43F418F69D53}" destId="{AACA5311-A183-4D0B-BDFA-9D55C9EE16B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5BC7F-15A8-4710-B653-BDD0E56022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B0E946D7-8F9F-449D-88B1-D06AC71F067B}">
      <dgm:prSet phldrT="[Text]" custT="1"/>
      <dgm:spPr/>
      <dgm:t>
        <a:bodyPr/>
        <a:lstStyle/>
        <a:p>
          <a:r>
            <a:rPr lang="en-US" sz="1800" b="1" dirty="0"/>
            <a:t>TDSP </a:t>
          </a:r>
          <a:r>
            <a:rPr lang="en-US" sz="1500" b="1" dirty="0"/>
            <a:t>  </a:t>
          </a:r>
          <a:r>
            <a:rPr lang="en-US" sz="1500" b="0" dirty="0"/>
            <a:t>Transmission &amp; Distribution Service Provider</a:t>
          </a:r>
        </a:p>
      </dgm:t>
    </dgm:pt>
    <dgm:pt modelId="{2C18B240-29A2-4362-97F0-541B4A40BD2F}" type="parTrans" cxnId="{1BA92D04-9B89-4097-875C-E525B2F2D707}">
      <dgm:prSet/>
      <dgm:spPr/>
      <dgm:t>
        <a:bodyPr/>
        <a:lstStyle/>
        <a:p>
          <a:endParaRPr lang="en-US"/>
        </a:p>
      </dgm:t>
    </dgm:pt>
    <dgm:pt modelId="{ABF7E73D-F1D1-4EF4-A73A-41286AE297E6}" type="sibTrans" cxnId="{1BA92D04-9B89-4097-875C-E525B2F2D707}">
      <dgm:prSet/>
      <dgm:spPr/>
      <dgm:t>
        <a:bodyPr/>
        <a:lstStyle/>
        <a:p>
          <a:endParaRPr lang="en-US"/>
        </a:p>
      </dgm:t>
    </dgm:pt>
    <dgm:pt modelId="{0F7877A2-23E0-4BAF-862C-6E04277583A8}">
      <dgm:prSet phldrT="[Text]" custT="1"/>
      <dgm:spPr/>
      <dgm:t>
        <a:bodyPr/>
        <a:lstStyle/>
        <a:p>
          <a:r>
            <a:rPr lang="en-US" sz="1800" b="1" dirty="0"/>
            <a:t>TDU</a:t>
          </a:r>
          <a:r>
            <a:rPr lang="en-US" sz="1600" b="1" dirty="0"/>
            <a:t>   </a:t>
          </a:r>
          <a:r>
            <a:rPr lang="en-US" sz="1600" b="0" dirty="0"/>
            <a:t>Transmission &amp; Distribution Utility</a:t>
          </a:r>
        </a:p>
      </dgm:t>
    </dgm:pt>
    <dgm:pt modelId="{722F9C4B-A67D-4A1E-A780-E8E00DA37A80}" type="parTrans" cxnId="{BBE2EA7D-0393-4F4E-9A15-F657151698F2}">
      <dgm:prSet/>
      <dgm:spPr>
        <a:ln w="31750">
          <a:solidFill>
            <a:schemeClr val="accent1">
              <a:lumMod val="75000"/>
            </a:schemeClr>
          </a:solidFill>
        </a:ln>
      </dgm:spPr>
      <dgm:t>
        <a:bodyPr/>
        <a:lstStyle/>
        <a:p>
          <a:endParaRPr lang="en-US"/>
        </a:p>
      </dgm:t>
    </dgm:pt>
    <dgm:pt modelId="{0A6A6A6B-28F5-47BF-915F-EE6813ADD6F1}" type="sibTrans" cxnId="{BBE2EA7D-0393-4F4E-9A15-F657151698F2}">
      <dgm:prSet/>
      <dgm:spPr/>
      <dgm:t>
        <a:bodyPr/>
        <a:lstStyle/>
        <a:p>
          <a:endParaRPr lang="en-US"/>
        </a:p>
      </dgm:t>
    </dgm:pt>
    <dgm:pt modelId="{F4ABEB01-E567-457C-A2BC-B885F7ADE6DB}" type="pres">
      <dgm:prSet presAssocID="{C9B5BC7F-15A8-4710-B653-BDD0E560225A}" presName="diagram" presStyleCnt="0">
        <dgm:presLayoutVars>
          <dgm:chPref val="1"/>
          <dgm:dir/>
          <dgm:animOne val="branch"/>
          <dgm:animLvl val="lvl"/>
          <dgm:resizeHandles val="exact"/>
        </dgm:presLayoutVars>
      </dgm:prSet>
      <dgm:spPr/>
      <dgm:t>
        <a:bodyPr/>
        <a:lstStyle/>
        <a:p>
          <a:endParaRPr lang="en-US"/>
        </a:p>
      </dgm:t>
    </dgm:pt>
    <dgm:pt modelId="{87F840CA-CB58-4ABC-A563-74ED1EB71F87}" type="pres">
      <dgm:prSet presAssocID="{B0E946D7-8F9F-449D-88B1-D06AC71F067B}" presName="root1" presStyleCnt="0"/>
      <dgm:spPr/>
    </dgm:pt>
    <dgm:pt modelId="{B4ACE5B6-5442-4EE9-A750-F546BE7D63DC}" type="pres">
      <dgm:prSet presAssocID="{B0E946D7-8F9F-449D-88B1-D06AC71F067B}" presName="LevelOneTextNode" presStyleLbl="node0" presStyleIdx="0" presStyleCnt="1" custScaleX="36356" custScaleY="49042">
        <dgm:presLayoutVars>
          <dgm:chPref val="3"/>
        </dgm:presLayoutVars>
      </dgm:prSet>
      <dgm:spPr/>
      <dgm:t>
        <a:bodyPr/>
        <a:lstStyle/>
        <a:p>
          <a:endParaRPr lang="en-US"/>
        </a:p>
      </dgm:t>
    </dgm:pt>
    <dgm:pt modelId="{CF77208D-FDD5-41A9-9E46-BFC8388120BC}" type="pres">
      <dgm:prSet presAssocID="{B0E946D7-8F9F-449D-88B1-D06AC71F067B}" presName="level2hierChild" presStyleCnt="0"/>
      <dgm:spPr/>
    </dgm:pt>
    <dgm:pt modelId="{D8DFC7C7-FC4C-44DD-AA18-A26D0D19984E}" type="pres">
      <dgm:prSet presAssocID="{722F9C4B-A67D-4A1E-A780-E8E00DA37A80}" presName="conn2-1" presStyleLbl="parChTrans1D2" presStyleIdx="0" presStyleCnt="1"/>
      <dgm:spPr/>
      <dgm:t>
        <a:bodyPr/>
        <a:lstStyle/>
        <a:p>
          <a:endParaRPr lang="en-US"/>
        </a:p>
      </dgm:t>
    </dgm:pt>
    <dgm:pt modelId="{2A982306-6739-49A2-9D5F-34ECD27744C0}" type="pres">
      <dgm:prSet presAssocID="{722F9C4B-A67D-4A1E-A780-E8E00DA37A80}" presName="connTx" presStyleLbl="parChTrans1D2" presStyleIdx="0" presStyleCnt="1"/>
      <dgm:spPr/>
      <dgm:t>
        <a:bodyPr/>
        <a:lstStyle/>
        <a:p>
          <a:endParaRPr lang="en-US"/>
        </a:p>
      </dgm:t>
    </dgm:pt>
    <dgm:pt modelId="{24955889-C91C-43C7-986D-8316C59E83F9}" type="pres">
      <dgm:prSet presAssocID="{0F7877A2-23E0-4BAF-862C-6E04277583A8}" presName="root2" presStyleCnt="0"/>
      <dgm:spPr/>
    </dgm:pt>
    <dgm:pt modelId="{B3C552C6-9583-4737-B2D6-23FC51DFF657}" type="pres">
      <dgm:prSet presAssocID="{0F7877A2-23E0-4BAF-862C-6E04277583A8}" presName="LevelTwoTextNode" presStyleLbl="node2" presStyleIdx="0" presStyleCnt="1" custScaleX="30878" custScaleY="56048">
        <dgm:presLayoutVars>
          <dgm:chPref val="3"/>
        </dgm:presLayoutVars>
      </dgm:prSet>
      <dgm:spPr/>
      <dgm:t>
        <a:bodyPr/>
        <a:lstStyle/>
        <a:p>
          <a:endParaRPr lang="en-US"/>
        </a:p>
      </dgm:t>
    </dgm:pt>
    <dgm:pt modelId="{1DD4D473-C571-48D9-9B18-18636B0D19C1}" type="pres">
      <dgm:prSet presAssocID="{0F7877A2-23E0-4BAF-862C-6E04277583A8}" presName="level3hierChild" presStyleCnt="0"/>
      <dgm:spPr/>
    </dgm:pt>
  </dgm:ptLst>
  <dgm:cxnLst>
    <dgm:cxn modelId="{A57640FF-DB56-4386-B4BA-250C502A77FC}" type="presOf" srcId="{722F9C4B-A67D-4A1E-A780-E8E00DA37A80}" destId="{2A982306-6739-49A2-9D5F-34ECD27744C0}" srcOrd="1" destOrd="0" presId="urn:microsoft.com/office/officeart/2005/8/layout/hierarchy2"/>
    <dgm:cxn modelId="{28BF6686-B202-4215-A845-F775EBEEBA24}" type="presOf" srcId="{722F9C4B-A67D-4A1E-A780-E8E00DA37A80}" destId="{D8DFC7C7-FC4C-44DD-AA18-A26D0D19984E}" srcOrd="0" destOrd="0" presId="urn:microsoft.com/office/officeart/2005/8/layout/hierarchy2"/>
    <dgm:cxn modelId="{1AF21467-FA98-4FE8-81FA-AD349ED89B4A}" type="presOf" srcId="{B0E946D7-8F9F-449D-88B1-D06AC71F067B}" destId="{B4ACE5B6-5442-4EE9-A750-F546BE7D63DC}" srcOrd="0" destOrd="0" presId="urn:microsoft.com/office/officeart/2005/8/layout/hierarchy2"/>
    <dgm:cxn modelId="{1BA92D04-9B89-4097-875C-E525B2F2D707}" srcId="{C9B5BC7F-15A8-4710-B653-BDD0E560225A}" destId="{B0E946D7-8F9F-449D-88B1-D06AC71F067B}" srcOrd="0" destOrd="0" parTransId="{2C18B240-29A2-4362-97F0-541B4A40BD2F}" sibTransId="{ABF7E73D-F1D1-4EF4-A73A-41286AE297E6}"/>
    <dgm:cxn modelId="{73395F87-6781-4AFF-B7E1-908CE702BB76}" type="presOf" srcId="{0F7877A2-23E0-4BAF-862C-6E04277583A8}" destId="{B3C552C6-9583-4737-B2D6-23FC51DFF657}" srcOrd="0" destOrd="0" presId="urn:microsoft.com/office/officeart/2005/8/layout/hierarchy2"/>
    <dgm:cxn modelId="{BBE2EA7D-0393-4F4E-9A15-F657151698F2}" srcId="{B0E946D7-8F9F-449D-88B1-D06AC71F067B}" destId="{0F7877A2-23E0-4BAF-862C-6E04277583A8}" srcOrd="0" destOrd="0" parTransId="{722F9C4B-A67D-4A1E-A780-E8E00DA37A80}" sibTransId="{0A6A6A6B-28F5-47BF-915F-EE6813ADD6F1}"/>
    <dgm:cxn modelId="{8A545EBD-F111-4C5F-993C-1432031A2FEA}" type="presOf" srcId="{C9B5BC7F-15A8-4710-B653-BDD0E560225A}" destId="{F4ABEB01-E567-457C-A2BC-B885F7ADE6DB}" srcOrd="0" destOrd="0" presId="urn:microsoft.com/office/officeart/2005/8/layout/hierarchy2"/>
    <dgm:cxn modelId="{C5DFF315-53FE-49DF-8B45-FDB3485981C3}" type="presParOf" srcId="{F4ABEB01-E567-457C-A2BC-B885F7ADE6DB}" destId="{87F840CA-CB58-4ABC-A563-74ED1EB71F87}" srcOrd="0" destOrd="0" presId="urn:microsoft.com/office/officeart/2005/8/layout/hierarchy2"/>
    <dgm:cxn modelId="{55D1662C-476E-4E0B-93DF-16C1766AB0B7}" type="presParOf" srcId="{87F840CA-CB58-4ABC-A563-74ED1EB71F87}" destId="{B4ACE5B6-5442-4EE9-A750-F546BE7D63DC}" srcOrd="0" destOrd="0" presId="urn:microsoft.com/office/officeart/2005/8/layout/hierarchy2"/>
    <dgm:cxn modelId="{26A8E6C7-656D-488B-BC28-331BE5B42803}" type="presParOf" srcId="{87F840CA-CB58-4ABC-A563-74ED1EB71F87}" destId="{CF77208D-FDD5-41A9-9E46-BFC8388120BC}" srcOrd="1" destOrd="0" presId="urn:microsoft.com/office/officeart/2005/8/layout/hierarchy2"/>
    <dgm:cxn modelId="{566972AA-4DD4-4142-A5E7-DCE674637A82}" type="presParOf" srcId="{CF77208D-FDD5-41A9-9E46-BFC8388120BC}" destId="{D8DFC7C7-FC4C-44DD-AA18-A26D0D19984E}" srcOrd="0" destOrd="0" presId="urn:microsoft.com/office/officeart/2005/8/layout/hierarchy2"/>
    <dgm:cxn modelId="{C09994A4-DFCB-4289-AA31-0F8975E7D964}" type="presParOf" srcId="{D8DFC7C7-FC4C-44DD-AA18-A26D0D19984E}" destId="{2A982306-6739-49A2-9D5F-34ECD27744C0}" srcOrd="0" destOrd="0" presId="urn:microsoft.com/office/officeart/2005/8/layout/hierarchy2"/>
    <dgm:cxn modelId="{BF882EC5-334D-44F3-8760-106CF9CC8E98}" type="presParOf" srcId="{CF77208D-FDD5-41A9-9E46-BFC8388120BC}" destId="{24955889-C91C-43C7-986D-8316C59E83F9}" srcOrd="1" destOrd="0" presId="urn:microsoft.com/office/officeart/2005/8/layout/hierarchy2"/>
    <dgm:cxn modelId="{CEFF636A-C163-4B12-9737-F25111052961}" type="presParOf" srcId="{24955889-C91C-43C7-986D-8316C59E83F9}" destId="{B3C552C6-9583-4737-B2D6-23FC51DFF657}" srcOrd="0" destOrd="0" presId="urn:microsoft.com/office/officeart/2005/8/layout/hierarchy2"/>
    <dgm:cxn modelId="{C12F9D57-643C-480D-9FE8-568BF67466E6}" type="presParOf" srcId="{24955889-C91C-43C7-986D-8316C59E83F9}" destId="{1DD4D473-C571-48D9-9B18-18636B0D19C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smtClean="0"/>
            <a:t> 10/5  </a:t>
          </a:r>
          <a:r>
            <a:rPr lang="en-US" sz="1100" dirty="0" smtClean="0">
              <a:highlight>
                <a:srgbClr val="FFFF00"/>
              </a:highlight>
            </a:rPr>
            <a:t>MVI </a:t>
          </a:r>
          <a:r>
            <a:rPr lang="en-US" sz="1100" dirty="0" smtClean="0"/>
            <a:t> </a:t>
          </a:r>
          <a:br>
            <a:rPr lang="en-US" sz="1100" dirty="0" smtClean="0"/>
          </a:br>
          <a:r>
            <a:rPr lang="en-US" sz="1100" dirty="0" smtClean="0"/>
            <a:t>New Customer</a:t>
          </a:r>
          <a:endParaRPr lang="en-US" sz="1100" dirty="0"/>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smtClean="0"/>
            <a:t> 10/9 </a:t>
          </a:r>
          <a:r>
            <a:rPr lang="en-US" sz="1100" dirty="0" smtClean="0">
              <a:highlight>
                <a:srgbClr val="FFFF00"/>
              </a:highlight>
            </a:rPr>
            <a:t>MVO Existing </a:t>
          </a:r>
          <a:r>
            <a:rPr lang="en-US" sz="1100" dirty="0" smtClean="0"/>
            <a:t>  Customer</a:t>
          </a:r>
          <a:endParaRPr lang="en-US" sz="1100"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smtClean="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smtClean="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smtClean="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391"/>
      <dgm:spPr/>
    </dgm:pt>
    <dgm:pt modelId="{DBB414CB-FA8B-4C5E-A210-DA83C709A32D}" type="pres">
      <dgm:prSet presAssocID="{30C3846B-F87D-45E1-BCE0-FC3AD796FDE6}" presName="parTx" presStyleLbl="revTx" presStyleIdx="0" presStyleCnt="8" custAng="3900000" custScaleX="64073" custLinFactNeighborX="-55925" custLinFactNeighborY="70545"/>
      <dgm:spPr/>
      <dgm:t>
        <a:bodyPr/>
        <a:lstStyle/>
        <a:p>
          <a:endParaRPr lang="en-US"/>
        </a:p>
      </dgm:t>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3206"/>
      <dgm:spPr/>
    </dgm:pt>
    <dgm:pt modelId="{E7E9126C-E354-465A-875E-8468743A3431}" type="pres">
      <dgm:prSet presAssocID="{76EB6A9B-1428-4114-80A8-A5017A814A59}" presName="chTx" presStyleLbl="revTx" presStyleIdx="1" presStyleCnt="8" custLinFactNeighborX="33191" custLinFactNeighborY="-34839"/>
      <dgm:spPr/>
      <dgm:t>
        <a:bodyPr/>
        <a:lstStyle/>
        <a:p>
          <a:endParaRPr lang="en-US"/>
        </a:p>
      </dgm:t>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113"/>
      <dgm:spPr/>
    </dgm:pt>
    <dgm:pt modelId="{EBAE871F-7E58-4BCB-B55D-718AD2841769}" type="pres">
      <dgm:prSet presAssocID="{DE7B9D5E-0569-4263-963D-ADA1738B6E37}" presName="chTx" presStyleLbl="revTx" presStyleIdx="3" presStyleCnt="8" custLinFactNeighborX="36384" custLinFactNeighborY="-30088"/>
      <dgm:spPr/>
      <dgm:t>
        <a:bodyPr/>
        <a:lstStyle/>
        <a:p>
          <a:endParaRPr lang="en-US"/>
        </a:p>
      </dgm:t>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dgm:spPr/>
    </dgm:pt>
    <dgm:pt modelId="{9C0FCFD8-D58D-46D9-88D1-CD89E717C5AB}" type="pres">
      <dgm:prSet presAssocID="{42CB925A-7A97-49CF-B009-033728EB8D8C}" presName="chTx" presStyleLbl="revTx" presStyleIdx="5" presStyleCnt="8" custLinFactNeighborX="27307" custLinFactNeighborY="-34839"/>
      <dgm:spPr/>
      <dgm:t>
        <a:bodyPr/>
        <a:lstStyle/>
        <a:p>
          <a:endParaRPr lang="en-US"/>
        </a:p>
      </dgm:t>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dgm:spPr/>
    </dgm:pt>
    <dgm:pt modelId="{5B48F84E-A31E-4155-8BD6-00D317C40A45}" type="pres">
      <dgm:prSet presAssocID="{6BDF153C-9CD1-4394-9295-9AB774AC5802}" presName="parTx" presStyleLbl="revTx" presStyleIdx="7" presStyleCnt="8" custAng="3900000" custScaleX="68731" custLinFactNeighborX="-38503" custLinFactNeighborY="73324"/>
      <dgm:spPr/>
      <dgm:t>
        <a:bodyPr/>
        <a:lstStyle/>
        <a:p>
          <a:endParaRPr lang="en-US"/>
        </a:p>
      </dgm:t>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6163012F-4868-4A5F-9535-9D1D613BD28D}" srcId="{A8657D44-3329-465A-840A-E88D05B1EF3B}" destId="{6BDF153C-9CD1-4394-9295-9AB774AC5802}" srcOrd="1" destOrd="0" parTransId="{DA331538-42F7-44BC-8AB3-BAF0D2388BDD}" sibTransId="{8BC1D0D6-EF8D-497F-8DDF-8F04F29A060B}"/>
    <dgm:cxn modelId="{8B0D97FE-7CB8-4B73-AACE-B2259B80100B}" type="presOf" srcId="{6BDF153C-9CD1-4394-9295-9AB774AC5802}" destId="{5B48F84E-A31E-4155-8BD6-00D317C40A45}" srcOrd="0" destOrd="0" presId="urn:microsoft.com/office/officeart/2008/layout/CircleAccentTimeline"/>
    <dgm:cxn modelId="{B671F961-DF13-4CA0-8368-7214602EE280}" type="presOf" srcId="{A8657D44-3329-465A-840A-E88D05B1EF3B}" destId="{8C2A82F9-E296-41A8-9DF4-CF28E63E771B}"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8356DDA-960D-4991-B1B9-79C396A23095}" type="presOf" srcId="{30C3846B-F87D-45E1-BCE0-FC3AD796FDE6}" destId="{DBB414CB-FA8B-4C5E-A210-DA83C709A32D}" srcOrd="0" destOrd="0" presId="urn:microsoft.com/office/officeart/2008/layout/CircleAccentTimeline"/>
    <dgm:cxn modelId="{2C7D5ABF-65A5-4FE9-9C32-05D3127D34EF}" type="presOf" srcId="{42CB925A-7A97-49CF-B009-033728EB8D8C}" destId="{9C0FCFD8-D58D-46D9-88D1-CD89E717C5A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r>
            <a:rPr lang="en-US" sz="1600" dirty="0" smtClean="0"/>
            <a:t/>
          </a:r>
          <a:br>
            <a:rPr lang="en-US" sz="1600" dirty="0" smtClean="0"/>
          </a:br>
          <a:r>
            <a:rPr lang="en-US" sz="1600" b="1" dirty="0" smtClean="0"/>
            <a:t>CR A</a:t>
          </a:r>
          <a:endParaRPr lang="en-US" sz="1600" b="1" dirty="0"/>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dirty="0" smtClean="0"/>
            <a:t/>
          </a:r>
          <a:br>
            <a:rPr lang="en-US" sz="1600" dirty="0" smtClean="0"/>
          </a:br>
          <a:r>
            <a:rPr lang="en-US" sz="1600" b="1" dirty="0" smtClean="0"/>
            <a:t>CR </a:t>
          </a:r>
          <a:r>
            <a:rPr lang="en-US" sz="1600" b="1" dirty="0"/>
            <a:t>B</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A3FD3E55-394F-44CE-8748-87EBA9F28422}" type="presOf" srcId="{67345CDA-10D7-456A-AF08-4129D9CBF11C}" destId="{B1595C89-6C70-4D10-B5A0-39363024F3FF}"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616B3861-8661-4B36-A0AC-9C250DE2B75B}" type="presOf" srcId="{E07BF86F-D32A-4B87-A21F-CE6DA8FE951A}" destId="{08F8DF20-D885-4F64-82B7-0E30D970B8F0}" srcOrd="0" destOrd="0" presId="urn:microsoft.com/office/officeart/2008/layout/CircleAccentTimeline"/>
    <dgm:cxn modelId="{810D118B-AE79-4CBB-9B47-A5702FCCB339}" type="presOf" srcId="{EB873932-AF16-4AB2-979E-36A4AF448F80}" destId="{51651734-70F0-4000-BFA6-C030166B1B43}"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39AE9-068C-47DC-B773-1F37CFFA86A6}">
      <dsp:nvSpPr>
        <dsp:cNvPr id="0" name=""/>
        <dsp:cNvSpPr/>
      </dsp:nvSpPr>
      <dsp:spPr>
        <a:xfrm>
          <a:off x="2435" y="1475233"/>
          <a:ext cx="1602928" cy="1062733"/>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a:t>LSE</a:t>
          </a:r>
          <a:r>
            <a:rPr lang="en-US" sz="1800" kern="1200"/>
            <a:t>         Load Serving Entity</a:t>
          </a:r>
          <a:endParaRPr lang="en-US" sz="1800" kern="1200" dirty="0"/>
        </a:p>
      </dsp:txBody>
      <dsp:txXfrm>
        <a:off x="33561" y="1506359"/>
        <a:ext cx="1540676" cy="1000481"/>
      </dsp:txXfrm>
    </dsp:sp>
    <dsp:sp modelId="{F7421479-1805-4326-B74D-F34EBCAA5BAA}">
      <dsp:nvSpPr>
        <dsp:cNvPr id="0" name=""/>
        <dsp:cNvSpPr/>
      </dsp:nvSpPr>
      <dsp:spPr>
        <a:xfrm rot="19457599">
          <a:off x="1531147" y="1758205"/>
          <a:ext cx="789605" cy="35947"/>
        </a:xfrm>
        <a:custGeom>
          <a:avLst/>
          <a:gdLst/>
          <a:ahLst/>
          <a:cxnLst/>
          <a:rect l="0" t="0" r="0" b="0"/>
          <a:pathLst>
            <a:path>
              <a:moveTo>
                <a:pt x="0" y="17973"/>
              </a:moveTo>
              <a:lnTo>
                <a:pt x="789605"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6209" y="1756438"/>
        <a:ext cx="39480" cy="39480"/>
      </dsp:txXfrm>
    </dsp:sp>
    <dsp:sp modelId="{006F1CCA-45F3-46DE-854B-A351AF85FC77}">
      <dsp:nvSpPr>
        <dsp:cNvPr id="0" name=""/>
        <dsp:cNvSpPr/>
      </dsp:nvSpPr>
      <dsp:spPr>
        <a:xfrm>
          <a:off x="2246535" y="1084916"/>
          <a:ext cx="1602928" cy="921683"/>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REP        </a:t>
          </a:r>
          <a:r>
            <a:rPr lang="en-US" sz="1800" b="0" kern="1200" dirty="0"/>
            <a:t>Retail Electric Provider</a:t>
          </a:r>
        </a:p>
      </dsp:txBody>
      <dsp:txXfrm>
        <a:off x="2273530" y="1111911"/>
        <a:ext cx="1548938" cy="867693"/>
      </dsp:txXfrm>
    </dsp:sp>
    <dsp:sp modelId="{CD894128-9586-426F-AB2B-D74576D11770}">
      <dsp:nvSpPr>
        <dsp:cNvPr id="0" name=""/>
        <dsp:cNvSpPr/>
      </dsp:nvSpPr>
      <dsp:spPr>
        <a:xfrm>
          <a:off x="3849464" y="1527784"/>
          <a:ext cx="641171" cy="35947"/>
        </a:xfrm>
        <a:custGeom>
          <a:avLst/>
          <a:gdLst/>
          <a:ahLst/>
          <a:cxnLst/>
          <a:rect l="0" t="0" r="0" b="0"/>
          <a:pathLst>
            <a:path>
              <a:moveTo>
                <a:pt x="0" y="17973"/>
              </a:moveTo>
              <a:lnTo>
                <a:pt x="641171"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4020" y="1529728"/>
        <a:ext cx="32058" cy="32058"/>
      </dsp:txXfrm>
    </dsp:sp>
    <dsp:sp modelId="{526049BE-E29F-484F-BA97-D801B6660E60}">
      <dsp:nvSpPr>
        <dsp:cNvPr id="0" name=""/>
        <dsp:cNvSpPr/>
      </dsp:nvSpPr>
      <dsp:spPr>
        <a:xfrm>
          <a:off x="4490635" y="1084916"/>
          <a:ext cx="1602928" cy="921683"/>
        </a:xfrm>
        <a:prstGeom prst="roundRect">
          <a:avLst>
            <a:gd name="adj" fmla="val 1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ROR          </a:t>
          </a:r>
          <a:r>
            <a:rPr lang="en-US" sz="1800" b="0" kern="1200" dirty="0"/>
            <a:t>REP of Record</a:t>
          </a:r>
        </a:p>
      </dsp:txBody>
      <dsp:txXfrm>
        <a:off x="4517630" y="1111911"/>
        <a:ext cx="1548938" cy="867693"/>
      </dsp:txXfrm>
    </dsp:sp>
    <dsp:sp modelId="{D50077AF-156F-44B5-A867-2A49B7E25E75}">
      <dsp:nvSpPr>
        <dsp:cNvPr id="0" name=""/>
        <dsp:cNvSpPr/>
      </dsp:nvSpPr>
      <dsp:spPr>
        <a:xfrm rot="2345632">
          <a:off x="1512884" y="2249102"/>
          <a:ext cx="826130" cy="35947"/>
        </a:xfrm>
        <a:custGeom>
          <a:avLst/>
          <a:gdLst/>
          <a:ahLst/>
          <a:cxnLst/>
          <a:rect l="0" t="0" r="0" b="0"/>
          <a:pathLst>
            <a:path>
              <a:moveTo>
                <a:pt x="0" y="17973"/>
              </a:moveTo>
              <a:lnTo>
                <a:pt x="826130"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5296" y="2246422"/>
        <a:ext cx="41306" cy="41306"/>
      </dsp:txXfrm>
    </dsp:sp>
    <dsp:sp modelId="{BE8A6ABD-16E4-468F-9D97-41C8B1F4A7A3}">
      <dsp:nvSpPr>
        <dsp:cNvPr id="0" name=""/>
        <dsp:cNvSpPr/>
      </dsp:nvSpPr>
      <dsp:spPr>
        <a:xfrm>
          <a:off x="2246535" y="2126819"/>
          <a:ext cx="1602928" cy="801464"/>
        </a:xfrm>
        <a:prstGeom prst="roundRect">
          <a:avLst>
            <a:gd name="adj" fmla="val 10000"/>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CR      </a:t>
          </a:r>
          <a:r>
            <a:rPr lang="en-US" sz="1800" b="0" kern="1200" dirty="0"/>
            <a:t>Competitive Retailer </a:t>
          </a:r>
          <a:endParaRPr lang="en-US" sz="1800" b="1" kern="1200" dirty="0"/>
        </a:p>
      </dsp:txBody>
      <dsp:txXfrm>
        <a:off x="2270009" y="2150293"/>
        <a:ext cx="1555980" cy="754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CE5B6-5442-4EE9-A750-F546BE7D63DC}">
      <dsp:nvSpPr>
        <dsp:cNvPr id="0" name=""/>
        <dsp:cNvSpPr/>
      </dsp:nvSpPr>
      <dsp:spPr>
        <a:xfrm>
          <a:off x="1956" y="957436"/>
          <a:ext cx="1535821" cy="103586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TDSP </a:t>
          </a:r>
          <a:r>
            <a:rPr lang="en-US" sz="1500" b="1" kern="1200" dirty="0"/>
            <a:t>  </a:t>
          </a:r>
          <a:r>
            <a:rPr lang="en-US" sz="1500" b="0" kern="1200" dirty="0"/>
            <a:t>Transmission &amp; Distribution Service Provider</a:t>
          </a:r>
        </a:p>
      </dsp:txBody>
      <dsp:txXfrm>
        <a:off x="32295" y="987775"/>
        <a:ext cx="1475143" cy="975185"/>
      </dsp:txXfrm>
    </dsp:sp>
    <dsp:sp modelId="{D8DFC7C7-FC4C-44DD-AA18-A26D0D19984E}">
      <dsp:nvSpPr>
        <dsp:cNvPr id="0" name=""/>
        <dsp:cNvSpPr/>
      </dsp:nvSpPr>
      <dsp:spPr>
        <a:xfrm>
          <a:off x="1537777" y="1410944"/>
          <a:ext cx="1689757" cy="128847"/>
        </a:xfrm>
        <a:custGeom>
          <a:avLst/>
          <a:gdLst/>
          <a:ahLst/>
          <a:cxnLst/>
          <a:rect l="0" t="0" r="0" b="0"/>
          <a:pathLst>
            <a:path>
              <a:moveTo>
                <a:pt x="0" y="64423"/>
              </a:moveTo>
              <a:lnTo>
                <a:pt x="1689757" y="6442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340412" y="1433124"/>
        <a:ext cx="84487" cy="84487"/>
      </dsp:txXfrm>
    </dsp:sp>
    <dsp:sp modelId="{B3C552C6-9583-4737-B2D6-23FC51DFF657}">
      <dsp:nvSpPr>
        <dsp:cNvPr id="0" name=""/>
        <dsp:cNvSpPr/>
      </dsp:nvSpPr>
      <dsp:spPr>
        <a:xfrm>
          <a:off x="3227535" y="883446"/>
          <a:ext cx="1304408" cy="118384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TDU</a:t>
          </a:r>
          <a:r>
            <a:rPr lang="en-US" sz="1600" b="1" kern="1200" dirty="0"/>
            <a:t>   </a:t>
          </a:r>
          <a:r>
            <a:rPr lang="en-US" sz="1600" b="0" kern="1200" dirty="0"/>
            <a:t>Transmission &amp; Distribution Utility</a:t>
          </a:r>
        </a:p>
      </dsp:txBody>
      <dsp:txXfrm>
        <a:off x="3262209" y="918120"/>
        <a:ext cx="1235060" cy="1114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E00B-A6BC-450F-A304-EB307A6EE7F5}">
      <dsp:nvSpPr>
        <dsp:cNvPr id="0" name=""/>
        <dsp:cNvSpPr/>
      </dsp:nvSpPr>
      <dsp:spPr>
        <a:xfrm>
          <a:off x="38104" y="1448672"/>
          <a:ext cx="1692591" cy="16755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414CB-FA8B-4C5E-A210-DA83C709A32D}">
      <dsp:nvSpPr>
        <dsp:cNvPr id="0" name=""/>
        <dsp:cNvSpPr/>
      </dsp:nvSpPr>
      <dsp:spPr>
        <a:xfrm>
          <a:off x="321570" y="1981198"/>
          <a:ext cx="1088131" cy="5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ctr" defTabSz="488950">
            <a:lnSpc>
              <a:spcPct val="90000"/>
            </a:lnSpc>
            <a:spcBef>
              <a:spcPct val="0"/>
            </a:spcBef>
            <a:spcAft>
              <a:spcPct val="35000"/>
            </a:spcAft>
          </a:pPr>
          <a:r>
            <a:rPr lang="en-US" sz="1100" kern="1200" dirty="0" smtClean="0"/>
            <a:t> 10/5  </a:t>
          </a:r>
          <a:r>
            <a:rPr lang="en-US" sz="1100" kern="1200" dirty="0" smtClean="0">
              <a:highlight>
                <a:srgbClr val="FFFF00"/>
              </a:highlight>
            </a:rPr>
            <a:t>MVI </a:t>
          </a:r>
          <a:r>
            <a:rPr lang="en-US" sz="1100" kern="1200" dirty="0" smtClean="0"/>
            <a:t> </a:t>
          </a:r>
          <a:br>
            <a:rPr lang="en-US" sz="1100" kern="1200" dirty="0" smtClean="0"/>
          </a:br>
          <a:r>
            <a:rPr lang="en-US" sz="1100" kern="1200" dirty="0" smtClean="0"/>
            <a:t>New Customer</a:t>
          </a:r>
          <a:endParaRPr lang="en-US" sz="1100" kern="1200" dirty="0"/>
        </a:p>
      </dsp:txBody>
      <dsp:txXfrm>
        <a:off x="321570" y="1981198"/>
        <a:ext cx="1088131" cy="507403"/>
      </dsp:txXfrm>
    </dsp:sp>
    <dsp:sp modelId="{9E1956AF-376C-4763-90EB-21C48367BDD1}">
      <dsp:nvSpPr>
        <dsp:cNvPr id="0" name=""/>
        <dsp:cNvSpPr/>
      </dsp:nvSpPr>
      <dsp:spPr>
        <a:xfrm>
          <a:off x="1743804" y="192061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1133038" y="2354896"/>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6360" bIns="0" numCol="1" spcCol="1270" anchor="ctr" anchorCtr="0">
          <a:noAutofit/>
        </a:bodyPr>
        <a:lstStyle/>
        <a:p>
          <a:pPr lvl="0" algn="r" defTabSz="1511300">
            <a:lnSpc>
              <a:spcPct val="90000"/>
            </a:lnSpc>
            <a:spcBef>
              <a:spcPct val="0"/>
            </a:spcBef>
            <a:spcAft>
              <a:spcPct val="35000"/>
            </a:spcAft>
          </a:pPr>
          <a:r>
            <a:rPr lang="en-US" sz="3400" kern="1200" dirty="0"/>
            <a:t>    </a:t>
          </a:r>
          <a:r>
            <a:rPr lang="en-US" sz="1400" kern="1200" dirty="0" smtClean="0"/>
            <a:t>10/6</a:t>
          </a:r>
          <a:endParaRPr lang="en-US" sz="3400" kern="1200" dirty="0"/>
        </a:p>
      </dsp:txBody>
      <dsp:txXfrm>
        <a:off x="1133038" y="2354896"/>
        <a:ext cx="1444889" cy="696671"/>
      </dsp:txXfrm>
    </dsp:sp>
    <dsp:sp modelId="{E8524687-CFEE-4BF4-9C3E-BC49E4BBFF12}">
      <dsp:nvSpPr>
        <dsp:cNvPr id="0" name=""/>
        <dsp:cNvSpPr/>
      </dsp:nvSpPr>
      <dsp:spPr>
        <a:xfrm rot="17700000">
          <a:off x="162538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A3E8567-6960-495B-8B59-E887390DCF03}">
      <dsp:nvSpPr>
        <dsp:cNvPr id="0" name=""/>
        <dsp:cNvSpPr/>
      </dsp:nvSpPr>
      <dsp:spPr>
        <a:xfrm>
          <a:off x="2517549" y="1950733"/>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1971234"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smtClean="0"/>
            <a:t>10/7</a:t>
          </a:r>
          <a:endParaRPr lang="en-US" sz="3600" kern="1200" dirty="0"/>
        </a:p>
      </dsp:txBody>
      <dsp:txXfrm>
        <a:off x="1971234" y="2431099"/>
        <a:ext cx="1444889" cy="696671"/>
      </dsp:txXfrm>
    </dsp:sp>
    <dsp:sp modelId="{463A0FAB-E107-45BA-B2D9-214E28B31392}">
      <dsp:nvSpPr>
        <dsp:cNvPr id="0" name=""/>
        <dsp:cNvSpPr/>
      </dsp:nvSpPr>
      <dsp:spPr>
        <a:xfrm rot="17700000">
          <a:off x="2423919"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3303066"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2657033" y="2354896"/>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lvl="0" algn="r" defTabSz="1600200">
            <a:lnSpc>
              <a:spcPct val="90000"/>
            </a:lnSpc>
            <a:spcBef>
              <a:spcPct val="0"/>
            </a:spcBef>
            <a:spcAft>
              <a:spcPct val="35000"/>
            </a:spcAft>
          </a:pPr>
          <a:r>
            <a:rPr lang="en-US" sz="3600" kern="1200" dirty="0"/>
            <a:t> </a:t>
          </a:r>
          <a:r>
            <a:rPr lang="en-US" sz="1400" kern="1200" dirty="0" smtClean="0"/>
            <a:t>10/8</a:t>
          </a:r>
          <a:endParaRPr lang="en-US" sz="3600" kern="1200" dirty="0"/>
        </a:p>
      </dsp:txBody>
      <dsp:txXfrm>
        <a:off x="2657033" y="2354896"/>
        <a:ext cx="1444889" cy="696671"/>
      </dsp:txXfrm>
    </dsp:sp>
    <dsp:sp modelId="{F4C8B33E-4682-4311-99A1-34EEE560B234}">
      <dsp:nvSpPr>
        <dsp:cNvPr id="0" name=""/>
        <dsp:cNvSpPr/>
      </dsp:nvSpPr>
      <dsp:spPr>
        <a:xfrm rot="17700000">
          <a:off x="3222457"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7D93B637-D799-4D1A-9CF1-679E8CADD5DE}">
      <dsp:nvSpPr>
        <dsp:cNvPr id="0" name=""/>
        <dsp:cNvSpPr/>
      </dsp:nvSpPr>
      <dsp:spPr>
        <a:xfrm>
          <a:off x="4076981" y="1524003"/>
          <a:ext cx="1676118" cy="1535371"/>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8F84E-A31E-4155-8BD6-00D317C40A45}">
      <dsp:nvSpPr>
        <dsp:cNvPr id="0" name=""/>
        <dsp:cNvSpPr/>
      </dsp:nvSpPr>
      <dsp:spPr>
        <a:xfrm>
          <a:off x="4281058" y="2014277"/>
          <a:ext cx="1167236" cy="5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ctr" defTabSz="488950">
            <a:lnSpc>
              <a:spcPct val="90000"/>
            </a:lnSpc>
            <a:spcBef>
              <a:spcPct val="0"/>
            </a:spcBef>
            <a:spcAft>
              <a:spcPct val="35000"/>
            </a:spcAft>
          </a:pPr>
          <a:r>
            <a:rPr lang="en-US" sz="1100" kern="1200" dirty="0" smtClean="0"/>
            <a:t> 10/9 </a:t>
          </a:r>
          <a:r>
            <a:rPr lang="en-US" sz="1100" kern="1200" dirty="0" smtClean="0">
              <a:highlight>
                <a:srgbClr val="FFFF00"/>
              </a:highlight>
            </a:rPr>
            <a:t>MVO Existing </a:t>
          </a:r>
          <a:r>
            <a:rPr lang="en-US" sz="1100" kern="1200" dirty="0" smtClean="0"/>
            <a:t>  Customer</a:t>
          </a:r>
          <a:endParaRPr lang="en-US" sz="1100" kern="1200" dirty="0"/>
        </a:p>
      </dsp:txBody>
      <dsp:txXfrm>
        <a:off x="4281058" y="2014277"/>
        <a:ext cx="1167236" cy="544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274A-D435-4930-BFA2-906C10CC85D0}">
      <dsp:nvSpPr>
        <dsp:cNvPr id="0" name=""/>
        <dsp:cNvSpPr/>
      </dsp:nvSpPr>
      <dsp:spPr>
        <a:xfrm>
          <a:off x="77919" y="1535377"/>
          <a:ext cx="1578408" cy="1512623"/>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95C89-6C70-4D10-B5A0-39363024F3FF}">
      <dsp:nvSpPr>
        <dsp:cNvPr id="0" name=""/>
        <dsp:cNvSpPr/>
      </dsp:nvSpPr>
      <dsp:spPr>
        <a:xfrm>
          <a:off x="-3168" y="1915332"/>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ctr" defTabSz="711200">
            <a:lnSpc>
              <a:spcPct val="90000"/>
            </a:lnSpc>
            <a:spcBef>
              <a:spcPct val="0"/>
            </a:spcBef>
            <a:spcAft>
              <a:spcPct val="35000"/>
            </a:spcAft>
          </a:pPr>
          <a:r>
            <a:rPr lang="en-US" sz="1600" kern="1200" dirty="0"/>
            <a:t>12/1 MVO </a:t>
          </a:r>
          <a:r>
            <a:rPr lang="en-US" sz="1600" kern="1200" dirty="0" smtClean="0"/>
            <a:t/>
          </a:r>
          <a:br>
            <a:rPr lang="en-US" sz="1600" kern="1200" dirty="0" smtClean="0"/>
          </a:br>
          <a:r>
            <a:rPr lang="en-US" sz="1600" b="1" kern="1200" dirty="0" smtClean="0"/>
            <a:t>CR A</a:t>
          </a:r>
          <a:endParaRPr lang="en-US" sz="1600" b="1" kern="1200" dirty="0"/>
        </a:p>
      </dsp:txBody>
      <dsp:txXfrm>
        <a:off x="-3168" y="1915332"/>
        <a:ext cx="1670301" cy="804956"/>
      </dsp:txXfrm>
    </dsp:sp>
    <dsp:sp modelId="{3B7A594E-2A83-4142-B2B0-08FB37A3F279}">
      <dsp:nvSpPr>
        <dsp:cNvPr id="0" name=""/>
        <dsp:cNvSpPr/>
      </dsp:nvSpPr>
      <dsp:spPr>
        <a:xfrm>
          <a:off x="1890188"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8DF20-D885-4F64-82B7-0E30D970B8F0}">
      <dsp:nvSpPr>
        <dsp:cNvPr id="0" name=""/>
        <dsp:cNvSpPr/>
      </dsp:nvSpPr>
      <dsp:spPr>
        <a:xfrm rot="17700000">
          <a:off x="1320360"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t>12/2</a:t>
          </a:r>
        </a:p>
      </dsp:txBody>
      <dsp:txXfrm>
        <a:off x="1320360" y="2431099"/>
        <a:ext cx="1444889" cy="696671"/>
      </dsp:txXfrm>
    </dsp:sp>
    <dsp:sp modelId="{FE8C0D2E-E576-491A-8B29-5599D5B1BF7C}">
      <dsp:nvSpPr>
        <dsp:cNvPr id="0" name=""/>
        <dsp:cNvSpPr/>
      </dsp:nvSpPr>
      <dsp:spPr>
        <a:xfrm rot="17700000">
          <a:off x="202416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59BBDC4-3171-4B8E-9C69-D41F2C4B1DA4}">
      <dsp:nvSpPr>
        <dsp:cNvPr id="0" name=""/>
        <dsp:cNvSpPr/>
      </dsp:nvSpPr>
      <dsp:spPr>
        <a:xfrm>
          <a:off x="2744131"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51734-70F0-4000-BFA6-C030166B1B43}">
      <dsp:nvSpPr>
        <dsp:cNvPr id="0" name=""/>
        <dsp:cNvSpPr/>
      </dsp:nvSpPr>
      <dsp:spPr>
        <a:xfrm rot="17700000">
          <a:off x="2167674"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t>12/3</a:t>
          </a:r>
        </a:p>
      </dsp:txBody>
      <dsp:txXfrm>
        <a:off x="2167674" y="2431099"/>
        <a:ext cx="1444889" cy="696671"/>
      </dsp:txXfrm>
    </dsp:sp>
    <dsp:sp modelId="{FDFB3B0C-E7E3-45A0-9B03-9DCE23370B64}">
      <dsp:nvSpPr>
        <dsp:cNvPr id="0" name=""/>
        <dsp:cNvSpPr/>
      </dsp:nvSpPr>
      <dsp:spPr>
        <a:xfrm rot="17700000">
          <a:off x="2822698"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EBC0D29B-8FB1-4789-BC99-DB53DA69CA68}">
      <dsp:nvSpPr>
        <dsp:cNvPr id="0" name=""/>
        <dsp:cNvSpPr/>
      </dsp:nvSpPr>
      <dsp:spPr>
        <a:xfrm>
          <a:off x="3542777" y="1611576"/>
          <a:ext cx="1630756" cy="13602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9AA0-DD70-4A31-9B7C-73F398FC64B3}">
      <dsp:nvSpPr>
        <dsp:cNvPr id="0" name=""/>
        <dsp:cNvSpPr/>
      </dsp:nvSpPr>
      <dsp:spPr>
        <a:xfrm>
          <a:off x="3503231" y="947639"/>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ctr" defTabSz="711200">
            <a:lnSpc>
              <a:spcPct val="90000"/>
            </a:lnSpc>
            <a:spcBef>
              <a:spcPct val="0"/>
            </a:spcBef>
            <a:spcAft>
              <a:spcPct val="35000"/>
            </a:spcAft>
          </a:pPr>
          <a:r>
            <a:rPr lang="en-US" sz="1600" kern="1200" dirty="0"/>
            <a:t>12/4 SWI </a:t>
          </a:r>
          <a:r>
            <a:rPr lang="en-US" sz="1600" kern="1200" dirty="0" smtClean="0"/>
            <a:t/>
          </a:r>
          <a:br>
            <a:rPr lang="en-US" sz="1600" kern="1200" dirty="0" smtClean="0"/>
          </a:br>
          <a:r>
            <a:rPr lang="en-US" sz="1600" b="1" kern="1200" dirty="0" smtClean="0"/>
            <a:t>CR </a:t>
          </a:r>
          <a:r>
            <a:rPr lang="en-US" sz="1600" b="1" kern="1200" dirty="0"/>
            <a:t>B</a:t>
          </a:r>
        </a:p>
      </dsp:txBody>
      <dsp:txXfrm>
        <a:off x="3503231" y="947639"/>
        <a:ext cx="1670301" cy="8049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8/1/2018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8/1/2018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a:t>
            </a:fld>
            <a:endParaRPr lang="en-US"/>
          </a:p>
        </p:txBody>
      </p:sp>
    </p:spTree>
    <p:extLst>
      <p:ext uri="{BB962C8B-B14F-4D97-AF65-F5344CB8AC3E}">
        <p14:creationId xmlns:p14="http://schemas.microsoft.com/office/powerpoint/2010/main" val="253891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smtClean="0">
                <a:solidFill>
                  <a:schemeClr val="tx1">
                    <a:lumMod val="85000"/>
                    <a:lumOff val="15000"/>
                  </a:schemeClr>
                </a:solidFill>
              </a:rPr>
              <a:t>ERCOT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maintain a registration database of all metered and unmetered Electric Service Identifiers (ESI IDs) in Texas for Customer Choice.</a:t>
            </a:r>
          </a:p>
          <a:p>
            <a:pPr lvl="1"/>
            <a:r>
              <a:rPr lang="en-US" sz="2000" dirty="0" smtClean="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smtClean="0">
                <a:solidFill>
                  <a:schemeClr val="tx1">
                    <a:lumMod val="85000"/>
                    <a:lumOff val="15000"/>
                  </a:schemeClr>
                </a:solidFill>
              </a:rPr>
              <a:t>All CRs with Customers in Texas, whether operating inside the ERCOT Region or not,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18</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the mechanism that enables and facilitates the retail business processes in the deregulated Texas electric market.  The Texas SET Implementation Guides </a:t>
            </a:r>
            <a:r>
              <a:rPr lang="en-US" b="0" dirty="0" smtClean="0">
                <a:solidFill>
                  <a:srgbClr val="0070C0"/>
                </a:solidFill>
              </a:rPr>
              <a:t>shall</a:t>
            </a:r>
            <a:r>
              <a:rPr lang="en-US" dirty="0" smtClean="0"/>
              <a:t> serve as the standard for the applicable TX SETs among all Market Participants and ERCOT.</a:t>
            </a:r>
          </a:p>
          <a:p>
            <a:r>
              <a:rPr lang="en-US" dirty="0" smtClean="0"/>
              <a:t>This Section shall cover:</a:t>
            </a:r>
          </a:p>
          <a:p>
            <a:pPr lvl="1"/>
            <a:r>
              <a:rPr lang="en-US" sz="2000" dirty="0" smtClean="0"/>
              <a:t>Transactions between Transmission and/or Distribution Service Providers (TDSPs) (refers to all TDSPs unless otherwise specified), Competitive Retailers (CRs) and ERCOT;</a:t>
            </a:r>
          </a:p>
          <a:p>
            <a:pPr lvl="1"/>
            <a:r>
              <a:rPr lang="en-US" sz="2000" dirty="0" smtClean="0"/>
              <a:t>Technical Advisory Committee (TAC) subcommittee and ERCOT responsibilities; and</a:t>
            </a:r>
          </a:p>
          <a:p>
            <a:pPr lvl="1"/>
            <a:r>
              <a:rPr lang="en-US" sz="2000" dirty="0" smtClean="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38293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Point to point communications include transactions flowing directly between Competitive Retailers (CRs), and Transmission and/or Distribution Service Providers (TDSPs) and </a:t>
            </a:r>
            <a:r>
              <a:rPr lang="en-US" b="1" i="1" dirty="0" smtClean="0">
                <a:solidFill>
                  <a:schemeClr val="accent1"/>
                </a:solidFill>
              </a:rPr>
              <a:t>do not flow through ERCOT</a:t>
            </a:r>
            <a:r>
              <a:rPr lang="en-US" dirty="0" smtClean="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a:p>
        </p:txBody>
      </p:sp>
    </p:spTree>
    <p:extLst>
      <p:ext uri="{BB962C8B-B14F-4D97-AF65-F5344CB8AC3E}">
        <p14:creationId xmlns:p14="http://schemas.microsoft.com/office/powerpoint/2010/main" val="74945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protocals</a:t>
            </a:r>
            <a:r>
              <a:rPr lang="en-US" baseline="0" dirty="0" smtClean="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25</a:t>
            </a:fld>
            <a:endParaRPr lang="en-US"/>
          </a:p>
        </p:txBody>
      </p:sp>
    </p:spTree>
    <p:extLst>
      <p:ext uri="{BB962C8B-B14F-4D97-AF65-F5344CB8AC3E}">
        <p14:creationId xmlns:p14="http://schemas.microsoft.com/office/powerpoint/2010/main" val="150301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t>Section 11.1 - </a:t>
            </a:r>
            <a:r>
              <a:rPr lang="en-US" sz="2000" i="1" dirty="0" smtClean="0">
                <a:solidFill>
                  <a:schemeClr val="dk1"/>
                </a:solidFill>
              </a:rPr>
              <a:t>Overview of Solution to Stacking </a:t>
            </a:r>
          </a:p>
          <a:p>
            <a:pPr lvl="2"/>
            <a:r>
              <a:rPr lang="en-US" dirty="0" smtClean="0">
                <a:solidFill>
                  <a:schemeClr val="dk1"/>
                </a:solidFill>
              </a:rPr>
              <a:t>This Section 11, Solution to Stacking, provides the processes and guidelines for Market Participants operating in the Texas retail market to handle multiple non-sequential Texas Standard Electronic Transactions (TX SETs) on a single Electric Service Identifier (ESI ID).</a:t>
            </a:r>
          </a:p>
          <a:p>
            <a:pPr lvl="1"/>
            <a:endParaRPr lang="en-US" sz="2000" dirty="0" smtClean="0"/>
          </a:p>
          <a:p>
            <a:pPr lvl="1"/>
            <a:r>
              <a:rPr lang="en-US" sz="2000" dirty="0" smtClean="0"/>
              <a:t>Section 11.2 - </a:t>
            </a:r>
            <a:r>
              <a:rPr lang="en-US" sz="2000" i="1" dirty="0" smtClean="0">
                <a:solidFill>
                  <a:schemeClr val="dk1"/>
                </a:solidFill>
              </a:rPr>
              <a:t>ERCOT Operating Rules</a:t>
            </a:r>
            <a:r>
              <a:rPr lang="en-US" sz="2000" dirty="0" smtClean="0">
                <a:solidFill>
                  <a:schemeClr val="dk1"/>
                </a:solidFill>
              </a:rPr>
              <a:t> </a:t>
            </a:r>
          </a:p>
          <a:p>
            <a:pPr lvl="2"/>
            <a:r>
              <a:rPr lang="en-US" dirty="0" smtClean="0">
                <a:solidFill>
                  <a:schemeClr val="dk1"/>
                </a:solidFill>
              </a:rPr>
              <a:t>The ERCOT Operating Rules describe the process and guidelines utilized by ERCOT to process multiple, non-sequential transactions concurrently on a single Electric Service Identifier (ESI ID).</a:t>
            </a:r>
          </a:p>
          <a:p>
            <a:endParaRPr lang="en-US" sz="2000" dirty="0" smtClean="0"/>
          </a:p>
          <a:p>
            <a:pPr lvl="1"/>
            <a:r>
              <a:rPr lang="en-US" sz="2000" dirty="0" smtClean="0"/>
              <a:t>Section 11.2.2 - </a:t>
            </a:r>
            <a:r>
              <a:rPr lang="en-US" sz="2000" i="1" dirty="0" smtClean="0">
                <a:solidFill>
                  <a:schemeClr val="dk1"/>
                </a:solidFill>
              </a:rPr>
              <a:t>Cancellation Rules</a:t>
            </a:r>
          </a:p>
          <a:p>
            <a:pPr lvl="2"/>
            <a:r>
              <a:rPr lang="en-US" dirty="0" smtClean="0">
                <a:solidFill>
                  <a:schemeClr val="dk1"/>
                </a:solidFill>
              </a:rPr>
              <a:t>These rules detail the circumstances under which ERCOT will cancel existing orders.</a:t>
            </a:r>
          </a:p>
          <a:p>
            <a:pPr lvl="1"/>
            <a:endParaRPr lang="en-US" dirty="0" smtClean="0">
              <a:solidFill>
                <a:schemeClr val="dk1"/>
              </a:solidFill>
            </a:endParaRPr>
          </a:p>
          <a:p>
            <a:pPr lvl="1"/>
            <a:r>
              <a:rPr lang="en-US" sz="2000" dirty="0" smtClean="0"/>
              <a:t>Section 11.2.3 - </a:t>
            </a:r>
            <a:r>
              <a:rPr lang="en-US" sz="2000" i="1" dirty="0" smtClean="0">
                <a:solidFill>
                  <a:schemeClr val="dk1"/>
                </a:solidFill>
              </a:rPr>
              <a:t>Concurrent Processing Rules</a:t>
            </a:r>
            <a:r>
              <a:rPr lang="en-US" sz="2400" i="1" dirty="0" smtClean="0">
                <a:solidFill>
                  <a:schemeClr val="dk1"/>
                </a:solidFill>
              </a:rPr>
              <a:t> </a:t>
            </a:r>
          </a:p>
          <a:p>
            <a:pPr lvl="2"/>
            <a:r>
              <a:rPr lang="en-US" dirty="0" smtClean="0">
                <a:solidFill>
                  <a:schemeClr val="dk1"/>
                </a:solidFill>
              </a:rPr>
              <a:t>The concurrent processing rules detail the circumstances in which transactions are allowed to complete after being processed concurrently.</a:t>
            </a:r>
          </a:p>
          <a:p>
            <a:pPr lvl="2"/>
            <a:endParaRPr lang="en-US" dirty="0" smtClean="0">
              <a:solidFill>
                <a:schemeClr val="dk1"/>
              </a:solidFill>
            </a:endParaRPr>
          </a:p>
          <a:p>
            <a:r>
              <a:rPr lang="en-US" sz="2000" dirty="0" smtClean="0"/>
              <a:t>Section 11.2.4 - </a:t>
            </a:r>
            <a:r>
              <a:rPr lang="en-US" sz="2000" i="1" dirty="0" smtClean="0">
                <a:solidFill>
                  <a:schemeClr val="dk1"/>
                </a:solidFill>
              </a:rPr>
              <a:t>Pending Transaction Rules</a:t>
            </a:r>
            <a:r>
              <a:rPr lang="en-US" i="1" dirty="0" smtClean="0">
                <a:solidFill>
                  <a:schemeClr val="dk1"/>
                </a:solidFill>
              </a:rPr>
              <a:t> </a:t>
            </a:r>
          </a:p>
          <a:p>
            <a:pPr lvl="1"/>
            <a:r>
              <a:rPr lang="en-US" dirty="0" smtClean="0">
                <a:solidFill>
                  <a:schemeClr val="dk1"/>
                </a:solidFill>
              </a:rPr>
              <a:t>These rules detail the methods used for Pending REP Notification Transactions.  These rules were developed to ensure that these transactions are sent only when the appropriate recipient can be positively identified.</a:t>
            </a:r>
          </a:p>
          <a:p>
            <a:endParaRPr lang="en-US" dirty="0" smtClean="0"/>
          </a:p>
          <a:p>
            <a:r>
              <a:rPr lang="en-US" sz="2000" dirty="0" smtClean="0"/>
              <a:t>Section 11.3 - </a:t>
            </a:r>
            <a:r>
              <a:rPr lang="en-US" sz="2000" i="1" dirty="0" smtClean="0">
                <a:solidFill>
                  <a:schemeClr val="dk1"/>
                </a:solidFill>
              </a:rPr>
              <a:t>Transmission and/or Distribution Service Provider </a:t>
            </a:r>
          </a:p>
          <a:p>
            <a:r>
              <a:rPr lang="en-US" sz="2000" i="1" dirty="0" smtClean="0">
                <a:solidFill>
                  <a:schemeClr val="dk1"/>
                </a:solidFill>
              </a:rPr>
              <a:t>Operating Rules</a:t>
            </a:r>
          </a:p>
          <a:p>
            <a:pPr lvl="1">
              <a:defRPr/>
            </a:pPr>
            <a:r>
              <a:rPr lang="en-US" dirty="0" smtClean="0">
                <a:solidFill>
                  <a:schemeClr val="dk1"/>
                </a:solidFill>
              </a:rPr>
              <a:t>The business rules Transmission and/or Distribution Service Providers (TDSPs) will follow in order to process multiple, non-sequential transactions concurrently on a single Electric Service Identifier (ESI ID).</a:t>
            </a:r>
          </a:p>
          <a:p>
            <a:endParaRPr lang="en-US" dirty="0" smtClean="0"/>
          </a:p>
          <a:p>
            <a:r>
              <a:rPr lang="en-US" sz="2000" dirty="0" smtClean="0"/>
              <a:t>Section 11.4 - </a:t>
            </a:r>
            <a:r>
              <a:rPr lang="en-US" sz="2000" i="1" dirty="0" smtClean="0">
                <a:solidFill>
                  <a:schemeClr val="dk1"/>
                </a:solidFill>
              </a:rPr>
              <a:t>Retail Electric Provider Operating Rules</a:t>
            </a:r>
          </a:p>
          <a:p>
            <a:pPr lvl="1"/>
            <a:r>
              <a:rPr lang="en-US" dirty="0" smtClean="0">
                <a:solidFill>
                  <a:schemeClr val="dk1"/>
                </a:solidFill>
              </a:rPr>
              <a:t>Retail Electric Providers (REPs), like the Transmission and/or Distribution Service Providers (TDSPs) and ERCOT, will be required to handle multiple, non-sequential transactions on an Electric Service Identifier (ESI ID).</a:t>
            </a:r>
            <a:endParaRPr lang="en-US" dirty="0" smtClean="0"/>
          </a:p>
          <a:p>
            <a:pPr lvl="2"/>
            <a:endParaRPr lang="en-US"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26</a:t>
            </a:fld>
            <a:endParaRPr lang="en-US"/>
          </a:p>
        </p:txBody>
      </p:sp>
    </p:spTree>
    <p:extLst>
      <p:ext uri="{BB962C8B-B14F-4D97-AF65-F5344CB8AC3E}">
        <p14:creationId xmlns:p14="http://schemas.microsoft.com/office/powerpoint/2010/main" val="303991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up two slides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32</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51</a:t>
            </a:fld>
            <a:endParaRPr lang="en-US"/>
          </a:p>
        </p:txBody>
      </p:sp>
    </p:spTree>
    <p:extLst>
      <p:ext uri="{BB962C8B-B14F-4D97-AF65-F5344CB8AC3E}">
        <p14:creationId xmlns:p14="http://schemas.microsoft.com/office/powerpoint/2010/main" val="170242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57</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58</a:t>
            </a:fld>
            <a:endParaRPr lang="en-US"/>
          </a:p>
        </p:txBody>
      </p:sp>
    </p:spTree>
    <p:extLst>
      <p:ext uri="{BB962C8B-B14F-4D97-AF65-F5344CB8AC3E}">
        <p14:creationId xmlns:p14="http://schemas.microsoft.com/office/powerpoint/2010/main" val="2950189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68</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97</a:t>
            </a:fld>
            <a:endParaRPr lang="en-US"/>
          </a:p>
        </p:txBody>
      </p:sp>
    </p:spTree>
    <p:extLst>
      <p:ext uri="{BB962C8B-B14F-4D97-AF65-F5344CB8AC3E}">
        <p14:creationId xmlns:p14="http://schemas.microsoft.com/office/powerpoint/2010/main" val="2027479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98</a:t>
            </a:fld>
            <a:endParaRPr lang="en-US"/>
          </a:p>
        </p:txBody>
      </p:sp>
    </p:spTree>
    <p:extLst>
      <p:ext uri="{BB962C8B-B14F-4D97-AF65-F5344CB8AC3E}">
        <p14:creationId xmlns:p14="http://schemas.microsoft.com/office/powerpoint/2010/main" val="3253581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smtClean="0"/>
              <a:t>Issues brought forth through this process may be used by the Texas SET Working Group representatives to develop a Change Control(s) that may be implemented with a future TX SET version.  </a:t>
            </a:r>
          </a:p>
          <a:p>
            <a:pPr marL="0" indent="0">
              <a:buNone/>
            </a:pPr>
            <a:r>
              <a:rPr lang="en-US" dirty="0" smtClean="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102</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103</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Load serving entities (LSEs) provide electric service to end-users and wholesale customers. </a:t>
            </a:r>
          </a:p>
          <a:p>
            <a:r>
              <a:rPr lang="en-US" sz="1200" dirty="0" smtClean="0"/>
              <a:t>LSEs include the competitive retailers (CRs) that sell electricity at retail in the competitive market. </a:t>
            </a:r>
          </a:p>
          <a:p>
            <a:r>
              <a:rPr lang="en-US" sz="1200" dirty="0" smtClean="0"/>
              <a:t>A CR may be (1) a retail electric provider (REP), which contracts with qualified scheduling entities to provide scheduling services for their load customers, or (2) a municipally owned utility or co-operative that opts to offer customer choice (an opt-in entity).</a:t>
            </a:r>
          </a:p>
          <a:p>
            <a:r>
              <a:rPr lang="en-US" sz="1200" dirty="0" smtClean="0"/>
              <a:t>LSEs also include non-opt-in entities (NOIEs), which are electric cooperatives and municipally owned utilities that do not operate as CRs and do not plan to offer customer choice.</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116</a:t>
            </a:fld>
            <a:endParaRPr lang="en-US"/>
          </a:p>
        </p:txBody>
      </p:sp>
    </p:spTree>
    <p:extLst>
      <p:ext uri="{BB962C8B-B14F-4D97-AF65-F5344CB8AC3E}">
        <p14:creationId xmlns:p14="http://schemas.microsoft.com/office/powerpoint/2010/main" val="263851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Why do we have it?</a:t>
            </a:r>
          </a:p>
          <a:p>
            <a:pPr lvl="1"/>
            <a:r>
              <a:rPr lang="en-US" dirty="0" smtClean="0"/>
              <a:t>Can you imagine the volumes of transactions per day? (Average daily volume for ERCOT, inbound and outbound, is in excess of 150,000)</a:t>
            </a:r>
            <a:endParaRPr lang="en-US" i="1" dirty="0" smtClean="0"/>
          </a:p>
          <a:p>
            <a:r>
              <a:rPr lang="en-US" dirty="0" smtClean="0"/>
              <a:t> 	Standardization is key!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should be used when needing to execute a Retail Market </a:t>
            </a:r>
          </a:p>
          <a:p>
            <a:r>
              <a:rPr lang="en-US" dirty="0" smtClean="0"/>
              <a:t>Process supported by TX SET EDI. </a:t>
            </a:r>
          </a:p>
          <a:p>
            <a:endParaRPr lang="en-US" dirty="0" smtClean="0"/>
          </a:p>
          <a:p>
            <a:r>
              <a:rPr lang="en-US" dirty="0" smtClean="0"/>
              <a:t>In the event a process cannot be supported by TX SET EDI transactions, the </a:t>
            </a:r>
          </a:p>
          <a:p>
            <a:r>
              <a:rPr lang="en-US" dirty="0" smtClean="0"/>
              <a:t>Market standard method should be used. Please consult the ERCOT Retail Market Guide. </a:t>
            </a:r>
          </a:p>
          <a:p>
            <a:endParaRPr lang="en-US" dirty="0" smtClean="0"/>
          </a:p>
          <a:p>
            <a:r>
              <a:rPr lang="en-US" dirty="0" smtClean="0"/>
              <a:t>Some of these processes include:</a:t>
            </a:r>
          </a:p>
          <a:p>
            <a:pPr marL="285750" indent="-285750">
              <a:buFont typeface="Arial" pitchFamily="34" charset="0"/>
              <a:buChar char="•"/>
            </a:pPr>
            <a:r>
              <a:rPr lang="en-US" dirty="0" smtClean="0"/>
              <a:t>The Safety Net Spreadsheet</a:t>
            </a:r>
          </a:p>
          <a:p>
            <a:pPr marL="285750" indent="-285750">
              <a:buFont typeface="Arial" pitchFamily="34" charset="0"/>
              <a:buChar char="•"/>
            </a:pPr>
            <a:r>
              <a:rPr lang="en-US" dirty="0" err="1" smtClean="0"/>
              <a:t>MarkeTrak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EDI Transactions are securely transmitted through </a:t>
            </a:r>
          </a:p>
          <a:p>
            <a:r>
              <a:rPr lang="en-US" dirty="0" smtClean="0"/>
              <a:t>servers from sender to receiver with the NAESB EDM (Electronic Delivery Mechanism) v1.6 Protocol installed on each server. </a:t>
            </a:r>
          </a:p>
          <a:p>
            <a:endParaRPr lang="en-US" dirty="0" smtClean="0"/>
          </a:p>
          <a:p>
            <a:r>
              <a:rPr lang="en-US" dirty="0" smtClean="0"/>
              <a:t>This is a protocol with specialized technical enhancements modified to fit the ERCOT retail market. </a:t>
            </a:r>
          </a:p>
          <a:p>
            <a:endParaRPr lang="en-US" dirty="0" smtClean="0"/>
          </a:p>
          <a:p>
            <a:r>
              <a:rPr lang="en-US" dirty="0" smtClean="0"/>
              <a:t>The NAESB EDM v1.6 is a National Standard maintained by the North American Energy Standards Board. </a:t>
            </a:r>
          </a:p>
          <a:p>
            <a:endParaRPr lang="en-US" dirty="0" smtClean="0"/>
          </a:p>
          <a:p>
            <a:r>
              <a:rPr lang="en-US" dirty="0" smtClean="0"/>
              <a:t>The ERCOT NAESB EDM v1.6 guideline is managed by the ERCOT Working Group TDTMS (Texas Data Transport and </a:t>
            </a:r>
            <a:r>
              <a:rPr lang="en-US" dirty="0" err="1" smtClean="0"/>
              <a:t>MarkeTrak</a:t>
            </a:r>
            <a:r>
              <a:rPr lang="en-US" dirty="0" smtClean="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could potentially follow two paths. </a:t>
            </a:r>
          </a:p>
          <a:p>
            <a:pPr marL="285750" indent="-285750">
              <a:buFont typeface="Arial" pitchFamily="34" charset="0"/>
              <a:buChar char="•"/>
            </a:pPr>
            <a:r>
              <a:rPr lang="en-US" dirty="0" smtClean="0"/>
              <a:t>Point to point (REP – TDSP)</a:t>
            </a:r>
          </a:p>
          <a:p>
            <a:pPr marL="285750" indent="-285750">
              <a:buFont typeface="Arial" pitchFamily="34" charset="0"/>
              <a:buChar char="•"/>
            </a:pPr>
            <a:r>
              <a:rPr lang="en-US" dirty="0" smtClean="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37947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smtClean="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smtClean="0">
                <a:solidFill>
                  <a:schemeClr val="tx1">
                    <a:lumMod val="85000"/>
                    <a:lumOff val="15000"/>
                  </a:schemeClr>
                </a:solidFill>
              </a:rPr>
              <a:t>Market Participants, the Independent Market Monitor (IMM), and ERCOT </a:t>
            </a:r>
            <a:r>
              <a:rPr lang="x-none" b="0" u="none" dirty="0" smtClean="0">
                <a:solidFill>
                  <a:schemeClr val="tx1">
                    <a:lumMod val="85000"/>
                    <a:lumOff val="15000"/>
                  </a:schemeClr>
                </a:solidFill>
              </a:rPr>
              <a:t>shall</a:t>
            </a:r>
            <a:r>
              <a:rPr lang="x-none" b="0" dirty="0" smtClean="0">
                <a:solidFill>
                  <a:schemeClr val="tx1">
                    <a:lumMod val="85000"/>
                    <a:lumOff val="15000"/>
                  </a:schemeClr>
                </a:solidFill>
              </a:rPr>
              <a:t> abide by these Protocols. </a:t>
            </a:r>
            <a:endParaRPr lang="en-US" b="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15</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280599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D83FBA-11D0-4627-8081-9E47F20A04F4}"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8/1/2018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p:bg>
      <p:bgPr>
        <a:solidFill>
          <a:schemeClr val="accent1">
            <a:lumMod val="20000"/>
            <a:lumOff val="80000"/>
            <a:alpha val="28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8/1/2018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90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4CC2C8-5408-449A-B6ED-552E7ABA89E7}" type="datetime1">
              <a:rPr lang="en-US" smtClean="0"/>
              <a:t>8/1/2018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91302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898358C1-8DC9-43A9-8061-A6ACA52D4190}" type="datetime1">
              <a:rPr lang="en-US" smtClean="0"/>
              <a:t>8/1/2018</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6" name="Slide Number Placeholder 5"/>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3587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A815C697-FADE-4294-82D6-EF3C1FACDC68}" type="datetime1">
              <a:rPr lang="en-US" smtClean="0"/>
              <a:t>8/1/2018</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40829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fld id="{0FB55661-D0E1-4D62-9E5A-EBD01DB8ECCA}" type="datetime1">
              <a:rPr lang="en-US" smtClean="0"/>
              <a:t>8/1/2018</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24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fld id="{B87DFC7E-2C52-4247-8E09-1C6B049D7D90}" type="datetime1">
              <a:rPr lang="en-US" smtClean="0"/>
              <a:t>8/1/2018</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71655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fld id="{1CC6C22A-EF8F-4054-A25D-8843D9D67217}" type="datetime1">
              <a:rPr lang="en-US" smtClean="0"/>
              <a:t>8/1/2018</a:t>
            </a:fld>
            <a:endParaRPr lang="en-US" dirty="0"/>
          </a:p>
        </p:txBody>
      </p:sp>
      <p:sp>
        <p:nvSpPr>
          <p:cNvPr id="3" name="Footer Placeholder 2"/>
          <p:cNvSpPr>
            <a:spLocks noGrp="1"/>
          </p:cNvSpPr>
          <p:nvPr>
            <p:ph type="ftr" sz="quarter" idx="14"/>
          </p:nvPr>
        </p:nvSpPr>
        <p:spPr/>
        <p:txBody>
          <a:bodyPr/>
          <a:lstStyle/>
          <a:p>
            <a:r>
              <a:rPr lang="en-US" smtClean="0"/>
              <a:t>TxSET</a:t>
            </a:r>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4335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218043-69B3-4262-90C7-59F2D9E4A367}" type="datetime1">
              <a:rPr lang="en-US" smtClean="0"/>
              <a:t>8/1/2018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55" r:id="rId3"/>
    <p:sldLayoutId id="2147483949" r:id="rId4"/>
    <p:sldLayoutId id="2147483950" r:id="rId5"/>
    <p:sldLayoutId id="2147483951" r:id="rId6"/>
    <p:sldLayoutId id="2147483952" r:id="rId7"/>
    <p:sldLayoutId id="2147483953" r:id="rId8"/>
    <p:sldLayoutId id="2147483954" r:id="rId9"/>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lists.ercot.com/scripts/wa-ERCOT.exe?INDE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ercot.com/content/wcm/key_documents_lists/90837/CSAScenarios.zip" TargetMode="External"/><Relationship Id="rId2" Type="http://schemas.openxmlformats.org/officeDocument/2006/relationships/hyperlink" Target="http://ercot.com/content/wcm/key_documents_lists/90837/BillingScenarios.zip" TargetMode="External"/><Relationship Id="rId1" Type="http://schemas.openxmlformats.org/officeDocument/2006/relationships/slideLayout" Target="../slideLayouts/slideLayout2.xml"/><Relationship Id="rId6" Type="http://schemas.openxmlformats.org/officeDocument/2006/relationships/hyperlink" Target="http://ercot.com/content/wcm/key_documents_lists/90837/Switch.pdf" TargetMode="External"/><Relationship Id="rId5" Type="http://schemas.openxmlformats.org/officeDocument/2006/relationships/hyperlink" Target="http://ercot.com/content/wcm/key_documents_lists/90837/CustomerMVOScenarios.zip" TargetMode="External"/><Relationship Id="rId4" Type="http://schemas.openxmlformats.org/officeDocument/2006/relationships/hyperlink" Target="http://ercot.com/content/wcm/key_documents_lists/90837/CustomerMVIScenarios.zip"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ercot.com/content/wcm/key_documents_lists/90837/MassTrans_Acquisition_Scenarios.zip" TargetMode="External"/><Relationship Id="rId2" Type="http://schemas.openxmlformats.org/officeDocument/2006/relationships/hyperlink" Target="http://ercot.com/content/wcm/key_documents_lists/90837/DisconnectReconnectNonPayScenarios.zip" TargetMode="External"/><Relationship Id="rId1" Type="http://schemas.openxmlformats.org/officeDocument/2006/relationships/slideLayout" Target="../slideLayouts/slideLayout2.xml"/><Relationship Id="rId5" Type="http://schemas.openxmlformats.org/officeDocument/2006/relationships/hyperlink" Target="http://ercot.com/content/mktrules/guides/txset/sw/OutageScenarios.zip" TargetMode="External"/><Relationship Id="rId4" Type="http://schemas.openxmlformats.org/officeDocument/2006/relationships/hyperlink" Target="http://ercot.com/content/mktrules/guides/txset/sw/SwitchHoldScenarios.zip"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13.xml.rels><?xml version="1.0" encoding="UTF-8" standalone="yes"?>
<Relationships xmlns="http://schemas.openxmlformats.org/package/2006/relationships"><Relationship Id="rId8" Type="http://schemas.openxmlformats.org/officeDocument/2006/relationships/hyperlink" Target="http://ercot.com/content/wcm/lists/106872/820_Examples_V4.0_Updated092017.zip" TargetMode="External"/><Relationship Id="rId3" Type="http://schemas.openxmlformats.org/officeDocument/2006/relationships/hyperlink" Target="http://ercot.com/content/mktrules/guides/txset/4.0/01_650/650_Examples_V4.0_Baseline061112.zip" TargetMode="External"/><Relationship Id="rId7" Type="http://schemas.openxmlformats.org/officeDocument/2006/relationships/hyperlink" Target="http://ercot.com/content/mktrules/guides/txset/4.0/04_820/820s_V4.0_Baseline061112.zip" TargetMode="External"/><Relationship Id="rId2" Type="http://schemas.openxmlformats.org/officeDocument/2006/relationships/hyperlink" Target="http://ercot.com/content/mktrules/guides/txset/4.0/01_650/650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wcm/lists/106870/SAC04_Codes_list_Sept2016.xls" TargetMode="External"/><Relationship Id="rId5" Type="http://schemas.openxmlformats.org/officeDocument/2006/relationships/hyperlink" Target="http://ercot.com/content/wcm/lists/106870/810_Examples_V4.0_Baseline061112.zip" TargetMode="External"/><Relationship Id="rId4" Type="http://schemas.openxmlformats.org/officeDocument/2006/relationships/hyperlink" Target="http://ercot.com/content/mktrules/guides/txset/4.0/02_810/810s_V4.0_Baseline061112.zip"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ercot.com/content/mktrules/guides/txset/4.0/03_814/814_Examples_V4.0_Baseline061112.zip" TargetMode="External"/><Relationship Id="rId2" Type="http://schemas.openxmlformats.org/officeDocument/2006/relationships/hyperlink" Target="http://ercot.com/content/mktrules/guides/txset/4.0/03_814/814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mktrules/guides/txset/4.0/06_867/867_Examples_V4.0_Baseline061112.zip" TargetMode="External"/><Relationship Id="rId5" Type="http://schemas.openxmlformats.org/officeDocument/2006/relationships/hyperlink" Target="http://ercot.com/content/mktrules/guides/txset/4.0/05_824/824_Example_V4.0_Baseline061112.zip" TargetMode="External"/><Relationship Id="rId4" Type="http://schemas.openxmlformats.org/officeDocument/2006/relationships/hyperlink" Target="http://ercot.com/content/mktrules/guides/txset/4.0/05_824/824_V4.0_Baseline061112.zip"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ercot.com/content/mktrules/guides/txset/4.0/08_tseries/T_Series_V4.0_Baseline061112.zip" TargetMode="External"/><Relationship Id="rId2" Type="http://schemas.openxmlformats.org/officeDocument/2006/relationships/hyperlink" Target="http://ercot.com/content/mktrules/guides/txset/4.0/07_997/997_V4.0_Baseline061112.zip"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puc.state.tx.us/industry/electric/business/rep/Rep.aspx" TargetMode="External"/><Relationship Id="rId2" Type="http://schemas.openxmlformats.org/officeDocument/2006/relationships/hyperlink" Target="http://ercot.com/services/rq/lse/trt/index.html" TargetMode="External"/><Relationship Id="rId1" Type="http://schemas.openxmlformats.org/officeDocument/2006/relationships/slideLayout" Target="../slideLayouts/slideLayout2.xml"/><Relationship Id="rId4" Type="http://schemas.openxmlformats.org/officeDocument/2006/relationships/hyperlink" Target="http://ercot.com/committee/txset"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etod.ercot.com/tw/TestingWorksheetOverview.asp" TargetMode="External"/><Relationship Id="rId2" Type="http://schemas.openxmlformats.org/officeDocument/2006/relationships/hyperlink" Target="https://etod.ercot.com/DailyAgenda.asp?Method=E2E"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1.png"/><Relationship Id="rId4" Type="http://schemas.openxmlformats.org/officeDocument/2006/relationships/hyperlink" Target="https://etod.ercot.com/checklist.asp"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etod.ercot.com/FileCabinet.asp" TargetMode="External"/><Relationship Id="rId2" Type="http://schemas.openxmlformats.org/officeDocument/2006/relationships/hyperlink" Target="https://etod.ercot.com/flightscenarios.asp?Method=TOC" TargetMode="External"/><Relationship Id="rId1" Type="http://schemas.openxmlformats.org/officeDocument/2006/relationships/slideLayout" Target="../slideLayouts/slideLayout2.xml"/><Relationship Id="rId4" Type="http://schemas.openxmlformats.org/officeDocument/2006/relationships/hyperlink" Target="https://etod.ercot.com/Contacts.asp" TargetMode="Externa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3" Type="http://schemas.openxmlformats.org/officeDocument/2006/relationships/hyperlink" Target="https://etod.ercot.com/" TargetMode="External"/><Relationship Id="rId2" Type="http://schemas.openxmlformats.org/officeDocument/2006/relationships/hyperlink" Target="http://etod.ercot.com/" TargetMode="External"/><Relationship Id="rId1" Type="http://schemas.openxmlformats.org/officeDocument/2006/relationships/slideLayout" Target="../slideLayouts/slideLayout2.xml"/><Relationship Id="rId6" Type="http://schemas.openxmlformats.org/officeDocument/2006/relationships/hyperlink" Target="http://www.ercot.com/mktinfo/retail/" TargetMode="External"/><Relationship Id="rId5" Type="http://schemas.openxmlformats.org/officeDocument/2006/relationships/hyperlink" Target="https://etod.ercot.com/FileCabinet.asp" TargetMode="External"/><Relationship Id="rId4" Type="http://schemas.openxmlformats.org/officeDocument/2006/relationships/hyperlink" Target="http://www.ercot.com/services/rq/lse/tr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5038" y="762000"/>
            <a:ext cx="7543800" cy="3566160"/>
          </a:xfrm>
        </p:spPr>
        <p:txBody>
          <a:bodyPr>
            <a:normAutofit fontScale="90000"/>
          </a:bodyPr>
          <a:lstStyle/>
          <a:p>
            <a:r>
              <a:rPr lang="en-US" dirty="0">
                <a:solidFill>
                  <a:schemeClr val="accent2">
                    <a:lumMod val="75000"/>
                  </a:schemeClr>
                </a:solidFill>
              </a:rPr>
              <a:t>T</a:t>
            </a:r>
            <a:r>
              <a:rPr lang="en-US" dirty="0">
                <a:solidFill>
                  <a:schemeClr val="tx1">
                    <a:lumMod val="50000"/>
                    <a:lumOff val="50000"/>
                  </a:schemeClr>
                </a:solidFill>
              </a:rPr>
              <a:t>e</a:t>
            </a:r>
            <a:r>
              <a:rPr lang="en-US" dirty="0">
                <a:solidFill>
                  <a:schemeClr val="accent2">
                    <a:lumMod val="75000"/>
                  </a:schemeClr>
                </a:solidFill>
              </a:rPr>
              <a:t>x</a:t>
            </a:r>
            <a:r>
              <a:rPr lang="en-US" dirty="0">
                <a:solidFill>
                  <a:schemeClr val="tx1">
                    <a:lumMod val="50000"/>
                    <a:lumOff val="50000"/>
                  </a:schemeClr>
                </a:solidFill>
              </a:rPr>
              <a:t>as</a:t>
            </a:r>
            <a:r>
              <a:rPr lang="en-US" dirty="0"/>
              <a:t>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a:t>
            </a:r>
            <a:r>
              <a:rPr lang="en-US" dirty="0" smtClean="0"/>
              <a:t>TX SET</a:t>
            </a:r>
            <a:endParaRPr lang="en-US" dirty="0"/>
          </a:p>
          <a:p>
            <a:endParaRPr lang="en-US" dirty="0"/>
          </a:p>
        </p:txBody>
      </p:sp>
    </p:spTree>
    <p:extLst>
      <p:ext uri="{BB962C8B-B14F-4D97-AF65-F5344CB8AC3E}">
        <p14:creationId xmlns:p14="http://schemas.microsoft.com/office/powerpoint/2010/main" val="186802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a:t>
            </a:r>
            <a:r>
              <a:rPr lang="en-US" dirty="0" smtClean="0"/>
              <a:t>Flows</a:t>
            </a:r>
            <a:endParaRPr lang="en-US" dirty="0"/>
          </a:p>
        </p:txBody>
      </p:sp>
      <p:sp>
        <p:nvSpPr>
          <p:cNvPr id="7" name="Left-Right Arrow 6"/>
          <p:cNvSpPr/>
          <p:nvPr/>
        </p:nvSpPr>
        <p:spPr>
          <a:xfrm rot="19569336">
            <a:off x="1270478" y="3009798"/>
            <a:ext cx="2584577"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5026180" y="3046653"/>
            <a:ext cx="2584577"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1955664" y="4524609"/>
            <a:ext cx="4782296"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260" y="1104203"/>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7993" y="5105670"/>
            <a:ext cx="2057400" cy="646331"/>
          </a:xfrm>
          <a:prstGeom prst="rect">
            <a:avLst/>
          </a:prstGeom>
          <a:noFill/>
        </p:spPr>
        <p:txBody>
          <a:bodyPr wrap="square" rtlCol="0">
            <a:spAutoFit/>
          </a:bodyPr>
          <a:lstStyle/>
          <a:p>
            <a:pPr algn="ctr"/>
            <a:r>
              <a:rPr lang="en-US" i="1" dirty="0">
                <a:solidFill>
                  <a:srgbClr val="525E67"/>
                </a:solidFill>
              </a:rPr>
              <a:t>REP’s Customer Information System</a:t>
            </a:r>
          </a:p>
        </p:txBody>
      </p:sp>
      <p:sp>
        <p:nvSpPr>
          <p:cNvPr id="18" name="TextBox 17"/>
          <p:cNvSpPr txBox="1"/>
          <p:nvPr/>
        </p:nvSpPr>
        <p:spPr>
          <a:xfrm>
            <a:off x="6427651" y="5080073"/>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sp>
        <p:nvSpPr>
          <p:cNvPr id="23" name="Date Placeholder 22"/>
          <p:cNvSpPr>
            <a:spLocks noGrp="1"/>
          </p:cNvSpPr>
          <p:nvPr>
            <p:ph type="dt" sz="half" idx="10"/>
          </p:nvPr>
        </p:nvSpPr>
        <p:spPr/>
        <p:txBody>
          <a:bodyPr/>
          <a:lstStyle/>
          <a:p>
            <a:fld id="{17E327DA-21A7-4BB3-BFDE-A543ACEC5962}" type="datetime1">
              <a:rPr lang="en-US" smtClean="0"/>
              <a:t>8/1/2018</a:t>
            </a:fld>
            <a:endParaRPr lang="en-US" dirty="0"/>
          </a:p>
        </p:txBody>
      </p:sp>
      <p:sp>
        <p:nvSpPr>
          <p:cNvPr id="24" name="Footer Placeholder 23"/>
          <p:cNvSpPr>
            <a:spLocks noGrp="1"/>
          </p:cNvSpPr>
          <p:nvPr>
            <p:ph type="ftr" sz="quarter" idx="11"/>
          </p:nvPr>
        </p:nvSpPr>
        <p:spPr/>
        <p:txBody>
          <a:bodyPr/>
          <a:lstStyle/>
          <a:p>
            <a:r>
              <a:rPr lang="en-US" smtClean="0"/>
              <a:t>TxSET</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10</a:t>
            </a:fld>
            <a:endParaRPr lang="en-US" dirty="0"/>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090" y="4136868"/>
            <a:ext cx="688293" cy="896515"/>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062405" y="4156580"/>
            <a:ext cx="688292" cy="896515"/>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109814" y="1733294"/>
            <a:ext cx="688292" cy="896515"/>
          </a:xfrm>
          <a:prstGeom prst="rect">
            <a:avLst/>
          </a:prstGeom>
        </p:spPr>
      </p:pic>
    </p:spTree>
    <p:extLst>
      <p:ext uri="{BB962C8B-B14F-4D97-AF65-F5344CB8AC3E}">
        <p14:creationId xmlns:p14="http://schemas.microsoft.com/office/powerpoint/2010/main" val="10884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9"/>
                                        </p:tgtEl>
                                        <p:attrNameLst>
                                          <p:attrName>style.color</p:attrName>
                                        </p:attrNameLst>
                                      </p:cBhvr>
                                      <p:to>
                                        <a:schemeClr val="bg1"/>
                                      </p:to>
                                    </p:animClr>
                                    <p:animClr clrSpc="rgb" dir="cw">
                                      <p:cBhvr>
                                        <p:cTn id="7" dur="250" autoRev="1" fill="remove"/>
                                        <p:tgtEl>
                                          <p:spTgt spid="9"/>
                                        </p:tgtEl>
                                        <p:attrNameLst>
                                          <p:attrName>fillcolor</p:attrName>
                                        </p:attrNameLst>
                                      </p:cBhvr>
                                      <p:to>
                                        <a:schemeClr val="bg1"/>
                                      </p:to>
                                    </p:animClr>
                                    <p:set>
                                      <p:cBhvr>
                                        <p:cTn id="8" dur="250" autoRev="1" fill="remove"/>
                                        <p:tgtEl>
                                          <p:spTgt spid="9"/>
                                        </p:tgtEl>
                                        <p:attrNameLst>
                                          <p:attrName>fill.type</p:attrName>
                                        </p:attrNameLst>
                                      </p:cBhvr>
                                      <p:to>
                                        <p:strVal val="solid"/>
                                      </p:to>
                                    </p:set>
                                    <p:set>
                                      <p:cBhvr>
                                        <p:cTn id="9" dur="250" autoRev="1" fill="remove"/>
                                        <p:tgtEl>
                                          <p:spTgt spid="9"/>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1" nodeType="afterEffect">
                                  <p:stCondLst>
                                    <p:cond delay="0"/>
                                  </p:stCondLst>
                                  <p:childTnLst>
                                    <p:animClr clrSpc="rgb" dir="cw">
                                      <p:cBhvr override="childStyle">
                                        <p:cTn id="12" dur="250" autoRev="1" fill="remove"/>
                                        <p:tgtEl>
                                          <p:spTgt spid="9"/>
                                        </p:tgtEl>
                                        <p:attrNameLst>
                                          <p:attrName>style.color</p:attrName>
                                        </p:attrNameLst>
                                      </p:cBhvr>
                                      <p:to>
                                        <a:schemeClr val="bg1"/>
                                      </p:to>
                                    </p:animClr>
                                    <p:animClr clrSpc="rgb" dir="cw">
                                      <p:cBhvr>
                                        <p:cTn id="13" dur="250" autoRev="1" fill="remove"/>
                                        <p:tgtEl>
                                          <p:spTgt spid="9"/>
                                        </p:tgtEl>
                                        <p:attrNameLst>
                                          <p:attrName>fillcolor</p:attrName>
                                        </p:attrNameLst>
                                      </p:cBhvr>
                                      <p:to>
                                        <a:schemeClr val="bg1"/>
                                      </p:to>
                                    </p:animClr>
                                    <p:set>
                                      <p:cBhvr>
                                        <p:cTn id="14" dur="250" autoRev="1" fill="remove"/>
                                        <p:tgtEl>
                                          <p:spTgt spid="9"/>
                                        </p:tgtEl>
                                        <p:attrNameLst>
                                          <p:attrName>fill.type</p:attrName>
                                        </p:attrNameLst>
                                      </p:cBhvr>
                                      <p:to>
                                        <p:strVal val="solid"/>
                                      </p:to>
                                    </p:set>
                                    <p:set>
                                      <p:cBhvr>
                                        <p:cTn id="15" dur="250" autoRev="1" fill="remove"/>
                                        <p:tgtEl>
                                          <p:spTgt spid="9"/>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grpId="0" nodeType="clickEffect">
                                  <p:stCondLst>
                                    <p:cond delay="0"/>
                                  </p:stCondLst>
                                  <p:childTnLst>
                                    <p:animClr clrSpc="rgb" dir="cw">
                                      <p:cBhvr override="childStyle">
                                        <p:cTn id="19" dur="250" autoRev="1" fill="remove"/>
                                        <p:tgtEl>
                                          <p:spTgt spid="7"/>
                                        </p:tgtEl>
                                        <p:attrNameLst>
                                          <p:attrName>style.color</p:attrName>
                                        </p:attrNameLst>
                                      </p:cBhvr>
                                      <p:to>
                                        <a:schemeClr val="bg1"/>
                                      </p:to>
                                    </p:animClr>
                                    <p:animClr clrSpc="rgb" dir="cw">
                                      <p:cBhvr>
                                        <p:cTn id="20" dur="250" autoRev="1" fill="remove"/>
                                        <p:tgtEl>
                                          <p:spTgt spid="7"/>
                                        </p:tgtEl>
                                        <p:attrNameLst>
                                          <p:attrName>fillcolor</p:attrName>
                                        </p:attrNameLst>
                                      </p:cBhvr>
                                      <p:to>
                                        <a:schemeClr val="bg1"/>
                                      </p:to>
                                    </p:animClr>
                                    <p:set>
                                      <p:cBhvr>
                                        <p:cTn id="21" dur="250" autoRev="1" fill="remove"/>
                                        <p:tgtEl>
                                          <p:spTgt spid="7"/>
                                        </p:tgtEl>
                                        <p:attrNameLst>
                                          <p:attrName>fill.type</p:attrName>
                                        </p:attrNameLst>
                                      </p:cBhvr>
                                      <p:to>
                                        <p:strVal val="solid"/>
                                      </p:to>
                                    </p:set>
                                    <p:set>
                                      <p:cBhvr>
                                        <p:cTn id="22" dur="250" autoRev="1" fill="remove"/>
                                        <p:tgtEl>
                                          <p:spTgt spid="7"/>
                                        </p:tgtEl>
                                        <p:attrNameLst>
                                          <p:attrName>fill.on</p:attrName>
                                        </p:attrNameLst>
                                      </p:cBhvr>
                                      <p:to>
                                        <p:strVal val="true"/>
                                      </p:to>
                                    </p:set>
                                  </p:childTnLst>
                                </p:cTn>
                              </p:par>
                              <p:par>
                                <p:cTn id="23" presetID="27" presetClass="emph" presetSubtype="0" fill="remove" grpId="0" nodeType="withEffect">
                                  <p:stCondLst>
                                    <p:cond delay="0"/>
                                  </p:stCondLst>
                                  <p:childTnLst>
                                    <p:animClr clrSpc="rgb" dir="cw">
                                      <p:cBhvr override="childStyle">
                                        <p:cTn id="24" dur="250" autoRev="1" fill="remove"/>
                                        <p:tgtEl>
                                          <p:spTgt spid="8"/>
                                        </p:tgtEl>
                                        <p:attrNameLst>
                                          <p:attrName>style.color</p:attrName>
                                        </p:attrNameLst>
                                      </p:cBhvr>
                                      <p:to>
                                        <a:schemeClr val="bg1"/>
                                      </p:to>
                                    </p:animClr>
                                    <p:animClr clrSpc="rgb" dir="cw">
                                      <p:cBhvr>
                                        <p:cTn id="25" dur="250" autoRev="1" fill="remove"/>
                                        <p:tgtEl>
                                          <p:spTgt spid="8"/>
                                        </p:tgtEl>
                                        <p:attrNameLst>
                                          <p:attrName>fillcolor</p:attrName>
                                        </p:attrNameLst>
                                      </p:cBhvr>
                                      <p:to>
                                        <a:schemeClr val="bg1"/>
                                      </p:to>
                                    </p:animClr>
                                    <p:set>
                                      <p:cBhvr>
                                        <p:cTn id="26" dur="250" autoRev="1" fill="remove"/>
                                        <p:tgtEl>
                                          <p:spTgt spid="8"/>
                                        </p:tgtEl>
                                        <p:attrNameLst>
                                          <p:attrName>fill.type</p:attrName>
                                        </p:attrNameLst>
                                      </p:cBhvr>
                                      <p:to>
                                        <p:strVal val="solid"/>
                                      </p:to>
                                    </p:set>
                                    <p:set>
                                      <p:cBhvr>
                                        <p:cTn id="27" dur="250" autoRev="1" fill="remove"/>
                                        <p:tgtEl>
                                          <p:spTgt spid="8"/>
                                        </p:tgtEl>
                                        <p:attrNameLst>
                                          <p:attrName>fill.on</p:attrName>
                                        </p:attrNameLst>
                                      </p:cBhvr>
                                      <p:to>
                                        <p:strVal val="true"/>
                                      </p:to>
                                    </p:set>
                                  </p:childTnLst>
                                </p:cTn>
                              </p:par>
                            </p:childTnLst>
                          </p:cTn>
                        </p:par>
                        <p:par>
                          <p:cTn id="28" fill="hold">
                            <p:stCondLst>
                              <p:cond delay="500"/>
                            </p:stCondLst>
                            <p:childTnLst>
                              <p:par>
                                <p:cTn id="29" presetID="27" presetClass="emph" presetSubtype="0" fill="remove" grpId="1" nodeType="afterEffect">
                                  <p:stCondLst>
                                    <p:cond delay="0"/>
                                  </p:stCondLst>
                                  <p:childTnLst>
                                    <p:animClr clrSpc="rgb" dir="cw">
                                      <p:cBhvr override="childStyle">
                                        <p:cTn id="30" dur="250" autoRev="1" fill="remove"/>
                                        <p:tgtEl>
                                          <p:spTgt spid="7"/>
                                        </p:tgtEl>
                                        <p:attrNameLst>
                                          <p:attrName>style.color</p:attrName>
                                        </p:attrNameLst>
                                      </p:cBhvr>
                                      <p:to>
                                        <a:schemeClr val="bg1"/>
                                      </p:to>
                                    </p:animClr>
                                    <p:animClr clrSpc="rgb" dir="cw">
                                      <p:cBhvr>
                                        <p:cTn id="31" dur="250" autoRev="1" fill="remove"/>
                                        <p:tgtEl>
                                          <p:spTgt spid="7"/>
                                        </p:tgtEl>
                                        <p:attrNameLst>
                                          <p:attrName>fillcolor</p:attrName>
                                        </p:attrNameLst>
                                      </p:cBhvr>
                                      <p:to>
                                        <a:schemeClr val="bg1"/>
                                      </p:to>
                                    </p:animClr>
                                    <p:set>
                                      <p:cBhvr>
                                        <p:cTn id="32" dur="250" autoRev="1" fill="remove"/>
                                        <p:tgtEl>
                                          <p:spTgt spid="7"/>
                                        </p:tgtEl>
                                        <p:attrNameLst>
                                          <p:attrName>fill.type</p:attrName>
                                        </p:attrNameLst>
                                      </p:cBhvr>
                                      <p:to>
                                        <p:strVal val="solid"/>
                                      </p:to>
                                    </p:set>
                                    <p:set>
                                      <p:cBhvr>
                                        <p:cTn id="33" dur="250" autoRev="1" fill="remove"/>
                                        <p:tgtEl>
                                          <p:spTgt spid="7"/>
                                        </p:tgtEl>
                                        <p:attrNameLst>
                                          <p:attrName>fill.on</p:attrName>
                                        </p:attrNameLst>
                                      </p:cBhvr>
                                      <p:to>
                                        <p:strVal val="true"/>
                                      </p:to>
                                    </p:set>
                                  </p:childTnLst>
                                </p:cTn>
                              </p:par>
                              <p:par>
                                <p:cTn id="34" presetID="27" presetClass="emph" presetSubtype="0" fill="remove" grpId="1" nodeType="withEffect">
                                  <p:stCondLst>
                                    <p:cond delay="0"/>
                                  </p:stCondLst>
                                  <p:childTnLst>
                                    <p:animClr clrSpc="rgb" dir="cw">
                                      <p:cBhvr override="childStyle">
                                        <p:cTn id="35" dur="250" autoRev="1" fill="remove"/>
                                        <p:tgtEl>
                                          <p:spTgt spid="8"/>
                                        </p:tgtEl>
                                        <p:attrNameLst>
                                          <p:attrName>style.color</p:attrName>
                                        </p:attrNameLst>
                                      </p:cBhvr>
                                      <p:to>
                                        <a:schemeClr val="bg1"/>
                                      </p:to>
                                    </p:animClr>
                                    <p:animClr clrSpc="rgb" dir="cw">
                                      <p:cBhvr>
                                        <p:cTn id="36" dur="250" autoRev="1" fill="remove"/>
                                        <p:tgtEl>
                                          <p:spTgt spid="8"/>
                                        </p:tgtEl>
                                        <p:attrNameLst>
                                          <p:attrName>fillcolor</p:attrName>
                                        </p:attrNameLst>
                                      </p:cBhvr>
                                      <p:to>
                                        <a:schemeClr val="bg1"/>
                                      </p:to>
                                    </p:animClr>
                                    <p:set>
                                      <p:cBhvr>
                                        <p:cTn id="37" dur="250" autoRev="1" fill="remove"/>
                                        <p:tgtEl>
                                          <p:spTgt spid="8"/>
                                        </p:tgtEl>
                                        <p:attrNameLst>
                                          <p:attrName>fill.type</p:attrName>
                                        </p:attrNameLst>
                                      </p:cBhvr>
                                      <p:to>
                                        <p:strVal val="solid"/>
                                      </p:to>
                                    </p:set>
                                    <p:set>
                                      <p:cBhvr>
                                        <p:cTn id="38"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TX SET Working Group</a:t>
            </a:r>
            <a:endParaRPr lang="en-US" dirty="0"/>
          </a:p>
        </p:txBody>
      </p:sp>
      <p:sp>
        <p:nvSpPr>
          <p:cNvPr id="3" name="Date Placeholder 2"/>
          <p:cNvSpPr>
            <a:spLocks noGrp="1"/>
          </p:cNvSpPr>
          <p:nvPr>
            <p:ph type="dt" sz="half" idx="10"/>
          </p:nvPr>
        </p:nvSpPr>
        <p:spPr/>
        <p:txBody>
          <a:bodyPr/>
          <a:lstStyle/>
          <a:p>
            <a:fld id="{54060718-8BF0-42CA-AA83-2C752D8E260A}" type="datetime1">
              <a:rPr lang="en-US" smtClean="0"/>
              <a:t>8/1/2018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100</a:t>
            </a:fld>
            <a:endParaRPr lang="en-US" dirty="0"/>
          </a:p>
        </p:txBody>
      </p:sp>
    </p:spTree>
    <p:extLst>
      <p:ext uri="{BB962C8B-B14F-4D97-AF65-F5344CB8AC3E}">
        <p14:creationId xmlns:p14="http://schemas.microsoft.com/office/powerpoint/2010/main" val="14783148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SET Working Group</a:t>
            </a:r>
            <a:endParaRPr lang="en-US" dirty="0"/>
          </a:p>
        </p:txBody>
      </p:sp>
      <p:sp>
        <p:nvSpPr>
          <p:cNvPr id="3" name="Content Placeholder 2"/>
          <p:cNvSpPr>
            <a:spLocks noGrp="1"/>
          </p:cNvSpPr>
          <p:nvPr>
            <p:ph sz="quarter" idx="4294967295"/>
          </p:nvPr>
        </p:nvSpPr>
        <p:spPr>
          <a:xfrm>
            <a:off x="457200" y="1181100"/>
            <a:ext cx="5499100" cy="5486400"/>
          </a:xfrm>
        </p:spPr>
        <p:txBody>
          <a:bodyPr>
            <a:normAutofit/>
          </a:bodyPr>
          <a:lstStyle/>
          <a:p>
            <a:pPr marL="0" indent="0" hangingPunct="0">
              <a:buNone/>
            </a:pPr>
            <a:r>
              <a:rPr lang="en-US" sz="2200" b="1" dirty="0">
                <a:solidFill>
                  <a:srgbClr val="0070C0"/>
                </a:solidFill>
              </a:rPr>
              <a:t>Texas Standard Electronic Transaction (</a:t>
            </a:r>
            <a:r>
              <a:rPr lang="en-US" sz="2200" b="1" dirty="0" smtClean="0">
                <a:solidFill>
                  <a:srgbClr val="0070C0"/>
                </a:solidFill>
              </a:rPr>
              <a:t>TX </a:t>
            </a:r>
            <a:r>
              <a:rPr lang="en-US" sz="2200" b="1" dirty="0">
                <a:solidFill>
                  <a:srgbClr val="0070C0"/>
                </a:solidFill>
              </a:rPr>
              <a:t>SET) Working Group:</a:t>
            </a:r>
          </a:p>
          <a:p>
            <a:pPr hangingPunct="0"/>
            <a:r>
              <a:rPr lang="en-US" sz="2000" b="1" dirty="0"/>
              <a:t>R</a:t>
            </a:r>
            <a:r>
              <a:rPr lang="en-US" sz="1700" b="1" dirty="0"/>
              <a:t>eports</a:t>
            </a:r>
            <a:r>
              <a:rPr lang="en-US" sz="1700" dirty="0"/>
              <a:t> to the Retail Market Subcommittee (RMS), </a:t>
            </a:r>
          </a:p>
          <a:p>
            <a:pPr hangingPunct="0"/>
            <a:r>
              <a:rPr lang="en-US" sz="2000" b="1" dirty="0"/>
              <a:t>A</a:t>
            </a:r>
            <a:r>
              <a:rPr lang="en-US" sz="1700" b="1" dirty="0"/>
              <a:t>nalyzes</a:t>
            </a:r>
            <a:r>
              <a:rPr lang="en-US" sz="1700" dirty="0"/>
              <a:t> the need for new or modifications to existing electronic transactions,</a:t>
            </a:r>
          </a:p>
          <a:p>
            <a:pPr hangingPunct="0"/>
            <a:r>
              <a:rPr lang="en-US" sz="2000" b="1" dirty="0"/>
              <a:t>R</a:t>
            </a:r>
            <a:r>
              <a:rPr lang="en-US" sz="1700" b="1" dirty="0"/>
              <a:t>ecommends</a:t>
            </a:r>
            <a:r>
              <a:rPr lang="en-US" sz="1700" dirty="0"/>
              <a:t> changes to retail market processes, </a:t>
            </a:r>
          </a:p>
          <a:p>
            <a:pPr hangingPunct="0"/>
            <a:r>
              <a:rPr lang="en-US" sz="2000" b="1" dirty="0"/>
              <a:t>W</a:t>
            </a:r>
            <a:r>
              <a:rPr lang="en-US" sz="1700" b="1" dirty="0"/>
              <a:t>orks </a:t>
            </a:r>
            <a:r>
              <a:rPr lang="en-US" sz="1700" dirty="0"/>
              <a:t>with the ERCOT Flight Administrator to ensure that testing processes and procedures are defined and administered, </a:t>
            </a:r>
          </a:p>
          <a:p>
            <a:pPr hangingPunct="0"/>
            <a:r>
              <a:rPr lang="en-US" sz="2000" b="1" dirty="0"/>
              <a:t>M</a:t>
            </a:r>
            <a:r>
              <a:rPr lang="en-US" sz="1700" b="1" dirty="0"/>
              <a:t>aintains</a:t>
            </a:r>
            <a:r>
              <a:rPr lang="en-US" sz="1700" dirty="0"/>
              <a:t> the Texas SET Implementation Guides and the Texas Market Test Plan Guide, and </a:t>
            </a:r>
          </a:p>
          <a:p>
            <a:pPr hangingPunct="0"/>
            <a:r>
              <a:rPr lang="en-US" sz="2000" b="1" dirty="0"/>
              <a:t>C</a:t>
            </a:r>
            <a:r>
              <a:rPr lang="en-US" sz="1700" b="1" dirty="0"/>
              <a:t>ollaborates</a:t>
            </a:r>
            <a:r>
              <a:rPr lang="en-US" sz="1700" dirty="0"/>
              <a:t> with other Working Groups and Taskforces as directed by RMS.</a:t>
            </a:r>
          </a:p>
          <a:p>
            <a:pPr hangingPunct="0"/>
            <a:r>
              <a:rPr lang="en-US" sz="1700" dirty="0">
                <a:hlinkClick r:id="rId2"/>
              </a:rPr>
              <a:t>http://ercot.com/committee/txset</a:t>
            </a:r>
            <a:endParaRPr lang="en-US" sz="1700" dirty="0"/>
          </a:p>
          <a:p>
            <a:pPr hangingPunct="0"/>
            <a:endParaRPr lang="en-US" sz="1700" dirty="0"/>
          </a:p>
        </p:txBody>
      </p:sp>
      <p:grpSp>
        <p:nvGrpSpPr>
          <p:cNvPr id="6" name="Group 5"/>
          <p:cNvGrpSpPr/>
          <p:nvPr/>
        </p:nvGrpSpPr>
        <p:grpSpPr>
          <a:xfrm>
            <a:off x="6096000" y="2514601"/>
            <a:ext cx="2903470" cy="3124200"/>
            <a:chOff x="5562600" y="3586552"/>
            <a:chExt cx="3208270" cy="291297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657600"/>
              <a:ext cx="3208270" cy="2841929"/>
            </a:xfrm>
            <a:prstGeom prst="rect">
              <a:avLst/>
            </a:prstGeom>
          </p:spPr>
        </p:pic>
        <p:sp>
          <p:nvSpPr>
            <p:cNvPr id="8" name="TextBox 7"/>
            <p:cNvSpPr txBox="1"/>
            <p:nvPr/>
          </p:nvSpPr>
          <p:spPr>
            <a:xfrm>
              <a:off x="7667583" y="3586552"/>
              <a:ext cx="1066974" cy="573936"/>
            </a:xfrm>
            <a:prstGeom prst="rect">
              <a:avLst/>
            </a:prstGeom>
            <a:noFill/>
            <a:scene3d>
              <a:camera prst="isometricOffAxis1Right">
                <a:rot lat="1080001" lon="20039996" rev="21179996"/>
              </a:camera>
              <a:lightRig rig="threePt" dir="t"/>
            </a:scene3d>
          </p:spPr>
          <p:txBody>
            <a:bodyPr wrap="square" rtlCol="0">
              <a:spAutoFit/>
            </a:bodyPr>
            <a:lstStyle/>
            <a:p>
              <a:endParaRPr lang="en-US" sz="900" b="1" dirty="0">
                <a:solidFill>
                  <a:prstClr val="black"/>
                </a:solidFill>
                <a:latin typeface="Arial" panose="020B0604020202020204"/>
              </a:endParaRPr>
            </a:p>
            <a:p>
              <a:pPr algn="ctr"/>
              <a:r>
                <a:rPr lang="en-US" sz="900" dirty="0">
                  <a:solidFill>
                    <a:prstClr val="black"/>
                  </a:solidFill>
                  <a:latin typeface="Arial" panose="020B0604020202020204" pitchFamily="34" charset="0"/>
                  <a:cs typeface="Arial" panose="020B0604020202020204" pitchFamily="34" charset="0"/>
                </a:rPr>
                <a:t>Review &amp; Recommend RMGRR153 &amp; 2019 Test Flight</a:t>
              </a:r>
            </a:p>
          </p:txBody>
        </p:sp>
      </p:grpSp>
      <p:sp>
        <p:nvSpPr>
          <p:cNvPr id="4" name="Date Placeholder 3"/>
          <p:cNvSpPr>
            <a:spLocks noGrp="1"/>
          </p:cNvSpPr>
          <p:nvPr>
            <p:ph type="dt" sz="half" idx="10"/>
          </p:nvPr>
        </p:nvSpPr>
        <p:spPr/>
        <p:txBody>
          <a:bodyPr/>
          <a:lstStyle/>
          <a:p>
            <a:fld id="{8CC00031-65A2-4224-B09E-C5CEBB03A378}"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101</a:t>
            </a:fld>
            <a:endParaRPr lang="en-US" dirty="0"/>
          </a:p>
        </p:txBody>
      </p:sp>
    </p:spTree>
    <p:extLst>
      <p:ext uri="{BB962C8B-B14F-4D97-AF65-F5344CB8AC3E}">
        <p14:creationId xmlns:p14="http://schemas.microsoft.com/office/powerpoint/2010/main" val="7900745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SET Issue Submission Process</a:t>
            </a:r>
            <a:endParaRPr lang="en-US" dirty="0"/>
          </a:p>
        </p:txBody>
      </p:sp>
      <p:sp>
        <p:nvSpPr>
          <p:cNvPr id="3" name="Content Placeholder 2"/>
          <p:cNvSpPr>
            <a:spLocks noGrp="1"/>
          </p:cNvSpPr>
          <p:nvPr>
            <p:ph sz="quarter" idx="4294967295"/>
          </p:nvPr>
        </p:nvSpPr>
        <p:spPr>
          <a:xfrm>
            <a:off x="381000" y="1018953"/>
            <a:ext cx="8623300" cy="5867400"/>
          </a:xfrm>
        </p:spPr>
        <p:txBody>
          <a:bodyPr/>
          <a:lstStyle/>
          <a:p>
            <a:pPr marL="0" indent="0">
              <a:buNone/>
            </a:pPr>
            <a:r>
              <a:rPr lang="en-US" sz="2400" dirty="0" smtClean="0">
                <a:solidFill>
                  <a:schemeClr val="tx1">
                    <a:lumMod val="65000"/>
                    <a:lumOff val="35000"/>
                  </a:schemeClr>
                </a:solidFill>
              </a:rPr>
              <a:t>Formal method to initiate review of issues</a:t>
            </a:r>
          </a:p>
          <a:p>
            <a:pPr marL="0" indent="0">
              <a:buNone/>
            </a:pPr>
            <a:endParaRPr lang="en-US" sz="2400" dirty="0">
              <a:solidFill>
                <a:schemeClr val="tx1">
                  <a:lumMod val="65000"/>
                  <a:lumOff val="35000"/>
                </a:schemeClr>
              </a:solidFill>
            </a:endParaRPr>
          </a:p>
          <a:p>
            <a:pPr marL="0" indent="0">
              <a:buNone/>
            </a:pPr>
            <a:r>
              <a:rPr lang="en-US" sz="3200" i="1" dirty="0">
                <a:solidFill>
                  <a:schemeClr val="tx1">
                    <a:lumMod val="65000"/>
                    <a:lumOff val="35000"/>
                  </a:schemeClr>
                </a:solidFill>
              </a:rPr>
              <a:t/>
            </a: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3"/>
            </a:endParaRPr>
          </a:p>
          <a:p>
            <a:pPr algn="ctr" hangingPunct="0"/>
            <a:endParaRPr lang="en-US" sz="17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81" y="1447800"/>
            <a:ext cx="6956638" cy="4724400"/>
          </a:xfrm>
          <a:prstGeom prst="rect">
            <a:avLst/>
          </a:prstGeom>
        </p:spPr>
      </p:pic>
      <p:sp>
        <p:nvSpPr>
          <p:cNvPr id="6" name="Rectangle 5"/>
          <p:cNvSpPr/>
          <p:nvPr/>
        </p:nvSpPr>
        <p:spPr>
          <a:xfrm>
            <a:off x="1676400" y="3505200"/>
            <a:ext cx="5334000" cy="96224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76400" y="5181600"/>
            <a:ext cx="5334000" cy="4572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81D73FC-8232-4433-9358-5926957C0A2A}" type="datetime1">
              <a:rPr lang="en-US" smtClean="0"/>
              <a:t>8/1/2018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102</a:t>
            </a:fld>
            <a:endParaRPr lang="en-US" dirty="0"/>
          </a:p>
        </p:txBody>
      </p:sp>
    </p:spTree>
    <p:extLst>
      <p:ext uri="{BB962C8B-B14F-4D97-AF65-F5344CB8AC3E}">
        <p14:creationId xmlns:p14="http://schemas.microsoft.com/office/powerpoint/2010/main" val="37107637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6B2-D9F2-4E2A-9C29-012AFEB4CCC6}"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Retail Market Testing</a:t>
            </a:r>
            <a:endParaRPr lang="en-US" dirty="0"/>
          </a:p>
        </p:txBody>
      </p:sp>
      <p:sp>
        <p:nvSpPr>
          <p:cNvPr id="6" name="TextBox 5"/>
          <p:cNvSpPr txBox="1"/>
          <p:nvPr/>
        </p:nvSpPr>
        <p:spPr>
          <a:xfrm>
            <a:off x="381000" y="1676400"/>
            <a:ext cx="7645536" cy="3785652"/>
          </a:xfrm>
          <a:prstGeom prst="rect">
            <a:avLst/>
          </a:prstGeom>
          <a:noFill/>
        </p:spPr>
        <p:txBody>
          <a:bodyPr wrap="square" rtlCol="0">
            <a:spAutoFit/>
          </a:bodyPr>
          <a:lstStyle/>
          <a:p>
            <a:r>
              <a:rPr lang="en-US" sz="2400" dirty="0" smtClean="0">
                <a:solidFill>
                  <a:schemeClr val="tx1">
                    <a:lumMod val="65000"/>
                    <a:lumOff val="35000"/>
                  </a:schemeClr>
                </a:solidFill>
              </a:rPr>
              <a:t>Flight Testing:</a:t>
            </a:r>
          </a:p>
          <a:p>
            <a:endParaRPr lang="en-US" sz="2400" dirty="0" smtClean="0">
              <a:solidFill>
                <a:schemeClr val="tx1">
                  <a:lumMod val="65000"/>
                  <a:lumOff val="35000"/>
                </a:schemeClr>
              </a:solidFill>
            </a:endParaRPr>
          </a:p>
          <a:p>
            <a:pPr marL="800100" lvl="1" indent="-342900">
              <a:buFont typeface="Arial" panose="020B0604020202020204" pitchFamily="34" charset="0"/>
              <a:buChar char="•"/>
            </a:pPr>
            <a:r>
              <a:rPr lang="en-US" sz="2400" dirty="0" smtClean="0">
                <a:solidFill>
                  <a:schemeClr val="tx1">
                    <a:lumMod val="65000"/>
                    <a:lumOff val="35000"/>
                  </a:schemeClr>
                </a:solidFill>
              </a:rPr>
              <a:t>All retail market participants are required for ERCOT certification</a:t>
            </a:r>
          </a:p>
          <a:p>
            <a:pPr marL="800100" lvl="1" indent="-342900">
              <a:buFont typeface="Arial" panose="020B0604020202020204" pitchFamily="34" charset="0"/>
              <a:buChar char="•"/>
            </a:pPr>
            <a:endParaRPr lang="en-US" sz="2400" dirty="0" smtClean="0">
              <a:solidFill>
                <a:schemeClr val="tx1">
                  <a:lumMod val="65000"/>
                  <a:lumOff val="35000"/>
                </a:schemeClr>
              </a:solidFill>
            </a:endParaRPr>
          </a:p>
          <a:p>
            <a:pPr marL="800100" lvl="1" indent="-342900">
              <a:buFont typeface="Arial" panose="020B0604020202020204" pitchFamily="34" charset="0"/>
              <a:buChar char="•"/>
            </a:pPr>
            <a:r>
              <a:rPr lang="en-US" sz="2400" dirty="0" smtClean="0">
                <a:solidFill>
                  <a:schemeClr val="tx1">
                    <a:lumMod val="65000"/>
                    <a:lumOff val="35000"/>
                  </a:schemeClr>
                </a:solidFill>
              </a:rPr>
              <a:t>Three </a:t>
            </a:r>
            <a:r>
              <a:rPr lang="en-US" sz="2400" dirty="0">
                <a:solidFill>
                  <a:schemeClr val="tx1">
                    <a:lumMod val="65000"/>
                    <a:lumOff val="35000"/>
                  </a:schemeClr>
                </a:solidFill>
              </a:rPr>
              <a:t>Market flights </a:t>
            </a:r>
            <a:r>
              <a:rPr lang="en-US" sz="2400" dirty="0" smtClean="0">
                <a:solidFill>
                  <a:schemeClr val="tx1">
                    <a:lumMod val="65000"/>
                    <a:lumOff val="35000"/>
                  </a:schemeClr>
                </a:solidFill>
              </a:rPr>
              <a:t>per year</a:t>
            </a:r>
          </a:p>
          <a:p>
            <a:pPr marL="800100" lvl="1" indent="-342900">
              <a:buFont typeface="Arial" panose="020B0604020202020204" pitchFamily="34" charset="0"/>
              <a:buChar char="•"/>
            </a:pPr>
            <a:endParaRPr lang="en-US" sz="2400" dirty="0" smtClean="0">
              <a:solidFill>
                <a:schemeClr val="tx1">
                  <a:lumMod val="65000"/>
                  <a:lumOff val="35000"/>
                </a:schemeClr>
              </a:solidFill>
            </a:endParaRPr>
          </a:p>
          <a:p>
            <a:pPr marL="800100" lvl="1" indent="-342900">
              <a:buFont typeface="Arial" panose="020B0604020202020204" pitchFamily="34" charset="0"/>
              <a:buChar char="•"/>
            </a:pPr>
            <a:r>
              <a:rPr lang="en-US" sz="2400" dirty="0" smtClean="0">
                <a:solidFill>
                  <a:schemeClr val="tx1">
                    <a:lumMod val="65000"/>
                    <a:lumOff val="35000"/>
                  </a:schemeClr>
                </a:solidFill>
              </a:rPr>
              <a:t>End to End test scripts (</a:t>
            </a:r>
            <a:r>
              <a:rPr lang="en-US" sz="2400" dirty="0" err="1" smtClean="0">
                <a:solidFill>
                  <a:schemeClr val="tx1">
                    <a:lumMod val="65000"/>
                    <a:lumOff val="35000"/>
                  </a:schemeClr>
                </a:solidFill>
              </a:rPr>
              <a:t>i.e</a:t>
            </a:r>
            <a:r>
              <a:rPr lang="en-US" sz="2400" dirty="0" smtClean="0">
                <a:solidFill>
                  <a:schemeClr val="tx1">
                    <a:lumMod val="65000"/>
                    <a:lumOff val="35000"/>
                  </a:schemeClr>
                </a:solidFill>
              </a:rPr>
              <a:t>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103</a:t>
            </a:fld>
            <a:endParaRPr lang="en-US" dirty="0"/>
          </a:p>
        </p:txBody>
      </p:sp>
    </p:spTree>
    <p:extLst>
      <p:ext uri="{BB962C8B-B14F-4D97-AF65-F5344CB8AC3E}">
        <p14:creationId xmlns:p14="http://schemas.microsoft.com/office/powerpoint/2010/main" val="26275553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104</a:t>
            </a:fld>
            <a:endParaRPr lang="en-US" dirty="0"/>
          </a:p>
        </p:txBody>
      </p:sp>
      <p:sp>
        <p:nvSpPr>
          <p:cNvPr id="5" name="Title 4"/>
          <p:cNvSpPr>
            <a:spLocks noGrp="1"/>
          </p:cNvSpPr>
          <p:nvPr>
            <p:ph type="title"/>
          </p:nvPr>
        </p:nvSpPr>
        <p:spPr/>
        <p:txBody>
          <a:bodyPr/>
          <a:lstStyle/>
          <a:p>
            <a:r>
              <a:rPr lang="en-US" dirty="0"/>
              <a:t>Retail Market Testing</a:t>
            </a:r>
          </a:p>
        </p:txBody>
      </p:sp>
      <p:sp>
        <p:nvSpPr>
          <p:cNvPr id="6" name="Rectangle 5"/>
          <p:cNvSpPr/>
          <p:nvPr/>
        </p:nvSpPr>
        <p:spPr>
          <a:xfrm>
            <a:off x="533400" y="1828800"/>
            <a:ext cx="7239000" cy="2308324"/>
          </a:xfrm>
          <a:prstGeom prst="rect">
            <a:avLst/>
          </a:prstGeom>
        </p:spPr>
        <p:txBody>
          <a:bodyPr wrap="square">
            <a:spAutoFit/>
          </a:bodyPr>
          <a:lstStyle/>
          <a:p>
            <a:pPr marL="0" lvl="1"/>
            <a:r>
              <a:rPr lang="en-US" sz="2400" dirty="0">
                <a:solidFill>
                  <a:schemeClr val="tx1">
                    <a:lumMod val="65000"/>
                    <a:lumOff val="35000"/>
                  </a:schemeClr>
                </a:solidFill>
              </a:rPr>
              <a:t>Governed by Texas Market Test Plan:</a:t>
            </a:r>
          </a:p>
          <a:p>
            <a:pPr marL="0" lvl="1"/>
            <a:endParaRPr lang="en-US" sz="2400" dirty="0">
              <a:solidFill>
                <a:schemeClr val="tx1">
                  <a:lumMod val="65000"/>
                  <a:lumOff val="35000"/>
                </a:schemeClr>
              </a:solidFill>
            </a:endParaRPr>
          </a:p>
          <a:p>
            <a:pPr marL="800100" lvl="1" indent="-342900">
              <a:buFont typeface="Arial" panose="020B0604020202020204" pitchFamily="34" charset="0"/>
              <a:buChar char="•"/>
            </a:pPr>
            <a:r>
              <a:rPr lang="en-US" sz="2400" dirty="0">
                <a:solidFill>
                  <a:schemeClr val="tx1">
                    <a:lumMod val="65000"/>
                    <a:lumOff val="35000"/>
                  </a:schemeClr>
                </a:solidFill>
              </a:rPr>
              <a:t>Supported by TX SET working group</a:t>
            </a:r>
          </a:p>
          <a:p>
            <a:pPr marL="800100" lvl="1" indent="-342900">
              <a:buFont typeface="Arial" panose="020B0604020202020204" pitchFamily="34" charset="0"/>
              <a:buChar char="•"/>
            </a:pPr>
            <a:endParaRPr lang="en-US" sz="2400" dirty="0">
              <a:solidFill>
                <a:schemeClr val="tx1">
                  <a:lumMod val="65000"/>
                  <a:lumOff val="35000"/>
                </a:schemeClr>
              </a:solidFill>
            </a:endParaRPr>
          </a:p>
          <a:p>
            <a:pPr marL="800100" lvl="1" indent="-342900">
              <a:buFont typeface="Arial" panose="020B0604020202020204" pitchFamily="34" charset="0"/>
              <a:buChar char="•"/>
            </a:pPr>
            <a:r>
              <a:rPr lang="en-US" sz="2400" dirty="0">
                <a:solidFill>
                  <a:schemeClr val="tx1">
                    <a:lumMod val="65000"/>
                    <a:lumOff val="35000"/>
                  </a:schemeClr>
                </a:solidFill>
              </a:rPr>
              <a:t>Outlines testing processes and requirements</a:t>
            </a:r>
          </a:p>
          <a:p>
            <a:endParaRPr lang="en-US" sz="2400" dirty="0">
              <a:solidFill>
                <a:schemeClr val="tx1">
                  <a:lumMod val="65000"/>
                  <a:lumOff val="35000"/>
                </a:schemeClr>
              </a:solidFill>
            </a:endParaRPr>
          </a:p>
        </p:txBody>
      </p:sp>
      <p:sp>
        <p:nvSpPr>
          <p:cNvPr id="7" name="TextBox 6">
            <a:extLst>
              <a:ext uri="{FF2B5EF4-FFF2-40B4-BE49-F238E27FC236}">
                <a16:creationId xmlns:a16="http://schemas.microsoft.com/office/drawing/2014/main" xmlns="" id="{C0808176-D9A9-405E-9D6F-DF6386B998FD}"/>
              </a:ext>
            </a:extLst>
          </p:cNvPr>
          <p:cNvSpPr txBox="1"/>
          <p:nvPr/>
        </p:nvSpPr>
        <p:spPr>
          <a:xfrm>
            <a:off x="803275" y="4953000"/>
            <a:ext cx="7696200" cy="1015663"/>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All CRs must participate in and successfully complete testing as described in Protocol Section 19.8, retail Market Testing, prior to commencing operations with ERCOT.</a:t>
            </a:r>
            <a:endParaRPr lang="en-US" sz="2000" dirty="0"/>
          </a:p>
        </p:txBody>
      </p:sp>
    </p:spTree>
    <p:extLst>
      <p:ext uri="{BB962C8B-B14F-4D97-AF65-F5344CB8AC3E}">
        <p14:creationId xmlns:p14="http://schemas.microsoft.com/office/powerpoint/2010/main" val="3388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0220-2BD5-4060-A169-AB110F082BC7}"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err="1" smtClean="0"/>
              <a:t>ListServe</a:t>
            </a:r>
            <a:endParaRPr lang="en-US" dirty="0"/>
          </a:p>
        </p:txBody>
      </p:sp>
      <p:sp>
        <p:nvSpPr>
          <p:cNvPr id="6" name="Rectangle 5"/>
          <p:cNvSpPr/>
          <p:nvPr/>
        </p:nvSpPr>
        <p:spPr>
          <a:xfrm>
            <a:off x="304800" y="1158423"/>
            <a:ext cx="6760361" cy="369332"/>
          </a:xfrm>
          <a:prstGeom prst="rect">
            <a:avLst/>
          </a:prstGeom>
        </p:spPr>
        <p:txBody>
          <a:bodyPr wrap="square">
            <a:spAutoFit/>
          </a:bodyPr>
          <a:lstStyle/>
          <a:p>
            <a:r>
              <a:rPr lang="en-US" dirty="0">
                <a:hlinkClick r:id="rId2"/>
              </a:rPr>
              <a:t>http://</a:t>
            </a:r>
            <a:r>
              <a:rPr lang="en-US" dirty="0" smtClean="0">
                <a:hlinkClick r:id="rId2"/>
              </a:rPr>
              <a:t>lists.ercot.com</a:t>
            </a:r>
            <a:endParaRPr lang="en-US" dirty="0"/>
          </a:p>
        </p:txBody>
      </p:sp>
      <p:pic>
        <p:nvPicPr>
          <p:cNvPr id="7" name="Picture 6"/>
          <p:cNvPicPr>
            <a:picLocks noChangeAspect="1"/>
          </p:cNvPicPr>
          <p:nvPr/>
        </p:nvPicPr>
        <p:blipFill rotWithShape="1">
          <a:blip r:embed="rId3"/>
          <a:srcRect b="43502"/>
          <a:stretch/>
        </p:blipFill>
        <p:spPr>
          <a:xfrm>
            <a:off x="375828" y="1866996"/>
            <a:ext cx="7249344" cy="4305204"/>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105</a:t>
            </a:fld>
            <a:endParaRPr lang="en-US" dirty="0"/>
          </a:p>
        </p:txBody>
      </p:sp>
    </p:spTree>
    <p:extLst>
      <p:ext uri="{BB962C8B-B14F-4D97-AF65-F5344CB8AC3E}">
        <p14:creationId xmlns:p14="http://schemas.microsoft.com/office/powerpoint/2010/main" val="31375956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Appendix</a:t>
            </a:r>
          </a:p>
        </p:txBody>
      </p:sp>
      <p:sp>
        <p:nvSpPr>
          <p:cNvPr id="2" name="Date Placeholder 1"/>
          <p:cNvSpPr>
            <a:spLocks noGrp="1"/>
          </p:cNvSpPr>
          <p:nvPr>
            <p:ph type="dt" sz="half" idx="10"/>
          </p:nvPr>
        </p:nvSpPr>
        <p:spPr/>
        <p:txBody>
          <a:bodyPr/>
          <a:lstStyle/>
          <a:p>
            <a:fld id="{17EAC447-3327-4999-A9BE-AA2D53A9E4E7}"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106</a:t>
            </a:fld>
            <a:endParaRPr lang="en-US" dirty="0"/>
          </a:p>
        </p:txBody>
      </p:sp>
    </p:spTree>
    <p:extLst>
      <p:ext uri="{BB962C8B-B14F-4D97-AF65-F5344CB8AC3E}">
        <p14:creationId xmlns:p14="http://schemas.microsoft.com/office/powerpoint/2010/main" val="22015813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783041508"/>
              </p:ext>
            </p:extLst>
          </p:nvPr>
        </p:nvGraphicFramePr>
        <p:xfrm>
          <a:off x="609600" y="990601"/>
          <a:ext cx="7848600" cy="5240156"/>
        </p:xfrm>
        <a:graphic>
          <a:graphicData uri="http://schemas.openxmlformats.org/drawingml/2006/table">
            <a:tbl>
              <a:tblPr firstRow="1" bandRow="1">
                <a:tableStyleId>{5C22544A-7EE6-4342-B048-85BDC9FD1C3A}</a:tableStyleId>
              </a:tblPr>
              <a:tblGrid>
                <a:gridCol w="3401060">
                  <a:extLst>
                    <a:ext uri="{9D8B030D-6E8A-4147-A177-3AD203B41FA5}">
                      <a16:colId xmlns="" xmlns:a16="http://schemas.microsoft.com/office/drawing/2014/main" val="20000"/>
                    </a:ext>
                  </a:extLst>
                </a:gridCol>
                <a:gridCol w="4447540">
                  <a:extLst>
                    <a:ext uri="{9D8B030D-6E8A-4147-A177-3AD203B41FA5}">
                      <a16:colId xmlns="" xmlns:a16="http://schemas.microsoft.com/office/drawing/2014/main" val="20001"/>
                    </a:ext>
                  </a:extLst>
                </a:gridCol>
              </a:tblGrid>
              <a:tr h="461654">
                <a:tc gridSpan="2">
                  <a:txBody>
                    <a:bodyPr/>
                    <a:lstStyle/>
                    <a:p>
                      <a:pPr algn="ctr"/>
                      <a:r>
                        <a:rPr lang="en-US" sz="2000" dirty="0"/>
                        <a:t>Other Binding Documents List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5770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Web Link To Documentation </a:t>
                      </a:r>
                    </a:p>
                  </a:txBody>
                  <a:tcPr marT="91440" marB="91440" anchor="ctr"/>
                </a:tc>
                <a:tc>
                  <a:txBody>
                    <a:bodyPr/>
                    <a:lstStyle/>
                    <a:p>
                      <a:r>
                        <a:rPr lang="en-US" sz="1400" b="1" dirty="0">
                          <a:solidFill>
                            <a:schemeClr val="tx1"/>
                          </a:solidFill>
                        </a:rPr>
                        <a:t>Description</a:t>
                      </a:r>
                    </a:p>
                  </a:txBody>
                  <a:tcPr marT="91440" marB="91440" anchor="ctr"/>
                </a:tc>
                <a:extLst>
                  <a:ext uri="{0D108BD9-81ED-4DB2-BD59-A6C34878D82A}">
                    <a16:rowId xmlns="" xmlns:a16="http://schemas.microsoft.com/office/drawing/2014/main" val="10001"/>
                  </a:ext>
                </a:extLst>
              </a:tr>
              <a:tr h="6754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Commercial Operations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Supplements the ERCOT protocols and describes the process through which ERCOT market data is translated into financial settlements in the ERCOT market.</a:t>
                      </a:r>
                      <a:endParaRPr lang="en-US" sz="1050" b="0" dirty="0">
                        <a:solidFill>
                          <a:schemeClr val="tx1"/>
                        </a:solidFill>
                      </a:endParaRPr>
                    </a:p>
                  </a:txBody>
                  <a:tcPr marT="91440" marB="91440" anchor="ctr"/>
                </a:tc>
                <a:extLst>
                  <a:ext uri="{0D108BD9-81ED-4DB2-BD59-A6C34878D82A}">
                    <a16:rowId xmlns="" xmlns:a16="http://schemas.microsoft.com/office/drawing/2014/main" val="10002"/>
                  </a:ext>
                </a:extLst>
              </a:tr>
              <a:tr h="675469">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Load Profiling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A reference document used by market participants and ERCOT, expands upon and details the responsibilities and processes listed in the ERCOT protocols. </a:t>
                      </a:r>
                      <a:endParaRPr lang="en-US" sz="1050" b="0" dirty="0">
                        <a:solidFill>
                          <a:schemeClr val="tx1"/>
                        </a:solidFill>
                      </a:endParaRPr>
                    </a:p>
                  </a:txBody>
                  <a:tcPr marT="91440" marB="91440" anchor="ctr"/>
                </a:tc>
                <a:extLst>
                  <a:ext uri="{0D108BD9-81ED-4DB2-BD59-A6C34878D82A}">
                    <a16:rowId xmlns="" xmlns:a16="http://schemas.microsoft.com/office/drawing/2014/main" val="10003"/>
                  </a:ext>
                </a:extLst>
              </a:tr>
              <a:tr h="600416">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Retail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A reference document for rules affecting the competitive retail electric market in Texas.</a:t>
                      </a:r>
                      <a:endParaRPr lang="en-US" sz="1050" b="0" dirty="0">
                        <a:solidFill>
                          <a:schemeClr val="tx1"/>
                        </a:solidFill>
                      </a:endParaRPr>
                    </a:p>
                  </a:txBody>
                  <a:tcPr marT="91440" marB="91440" anchor="ctr"/>
                </a:tc>
                <a:extLst>
                  <a:ext uri="{0D108BD9-81ED-4DB2-BD59-A6C34878D82A}">
                    <a16:rowId xmlns="" xmlns:a16="http://schemas.microsoft.com/office/drawing/2014/main" val="10004"/>
                  </a:ext>
                </a:extLst>
              </a:tr>
              <a:tr h="8405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Data Transport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050" b="0" u="none" dirty="0">
                        <a:solidFill>
                          <a:schemeClr val="tx1"/>
                        </a:solidFill>
                      </a:endParaRPr>
                    </a:p>
                  </a:txBody>
                  <a:tcPr marT="91440" marB="91440" anchor="ctr"/>
                </a:tc>
                <a:extLst>
                  <a:ext uri="{0D108BD9-81ED-4DB2-BD59-A6C34878D82A}">
                    <a16:rowId xmlns="" xmlns:a16="http://schemas.microsoft.com/office/drawing/2014/main" val="10005"/>
                  </a:ext>
                </a:extLst>
              </a:tr>
              <a:tr h="6754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Market Test Plan</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Defines the market plan for testing retail commercial operations systems and business processes to support the Texas Electric Choice Market. </a:t>
                      </a:r>
                      <a:endParaRPr lang="en-US" sz="1050" b="1" i="1" u="none" dirty="0">
                        <a:solidFill>
                          <a:srgbClr val="FF0000"/>
                        </a:solidFill>
                      </a:endParaRPr>
                    </a:p>
                  </a:txBody>
                  <a:tcPr marT="91440" marB="91440" anchor="ctr"/>
                </a:tc>
                <a:extLst>
                  <a:ext uri="{0D108BD9-81ED-4DB2-BD59-A6C34878D82A}">
                    <a16:rowId xmlns="" xmlns:a16="http://schemas.microsoft.com/office/drawing/2014/main" val="10006"/>
                  </a:ext>
                </a:extLst>
              </a:tr>
              <a:tr h="6754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SET Implementation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dk1"/>
                          </a:solidFill>
                          <a:effectLst/>
                          <a:latin typeface="+mn-lt"/>
                          <a:ea typeface="+mn-ea"/>
                          <a:cs typeface="+mn-cs"/>
                        </a:rPr>
                        <a:t>Provides details of information contained within the electronic transactions used in the competitive retail electric market in Texas. </a:t>
                      </a:r>
                      <a:endParaRPr lang="en-US" sz="1050" b="0" u="none" dirty="0">
                        <a:solidFill>
                          <a:schemeClr val="tx1"/>
                        </a:solidFill>
                      </a:endParaRPr>
                    </a:p>
                  </a:txBody>
                  <a:tcPr marT="91440" marB="91440" anchor="ctr"/>
                </a:tc>
                <a:extLst>
                  <a:ext uri="{0D108BD9-81ED-4DB2-BD59-A6C34878D82A}">
                    <a16:rowId xmlns="" xmlns:a16="http://schemas.microsoft.com/office/drawing/2014/main" val="10007"/>
                  </a:ext>
                </a:extLst>
              </a:tr>
            </a:tbl>
          </a:graphicData>
        </a:graphic>
      </p:graphicFrame>
      <p:sp>
        <p:nvSpPr>
          <p:cNvPr id="2" name="Date Placeholder 1"/>
          <p:cNvSpPr>
            <a:spLocks noGrp="1"/>
          </p:cNvSpPr>
          <p:nvPr>
            <p:ph type="dt" sz="half" idx="10"/>
          </p:nvPr>
        </p:nvSpPr>
        <p:spPr/>
        <p:txBody>
          <a:bodyPr/>
          <a:lstStyle/>
          <a:p>
            <a:fld id="{4F7C233B-376A-4EE7-8DBA-06FC68D9DEC4}" type="datetime1">
              <a:rPr lang="en-US" smtClean="0"/>
              <a:t>8/1/2018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107</a:t>
            </a:fld>
            <a:endParaRPr lang="en-US" dirty="0"/>
          </a:p>
        </p:txBody>
      </p:sp>
    </p:spTree>
    <p:extLst>
      <p:ext uri="{BB962C8B-B14F-4D97-AF65-F5344CB8AC3E}">
        <p14:creationId xmlns:p14="http://schemas.microsoft.com/office/powerpoint/2010/main" val="343854152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614973011"/>
              </p:ext>
            </p:extLst>
          </p:nvPr>
        </p:nvGraphicFramePr>
        <p:xfrm>
          <a:off x="304800" y="1143000"/>
          <a:ext cx="8382000" cy="5685719"/>
        </p:xfrm>
        <a:graphic>
          <a:graphicData uri="http://schemas.openxmlformats.org/drawingml/2006/table">
            <a:tbl>
              <a:tblPr firstRow="1" bandRow="1">
                <a:tableStyleId>{5C22544A-7EE6-4342-B048-85BDC9FD1C3A}</a:tableStyleId>
              </a:tblPr>
              <a:tblGrid>
                <a:gridCol w="1736811">
                  <a:extLst>
                    <a:ext uri="{9D8B030D-6E8A-4147-A177-3AD203B41FA5}">
                      <a16:colId xmlns="" xmlns:a16="http://schemas.microsoft.com/office/drawing/2014/main" val="20000"/>
                    </a:ext>
                  </a:extLst>
                </a:gridCol>
                <a:gridCol w="6645189">
                  <a:extLst>
                    <a:ext uri="{9D8B030D-6E8A-4147-A177-3AD203B41FA5}">
                      <a16:colId xmlns="" xmlns:a16="http://schemas.microsoft.com/office/drawing/2014/main" val="20001"/>
                    </a:ext>
                  </a:extLst>
                </a:gridCol>
              </a:tblGrid>
              <a:tr h="0">
                <a:tc gridSpan="2">
                  <a:txBody>
                    <a:bodyPr/>
                    <a:lstStyle/>
                    <a:p>
                      <a:pPr algn="ctr"/>
                      <a:r>
                        <a:rPr lang="en-US" sz="2400" dirty="0"/>
                        <a:t>Section 7- Market Processes</a:t>
                      </a:r>
                      <a:r>
                        <a:rPr lang="en-US" sz="2400" baseline="0" dirty="0"/>
                        <a:t> 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513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1155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7.3</a:t>
                      </a:r>
                    </a:p>
                  </a:txBody>
                  <a:tcPr marT="91440" marB="91440"/>
                </a:tc>
                <a:tc>
                  <a:txBody>
                    <a:bodyPr/>
                    <a:lstStyle/>
                    <a:p>
                      <a:r>
                        <a:rPr lang="en-US" sz="1200" b="1" i="1" kern="1200" dirty="0">
                          <a:solidFill>
                            <a:schemeClr val="dk1"/>
                          </a:solidFill>
                          <a:effectLst/>
                          <a:latin typeface="+mn-lt"/>
                          <a:ea typeface="+mn-ea"/>
                          <a:cs typeface="+mn-cs"/>
                        </a:rPr>
                        <a:t>Inadvertent Gain Process</a:t>
                      </a:r>
                    </a:p>
                    <a:p>
                      <a:r>
                        <a:rPr lang="en-US" sz="1200" kern="1200" dirty="0">
                          <a:solidFill>
                            <a:schemeClr val="dk1"/>
                          </a:solidFill>
                          <a:effectLst/>
                          <a:latin typeface="+mn-lt"/>
                          <a:ea typeface="+mn-ea"/>
                          <a:cs typeface="+mn-cs"/>
                        </a:rPr>
                        <a:t>This Section provides guidelines for ensuring that inadvertently gained Electric Service Identifiers (ESI IDs) are returned to the losing Competitive Retailer (CR) in a quick and efficient manner with minimal inconvenience to the Customer as required by P.U.C. </a:t>
                      </a:r>
                      <a:r>
                        <a:rPr lang="en-US" sz="1200" kern="1200" cap="small" dirty="0">
                          <a:solidFill>
                            <a:schemeClr val="dk1"/>
                          </a:solidFill>
                          <a:effectLst/>
                          <a:latin typeface="+mn-lt"/>
                          <a:ea typeface="+mn-ea"/>
                          <a:cs typeface="+mn-cs"/>
                        </a:rPr>
                        <a:t>Subst</a:t>
                      </a:r>
                      <a:r>
                        <a:rPr lang="en-US" sz="1200" kern="1200" dirty="0">
                          <a:solidFill>
                            <a:schemeClr val="dk1"/>
                          </a:solidFill>
                          <a:effectLst/>
                          <a:latin typeface="+mn-lt"/>
                          <a:ea typeface="+mn-ea"/>
                          <a:cs typeface="+mn-cs"/>
                        </a:rPr>
                        <a:t>. R. 25.495, Unauthorized Change of Retail Electric Provider</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733764">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7.4</a:t>
                      </a:r>
                    </a:p>
                  </a:txBody>
                  <a:tcPr marT="91440" marB="91440"/>
                </a:tc>
                <a:tc>
                  <a:txBody>
                    <a:bodyPr/>
                    <a:lstStyle/>
                    <a:p>
                      <a:r>
                        <a:rPr lang="en-US" sz="1200" b="1" i="1" kern="1200" dirty="0">
                          <a:solidFill>
                            <a:schemeClr val="dk1"/>
                          </a:solidFill>
                          <a:effectLst/>
                          <a:latin typeface="+mn-lt"/>
                          <a:ea typeface="+mn-ea"/>
                          <a:cs typeface="+mn-cs"/>
                        </a:rPr>
                        <a:t>Safety Nets </a:t>
                      </a:r>
                    </a:p>
                    <a:p>
                      <a:r>
                        <a:rPr lang="en-US" sz="1200" kern="1200" dirty="0">
                          <a:solidFill>
                            <a:schemeClr val="dk1"/>
                          </a:solidFill>
                          <a:effectLst/>
                          <a:latin typeface="+mn-lt"/>
                          <a:ea typeface="+mn-ea"/>
                          <a:cs typeface="+mn-cs"/>
                        </a:rPr>
                        <a:t>This Section provides guidelines for the </a:t>
                      </a:r>
                      <a:r>
                        <a:rPr lang="x-none" sz="1200" kern="1200" dirty="0">
                          <a:solidFill>
                            <a:schemeClr val="dk1"/>
                          </a:solidFill>
                          <a:effectLst/>
                          <a:latin typeface="+mn-lt"/>
                          <a:ea typeface="+mn-ea"/>
                          <a:cs typeface="+mn-cs"/>
                        </a:rPr>
                        <a:t>Safety-Net</a:t>
                      </a:r>
                      <a:r>
                        <a:rPr lang="en-US" sz="1200" kern="1200" dirty="0">
                          <a:solidFill>
                            <a:schemeClr val="dk1"/>
                          </a:solidFill>
                          <a:effectLst/>
                          <a:latin typeface="+mn-lt"/>
                          <a:ea typeface="+mn-ea"/>
                          <a:cs typeface="+mn-cs"/>
                        </a:rPr>
                        <a:t> Processes and </a:t>
                      </a:r>
                      <a:r>
                        <a:rPr lang="x-none" sz="1200" kern="1200" dirty="0">
                          <a:solidFill>
                            <a:schemeClr val="dk1"/>
                          </a:solidFill>
                          <a:effectLst/>
                          <a:latin typeface="+mn-lt"/>
                          <a:ea typeface="+mn-ea"/>
                          <a:cs typeface="+mn-cs"/>
                        </a:rPr>
                        <a:t>explains the steps that Market Participants will follow when processing safety-net Move-In Requests.  This document is not intended to override or in any way contradict P.U.C. S</a:t>
                      </a:r>
                      <a:r>
                        <a:rPr lang="x-none" sz="1200" kern="1200" cap="small" dirty="0">
                          <a:solidFill>
                            <a:schemeClr val="dk1"/>
                          </a:solidFill>
                          <a:effectLst/>
                          <a:latin typeface="+mn-lt"/>
                          <a:ea typeface="+mn-ea"/>
                          <a:cs typeface="+mn-cs"/>
                        </a:rPr>
                        <a:t>ubst</a:t>
                      </a:r>
                      <a:r>
                        <a:rPr lang="x-none" sz="1200" kern="1200" dirty="0">
                          <a:solidFill>
                            <a:schemeClr val="dk1"/>
                          </a:solidFill>
                          <a:effectLst/>
                          <a:latin typeface="+mn-lt"/>
                          <a:ea typeface="+mn-ea"/>
                          <a:cs typeface="+mn-cs"/>
                        </a:rPr>
                        <a:t>. R. 25.487, Obligations Related to Move-In Transactions. </a:t>
                      </a:r>
                      <a:endParaRPr lang="en-US" sz="1200" kern="1200" dirty="0">
                        <a:solidFill>
                          <a:schemeClr val="dk1"/>
                        </a:solidFill>
                        <a:effectLst/>
                        <a:latin typeface="+mn-lt"/>
                        <a:ea typeface="+mn-ea"/>
                        <a:cs typeface="+mn-cs"/>
                      </a:endParaRP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The safety-net process is a manual work-around process used by Market Participants in the Texas retail market when market transactions are delayed or not functional.   </a:t>
                      </a:r>
                    </a:p>
                  </a:txBody>
                  <a:tcPr marT="91440" marB="91440" anchor="ctr"/>
                </a:tc>
                <a:extLst>
                  <a:ext uri="{0D108BD9-81ED-4DB2-BD59-A6C34878D82A}">
                    <a16:rowId xmlns="" xmlns:a16="http://schemas.microsoft.com/office/drawing/2014/main" val="10003"/>
                  </a:ext>
                </a:extLst>
              </a:tr>
              <a:tr h="1733764">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7.5</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dk1"/>
                          </a:solidFill>
                          <a:effectLst/>
                          <a:latin typeface="+mn-lt"/>
                          <a:ea typeface="+mn-ea"/>
                          <a:cs typeface="+mn-cs"/>
                        </a:rPr>
                        <a:t>Standard Historical Usage Request</a:t>
                      </a:r>
                    </a:p>
                    <a:p>
                      <a:r>
                        <a:rPr lang="en-US" sz="1200" kern="1200" dirty="0">
                          <a:solidFill>
                            <a:schemeClr val="dk1"/>
                          </a:solidFill>
                          <a:effectLst/>
                          <a:latin typeface="+mn-lt"/>
                          <a:ea typeface="+mn-ea"/>
                          <a:cs typeface="+mn-cs"/>
                        </a:rPr>
                        <a:t>This Section provides guidelines for a </a:t>
                      </a:r>
                      <a:r>
                        <a:rPr lang="x-none" sz="1200" kern="1200" dirty="0">
                          <a:solidFill>
                            <a:schemeClr val="dk1"/>
                          </a:solidFill>
                          <a:effectLst/>
                          <a:latin typeface="+mn-lt"/>
                          <a:ea typeface="+mn-ea"/>
                          <a:cs typeface="+mn-cs"/>
                        </a:rPr>
                        <a:t>Customer’s authorization</a:t>
                      </a:r>
                      <a:r>
                        <a:rPr lang="en-US" sz="1200" kern="1200" dirty="0">
                          <a:solidFill>
                            <a:schemeClr val="dk1"/>
                          </a:solidFill>
                          <a:effectLst/>
                          <a:latin typeface="+mn-lt"/>
                          <a:ea typeface="+mn-ea"/>
                          <a:cs typeface="+mn-cs"/>
                        </a:rPr>
                        <a:t> to</a:t>
                      </a:r>
                      <a:r>
                        <a:rPr lang="x-none" sz="1200" kern="1200" dirty="0">
                          <a:solidFill>
                            <a:schemeClr val="dk1"/>
                          </a:solidFill>
                          <a:effectLst/>
                          <a:latin typeface="+mn-lt"/>
                          <a:ea typeface="+mn-ea"/>
                          <a:cs typeface="+mn-cs"/>
                        </a:rPr>
                        <a:t> Competitive Retailer</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s</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 (CR</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s</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that may </a:t>
                      </a:r>
                      <a:r>
                        <a:rPr lang="x-none" sz="1200" kern="1200" dirty="0">
                          <a:solidFill>
                            <a:schemeClr val="dk1"/>
                          </a:solidFill>
                          <a:effectLst/>
                          <a:latin typeface="+mn-lt"/>
                          <a:ea typeface="+mn-ea"/>
                          <a:cs typeface="+mn-cs"/>
                        </a:rPr>
                        <a:t>request the Customer’s historical data when they are not the Retail Electric Provider (REP) of record.  This data includes the most recent 12 months of usage and is provided by the Transmission and/or Distribution Service Provider (TDSP) to the requesting CR.  In order to provide the data to the CR, the TDSP must have written authorization (includes electronic authorization) from the Customer to allow the TDSP to provide the proprietary information.  </a:t>
                      </a:r>
                      <a:endParaRPr lang="en-US" sz="120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1B01D452-576F-4F48-BC2F-AC43D2362F5B}"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108</a:t>
            </a:fld>
            <a:endParaRPr lang="en-US" dirty="0"/>
          </a:p>
        </p:txBody>
      </p:sp>
    </p:spTree>
    <p:extLst>
      <p:ext uri="{BB962C8B-B14F-4D97-AF65-F5344CB8AC3E}">
        <p14:creationId xmlns:p14="http://schemas.microsoft.com/office/powerpoint/2010/main" val="3070891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189191428"/>
              </p:ext>
            </p:extLst>
          </p:nvPr>
        </p:nvGraphicFramePr>
        <p:xfrm>
          <a:off x="381000" y="1066800"/>
          <a:ext cx="8458200" cy="5642742"/>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320041">
                <a:tc gridSpan="2">
                  <a:txBody>
                    <a:bodyPr/>
                    <a:lstStyle/>
                    <a:p>
                      <a:pPr algn="ctr"/>
                      <a:r>
                        <a:rPr lang="en-US" sz="2400" dirty="0"/>
                        <a:t>Section 7- Market Processes</a:t>
                      </a:r>
                      <a:r>
                        <a:rPr lang="en-US" sz="2400" baseline="0" dirty="0"/>
                        <a:t> 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48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7033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7.6</a:t>
                      </a:r>
                    </a:p>
                  </a:txBody>
                  <a:tcPr marT="91440" marB="91440"/>
                </a:tc>
                <a:tc>
                  <a:txBody>
                    <a:bodyPr/>
                    <a:lstStyle/>
                    <a:p>
                      <a:r>
                        <a:rPr lang="en-US" sz="1400" b="1" i="1" kern="1200" dirty="0">
                          <a:solidFill>
                            <a:schemeClr val="dk1"/>
                          </a:solidFill>
                          <a:effectLst/>
                          <a:latin typeface="+mn-lt"/>
                          <a:ea typeface="+mn-ea"/>
                          <a:cs typeface="+mn-cs"/>
                        </a:rPr>
                        <a:t>Disconnect and Reconnect for Non-Pay </a:t>
                      </a:r>
                    </a:p>
                    <a:p>
                      <a:r>
                        <a:rPr lang="en-US" sz="1200" kern="1200" dirty="0">
                          <a:solidFill>
                            <a:schemeClr val="dk1"/>
                          </a:solidFill>
                          <a:effectLst/>
                          <a:latin typeface="+mn-lt"/>
                          <a:ea typeface="+mn-ea"/>
                          <a:cs typeface="+mn-cs"/>
                        </a:rPr>
                        <a:t>The Disconnect for Non-Pay (DNP) and Reconnect for Non-Pay (RNP) process provides Market Participants with market approved guidelines to support disconnect and reconnect transactions and business processes as allowed or prescribed by P.U.C. SUBST. R. 25.483, Disconnection of Service.</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037988">
                <a:tc>
                  <a:txBody>
                    <a:bodyPr/>
                    <a:lstStyle/>
                    <a:p>
                      <a:pPr algn="ctr"/>
                      <a:endParaRPr lang="en-US" sz="1400" b="1" dirty="0">
                        <a:solidFill>
                          <a:schemeClr val="tx1"/>
                        </a:solidFill>
                      </a:endParaRPr>
                    </a:p>
                    <a:p>
                      <a:pPr algn="ctr"/>
                      <a:r>
                        <a:rPr lang="en-US" sz="1400" b="1" dirty="0">
                          <a:solidFill>
                            <a:schemeClr val="tx1"/>
                          </a:solidFill>
                        </a:rPr>
                        <a:t>7.7</a:t>
                      </a:r>
                    </a:p>
                  </a:txBody>
                  <a:tcPr marT="91440" marB="91440"/>
                </a:tc>
                <a:tc>
                  <a:txBody>
                    <a:bodyPr/>
                    <a:lstStyle/>
                    <a:p>
                      <a:r>
                        <a:rPr lang="en-US" sz="1400" b="1" i="1" kern="1200" dirty="0">
                          <a:solidFill>
                            <a:schemeClr val="dk1"/>
                          </a:solidFill>
                          <a:effectLst/>
                          <a:latin typeface="+mn-lt"/>
                          <a:ea typeface="+mn-ea"/>
                          <a:cs typeface="+mn-cs"/>
                        </a:rPr>
                        <a:t>Transaction Timing Matrix </a:t>
                      </a:r>
                    </a:p>
                    <a:p>
                      <a:r>
                        <a:rPr lang="en-US" sz="1200" kern="1200" dirty="0">
                          <a:solidFill>
                            <a:schemeClr val="dk1"/>
                          </a:solidFill>
                          <a:effectLst/>
                          <a:latin typeface="+mn-lt"/>
                          <a:ea typeface="+mn-ea"/>
                          <a:cs typeface="+mn-cs"/>
                        </a:rPr>
                        <a:t>The Transaction Timing Matrix, is an abbreviated version of Protocol Section 15, Customer Registration, used to assist Market Participants in identifying the flow and timing of transactions between Market Participants and ERCOT. </a:t>
                      </a:r>
                    </a:p>
                  </a:txBody>
                  <a:tcPr marT="91440" marB="91440" anchor="ctr"/>
                </a:tc>
                <a:extLst>
                  <a:ext uri="{0D108BD9-81ED-4DB2-BD59-A6C34878D82A}">
                    <a16:rowId xmlns="" xmlns:a16="http://schemas.microsoft.com/office/drawing/2014/main" val="10003"/>
                  </a:ext>
                </a:extLst>
              </a:tr>
              <a:tr h="1206310">
                <a:tc>
                  <a:txBody>
                    <a:bodyPr/>
                    <a:lstStyle/>
                    <a:p>
                      <a:pPr algn="ctr"/>
                      <a:endParaRPr lang="en-US" sz="1400" b="1" dirty="0">
                        <a:solidFill>
                          <a:schemeClr val="tx1"/>
                        </a:solidFill>
                      </a:endParaRPr>
                    </a:p>
                    <a:p>
                      <a:pPr algn="ctr"/>
                      <a:r>
                        <a:rPr lang="en-US" sz="1400" b="1" dirty="0">
                          <a:solidFill>
                            <a:schemeClr val="tx1"/>
                          </a:solidFill>
                        </a:rPr>
                        <a:t>7.16</a:t>
                      </a:r>
                    </a:p>
                  </a:txBody>
                  <a:tcPr marT="91440" marB="91440"/>
                </a:tc>
                <a:tc>
                  <a:txBody>
                    <a:bodyPr/>
                    <a:lstStyle/>
                    <a:p>
                      <a:r>
                        <a:rPr lang="en-US" sz="1400" b="1" i="1" kern="1200" dirty="0">
                          <a:solidFill>
                            <a:schemeClr val="dk1"/>
                          </a:solidFill>
                          <a:effectLst/>
                          <a:latin typeface="+mn-lt"/>
                          <a:ea typeface="+mn-ea"/>
                          <a:cs typeface="+mn-cs"/>
                        </a:rPr>
                        <a:t>Business Processes and Communications Related to Meter Tampering</a:t>
                      </a:r>
                    </a:p>
                    <a:p>
                      <a:r>
                        <a:rPr lang="en-US" sz="1200" kern="1200" dirty="0">
                          <a:solidFill>
                            <a:schemeClr val="dk1"/>
                          </a:solidFill>
                          <a:effectLst/>
                          <a:latin typeface="+mn-lt"/>
                          <a:ea typeface="+mn-ea"/>
                          <a:cs typeface="+mn-cs"/>
                        </a:rPr>
                        <a:t>This Section provides Market Participants with market approved guidelines to support the business processes as allowed or prescribed in P.U.C. Subst. R. 25.126, Adjustments Due to Non-Compliant Meters and Meter Tampering in Areas Where Customer Choice Has Been Introduced. </a:t>
                      </a:r>
                    </a:p>
                  </a:txBody>
                  <a:tcPr marT="91440" marB="91440" anchor="ctr"/>
                </a:tc>
                <a:extLst>
                  <a:ext uri="{0D108BD9-81ED-4DB2-BD59-A6C34878D82A}">
                    <a16:rowId xmlns="" xmlns:a16="http://schemas.microsoft.com/office/drawing/2014/main" val="10004"/>
                  </a:ext>
                </a:extLst>
              </a:tr>
              <a:tr h="12343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7.17</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n-lt"/>
                          <a:ea typeface="+mn-ea"/>
                          <a:cs typeface="+mn-cs"/>
                        </a:rPr>
                        <a:t>Business Processes and Communications for Switch Holds Related to Deferred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This Section provides Market Participants with market approved guidelines to support the business processes as allowed or prescribed in P.U.C. Subst. R. 25.480, Bill Payment and Adjustments. </a:t>
                      </a:r>
                      <a:endParaRPr lang="en-US" sz="1200" b="1" i="1" u="none" dirty="0">
                        <a:solidFill>
                          <a:srgbClr val="FF0000"/>
                        </a:solidFill>
                      </a:endParaRPr>
                    </a:p>
                  </a:txBody>
                  <a:tcPr marT="91440" marB="91440" anchor="ctr"/>
                </a:tc>
                <a:extLst>
                  <a:ext uri="{0D108BD9-81ED-4DB2-BD59-A6C34878D82A}">
                    <a16:rowId xmlns="" xmlns:a16="http://schemas.microsoft.com/office/drawing/2014/main" val="10005"/>
                  </a:ext>
                </a:extLst>
              </a:tr>
            </a:tbl>
          </a:graphicData>
        </a:graphic>
      </p:graphicFrame>
      <p:sp>
        <p:nvSpPr>
          <p:cNvPr id="2" name="Date Placeholder 1"/>
          <p:cNvSpPr>
            <a:spLocks noGrp="1"/>
          </p:cNvSpPr>
          <p:nvPr>
            <p:ph type="dt" sz="half" idx="10"/>
          </p:nvPr>
        </p:nvSpPr>
        <p:spPr/>
        <p:txBody>
          <a:bodyPr/>
          <a:lstStyle/>
          <a:p>
            <a:fld id="{324CFF1D-902F-4A45-A57D-F567B6E342BE}"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109</a:t>
            </a:fld>
            <a:endParaRPr lang="en-US" dirty="0"/>
          </a:p>
        </p:txBody>
      </p:sp>
    </p:spTree>
    <p:extLst>
      <p:ext uri="{BB962C8B-B14F-4D97-AF65-F5344CB8AC3E}">
        <p14:creationId xmlns:p14="http://schemas.microsoft.com/office/powerpoint/2010/main" val="198471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11</a:t>
            </a:fld>
            <a:endParaRPr lang="en-US" dirty="0"/>
          </a:p>
        </p:txBody>
      </p:sp>
      <p:sp>
        <p:nvSpPr>
          <p:cNvPr id="5" name="Title 4"/>
          <p:cNvSpPr>
            <a:spLocks noGrp="1"/>
          </p:cNvSpPr>
          <p:nvPr>
            <p:ph type="title"/>
          </p:nvPr>
        </p:nvSpPr>
        <p:spPr/>
        <p:txBody>
          <a:bodyPr/>
          <a:lstStyle/>
          <a:p>
            <a:r>
              <a:rPr lang="en-US" dirty="0">
                <a:solidFill>
                  <a:schemeClr val="tx1"/>
                </a:solidFill>
              </a:rPr>
              <a:t>Acronyms</a:t>
            </a:r>
          </a:p>
        </p:txBody>
      </p:sp>
      <p:sp>
        <p:nvSpPr>
          <p:cNvPr id="6" name="TextBox 3">
            <a:extLst>
              <a:ext uri="{FF2B5EF4-FFF2-40B4-BE49-F238E27FC236}">
                <a16:creationId xmlns:lc="http://schemas.openxmlformats.org/drawingml/2006/lockedCanvas" xmlns:a16="http://schemas.microsoft.com/office/drawing/2014/main" xmlns="" id="{639E80A4-9F4F-4264-9E5D-58385211A75B}"/>
              </a:ext>
            </a:extLst>
          </p:cNvPr>
          <p:cNvSpPr txBox="1"/>
          <p:nvPr/>
        </p:nvSpPr>
        <p:spPr>
          <a:xfrm>
            <a:off x="381000" y="1143000"/>
            <a:ext cx="8534400" cy="48936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TX SET – </a:t>
            </a:r>
            <a:r>
              <a:rPr lang="en-US" sz="2400" i="1" dirty="0"/>
              <a:t>Texas Standard Electronic </a:t>
            </a:r>
            <a:r>
              <a:rPr lang="en-US" sz="2400" i="1" dirty="0" smtClean="0"/>
              <a:t>Transactions</a:t>
            </a:r>
          </a:p>
          <a:p>
            <a:endParaRPr lang="en-US" sz="2400" i="1" dirty="0" smtClean="0"/>
          </a:p>
          <a:p>
            <a:r>
              <a:rPr lang="en-US" sz="2400" b="1" dirty="0" smtClean="0"/>
              <a:t>PURA </a:t>
            </a:r>
            <a:r>
              <a:rPr lang="en-US" sz="2400" b="1" dirty="0"/>
              <a:t>– </a:t>
            </a:r>
            <a:r>
              <a:rPr lang="en-US" sz="2400" i="1" dirty="0"/>
              <a:t>Public Utilities Regulatory </a:t>
            </a:r>
            <a:r>
              <a:rPr lang="en-US" sz="2400" i="1" dirty="0" smtClean="0"/>
              <a:t>Act</a:t>
            </a:r>
          </a:p>
          <a:p>
            <a:endParaRPr lang="en-US" sz="2400" i="1" dirty="0"/>
          </a:p>
          <a:p>
            <a:r>
              <a:rPr lang="en-US" sz="2400" b="1" dirty="0"/>
              <a:t>PUCT – </a:t>
            </a:r>
            <a:r>
              <a:rPr lang="en-US" sz="2400" i="1" dirty="0"/>
              <a:t>Public Utility Commission of </a:t>
            </a:r>
            <a:r>
              <a:rPr lang="en-US" sz="2400" i="1" dirty="0" smtClean="0"/>
              <a:t>Texas</a:t>
            </a:r>
          </a:p>
          <a:p>
            <a:endParaRPr lang="en-US" sz="2400" i="1" dirty="0"/>
          </a:p>
          <a:p>
            <a:r>
              <a:rPr lang="en-US" sz="2400" b="1" dirty="0"/>
              <a:t>ERCOT – </a:t>
            </a:r>
            <a:r>
              <a:rPr lang="en-US" sz="2400" i="1" dirty="0"/>
              <a:t>Electric Reliability Council of </a:t>
            </a:r>
            <a:r>
              <a:rPr lang="en-US" sz="2400" i="1" dirty="0" smtClean="0"/>
              <a:t>Texas</a:t>
            </a:r>
          </a:p>
          <a:p>
            <a:endParaRPr lang="en-US" sz="2400" i="1" dirty="0"/>
          </a:p>
          <a:p>
            <a:r>
              <a:rPr lang="en-US" sz="2400" b="1" dirty="0"/>
              <a:t>NAESB – </a:t>
            </a:r>
            <a:r>
              <a:rPr lang="en-US" sz="2400" i="1" dirty="0" smtClean="0"/>
              <a:t>North </a:t>
            </a:r>
            <a:r>
              <a:rPr lang="en-US" sz="2400" i="1" dirty="0"/>
              <a:t>American Energy Standards </a:t>
            </a:r>
            <a:r>
              <a:rPr lang="en-US" sz="2400" i="1" dirty="0" smtClean="0"/>
              <a:t>Board</a:t>
            </a:r>
          </a:p>
          <a:p>
            <a:endParaRPr lang="en-US" sz="2400" i="1" dirty="0"/>
          </a:p>
          <a:p>
            <a:r>
              <a:rPr lang="en-US" sz="2400" b="1" dirty="0"/>
              <a:t>MP – </a:t>
            </a:r>
            <a:r>
              <a:rPr lang="en-US" sz="2400" i="1" dirty="0"/>
              <a:t>Market </a:t>
            </a:r>
            <a:r>
              <a:rPr lang="en-US" sz="2400" i="1" dirty="0" smtClean="0"/>
              <a:t>Participant</a:t>
            </a:r>
          </a:p>
          <a:p>
            <a:endParaRPr lang="en-US" sz="2400" i="1" dirty="0" smtClean="0"/>
          </a:p>
          <a:p>
            <a:r>
              <a:rPr lang="en-US" sz="2400" b="1" dirty="0" smtClean="0"/>
              <a:t>ESI </a:t>
            </a:r>
            <a:r>
              <a:rPr lang="en-US" sz="2400" b="1" dirty="0"/>
              <a:t>ID – </a:t>
            </a:r>
            <a:r>
              <a:rPr lang="en-US" sz="2400" i="1" dirty="0"/>
              <a:t>Electric Service Identifier </a:t>
            </a:r>
            <a:endParaRPr lang="en-US" sz="2400" b="1" dirty="0"/>
          </a:p>
        </p:txBody>
      </p:sp>
      <p:sp>
        <p:nvSpPr>
          <p:cNvPr id="7" name="Rectangle 6"/>
          <p:cNvSpPr/>
          <p:nvPr/>
        </p:nvSpPr>
        <p:spPr>
          <a:xfrm>
            <a:off x="1828800" y="114300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57350" y="194637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2615139"/>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89752" y="3337064"/>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59280" y="4090278"/>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34086" y="4826233"/>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57350" y="5562417"/>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0" nodeType="clickEffect">
                                  <p:stCondLst>
                                    <p:cond delay="0"/>
                                  </p:stCondLst>
                                  <p:childTnLst>
                                    <p:animEffect transition="out" filter="wipe(left)">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grpId="0" nodeType="clickEffect">
                                  <p:stCondLst>
                                    <p:cond delay="0"/>
                                  </p:stCondLst>
                                  <p:childTnLst>
                                    <p:animEffect transition="out" filter="wipe(left)">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8" fill="hold" grpId="0" nodeType="clickEffect">
                                  <p:stCondLst>
                                    <p:cond delay="0"/>
                                  </p:stCondLst>
                                  <p:childTnLst>
                                    <p:animEffect transition="out" filter="wipe(left)">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8" fill="hold" grpId="0" nodeType="clickEffect">
                                  <p:stCondLst>
                                    <p:cond delay="0"/>
                                  </p:stCondLst>
                                  <p:childTnLst>
                                    <p:animEffect transition="out" filter="wipe(left)">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3445215043"/>
              </p:ext>
            </p:extLst>
          </p:nvPr>
        </p:nvGraphicFramePr>
        <p:xfrm>
          <a:off x="304800" y="1044407"/>
          <a:ext cx="8458200" cy="5801401"/>
        </p:xfrm>
        <a:graphic>
          <a:graphicData uri="http://schemas.openxmlformats.org/drawingml/2006/table">
            <a:tbl>
              <a:tblPr firstRow="1" bandRow="1">
                <a:tableStyleId>{5C22544A-7EE6-4342-B048-85BDC9FD1C3A}</a:tableStyleId>
              </a:tblPr>
              <a:tblGrid>
                <a:gridCol w="4267200">
                  <a:extLst>
                    <a:ext uri="{9D8B030D-6E8A-4147-A177-3AD203B41FA5}">
                      <a16:colId xmlns="" xmlns:a16="http://schemas.microsoft.com/office/drawing/2014/main" val="20000"/>
                    </a:ext>
                  </a:extLst>
                </a:gridCol>
                <a:gridCol w="4191000">
                  <a:extLst>
                    <a:ext uri="{9D8B030D-6E8A-4147-A177-3AD203B41FA5}">
                      <a16:colId xmlns="" xmlns:a16="http://schemas.microsoft.com/office/drawing/2014/main" val="20001"/>
                    </a:ext>
                  </a:extLst>
                </a:gridCol>
              </a:tblGrid>
              <a:tr h="705124">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7822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895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consolidated billing, remittance and dual billing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2"/>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057686">
                <a:tc>
                  <a:txBody>
                    <a:bodyPr/>
                    <a:lstStyle/>
                    <a:p>
                      <a:pPr algn="l"/>
                      <a:r>
                        <a:rPr lang="en-US" sz="1600" b="0" i="0" kern="1200" dirty="0">
                          <a:solidFill>
                            <a:schemeClr val="dk1"/>
                          </a:solidFill>
                          <a:effectLst/>
                          <a:latin typeface="+mn-lt"/>
                          <a:ea typeface="+mn-ea"/>
                          <a:cs typeface="+mn-cs"/>
                        </a:rPr>
                        <a:t>TX SET flow documentation for beginning and ending continuous service agreements (CSAs)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3"/>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783471">
                <a:tc>
                  <a:txBody>
                    <a:bodyPr/>
                    <a:lstStyle/>
                    <a:p>
                      <a:pPr algn="l"/>
                      <a:r>
                        <a:rPr lang="en-US" sz="1600" b="0" i="0" kern="1200" dirty="0">
                          <a:solidFill>
                            <a:schemeClr val="dk1"/>
                          </a:solidFill>
                          <a:effectLst/>
                          <a:latin typeface="+mn-lt"/>
                          <a:ea typeface="+mn-ea"/>
                          <a:cs typeface="+mn-cs"/>
                        </a:rPr>
                        <a:t>TX SET flow documentation for handling Move In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78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Move Out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5"/>
                  </a:ext>
                </a:extLst>
              </a:tr>
              <a:tr h="78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fld id="{34E0609F-9248-44BD-AC66-5FD381233C96}"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110</a:t>
            </a:fld>
            <a:endParaRPr lang="en-US" dirty="0"/>
          </a:p>
        </p:txBody>
      </p:sp>
    </p:spTree>
    <p:extLst>
      <p:ext uri="{BB962C8B-B14F-4D97-AF65-F5344CB8AC3E}">
        <p14:creationId xmlns:p14="http://schemas.microsoft.com/office/powerpoint/2010/main" val="360798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956959981"/>
              </p:ext>
            </p:extLst>
          </p:nvPr>
        </p:nvGraphicFramePr>
        <p:xfrm>
          <a:off x="246888" y="1084996"/>
          <a:ext cx="8458200" cy="5772734"/>
        </p:xfrm>
        <a:graphic>
          <a:graphicData uri="http://schemas.openxmlformats.org/drawingml/2006/table">
            <a:tbl>
              <a:tblPr firstRow="1" bandRow="1">
                <a:tableStyleId>{5C22544A-7EE6-4342-B048-85BDC9FD1C3A}</a:tableStyleId>
              </a:tblPr>
              <a:tblGrid>
                <a:gridCol w="38862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740865">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658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823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 xmlns:a16="http://schemas.microsoft.com/office/drawing/2014/main" val="10007"/>
                  </a:ext>
                </a:extLst>
              </a:tr>
              <a:tr h="1687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3"/>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0008"/>
                  </a:ext>
                </a:extLst>
              </a:tr>
              <a:tr h="905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Switch Hold add and removal </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157781793"/>
                  </a:ext>
                </a:extLst>
              </a:tr>
              <a:tr h="823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of how to report unplanned outages</a:t>
                      </a:r>
                      <a:endParaRPr lang="en-US" sz="1600" b="1" dirty="0">
                        <a:solidFill>
                          <a:schemeClr val="tx1"/>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5"/>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 xmlns:a16="http://schemas.microsoft.com/office/drawing/2014/main" val="2340016548"/>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111</a:t>
            </a:fld>
            <a:endParaRPr lang="en-US" dirty="0"/>
          </a:p>
        </p:txBody>
      </p:sp>
    </p:spTree>
    <p:extLst>
      <p:ext uri="{BB962C8B-B14F-4D97-AF65-F5344CB8AC3E}">
        <p14:creationId xmlns:p14="http://schemas.microsoft.com/office/powerpoint/2010/main" val="352182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a:t>
            </a:r>
            <a:r>
              <a:rPr lang="en-US" dirty="0"/>
              <a:t>SET Implementation Guides (IG</a:t>
            </a:r>
            <a:r>
              <a:rPr lang="en-US" dirty="0" smtClean="0"/>
              <a:t>)</a:t>
            </a:r>
            <a:endParaRPr lang="en-US" dirty="0"/>
          </a:p>
        </p:txBody>
      </p:sp>
      <p:sp>
        <p:nvSpPr>
          <p:cNvPr id="3" name="Content Placeholder 2"/>
          <p:cNvSpPr>
            <a:spLocks noGrp="1"/>
          </p:cNvSpPr>
          <p:nvPr>
            <p:ph sz="quarter" idx="4294967295"/>
          </p:nvPr>
        </p:nvSpPr>
        <p:spPr>
          <a:xfrm>
            <a:off x="263957" y="1295400"/>
            <a:ext cx="8623300" cy="5943600"/>
          </a:xfrm>
        </p:spPr>
        <p:txBody>
          <a:bodyPr>
            <a:normAutofit/>
          </a:bodyPr>
          <a:lstStyle/>
          <a:p>
            <a:pPr marL="0" indent="0">
              <a:buNone/>
            </a:pPr>
            <a:r>
              <a:rPr lang="en-US" sz="1800" dirty="0"/>
              <a:t>The Texas Standard Electronic Transaction (SET) Implementation Guides provide details of information contained within the electronic transactions used in the competitive retail electric market in Texas.</a:t>
            </a:r>
          </a:p>
          <a:p>
            <a:r>
              <a:rPr lang="en-US" sz="1800" dirty="0"/>
              <a:t>The current Version 4.0 of the Texas SET Implementation Guides contains updates to retail transactions to support the following:</a:t>
            </a:r>
          </a:p>
          <a:p>
            <a:pPr lvl="1"/>
            <a:r>
              <a:rPr lang="en-US" sz="1200" b="1" dirty="0"/>
              <a:t>PUCT Substantive Rule §25.493 Acquisition and Transfer of Customers from one Retail Electric Provider to Another</a:t>
            </a:r>
          </a:p>
          <a:p>
            <a:pPr lvl="1"/>
            <a:r>
              <a:rPr lang="en-US" sz="1200" b="1" dirty="0"/>
              <a:t>PUCT Substantive Rule §25.480 Bill Payment and Adjustments</a:t>
            </a:r>
          </a:p>
          <a:p>
            <a:pPr lvl="1"/>
            <a:r>
              <a:rPr lang="en-US" sz="1200" b="1" dirty="0"/>
              <a:t>PUCT Substantive Rule §25.483 Disconnection of Service</a:t>
            </a:r>
          </a:p>
          <a:p>
            <a:pPr lvl="1"/>
            <a:r>
              <a:rPr lang="en-US" sz="1200" b="1" dirty="0"/>
              <a:t>PUCT Substantive Rule §25.497 Critical Care Customers</a:t>
            </a:r>
          </a:p>
          <a:p>
            <a:pPr lvl="1"/>
            <a:r>
              <a:rPr lang="en-US" sz="1200" b="1" dirty="0"/>
              <a:t>PUCT Substantive Rule §25.126 Amendments Due to Non-Compliant Meters and Meter Tampering in Areas Where Customer Choice Has Been Introduced</a:t>
            </a:r>
          </a:p>
          <a:p>
            <a:pPr lvl="1"/>
            <a:r>
              <a:rPr lang="en-US" sz="1200" b="1" dirty="0"/>
              <a:t>PUCT PROJECT 34610 Implementation Project Relating to Advanced Metering</a:t>
            </a:r>
          </a:p>
          <a:p>
            <a:pPr lvl="1"/>
            <a:r>
              <a:rPr lang="en-US" sz="1200" b="1" dirty="0"/>
              <a:t>Outstanding Change Controls identified and recommended by the Texas SET Working Group</a:t>
            </a:r>
          </a:p>
          <a:p>
            <a:pPr lvl="1"/>
            <a:r>
              <a:rPr lang="en-US" sz="1200" b="1" dirty="0">
                <a:hlinkClick r:id="rId2"/>
              </a:rPr>
              <a:t>http://ercot.com/mktrules/guides/txset/current</a:t>
            </a:r>
            <a:r>
              <a:rPr lang="en-US" sz="1200" b="1" dirty="0"/>
              <a:t> </a:t>
            </a:r>
          </a:p>
          <a:p>
            <a:endParaRPr lang="en-US" dirty="0"/>
          </a:p>
          <a:p>
            <a:pPr marL="0" indent="0" hangingPunct="0">
              <a:buNone/>
            </a:pPr>
            <a:endParaRPr lang="en-US" sz="1700" dirty="0">
              <a:hlinkClick r:id="rId3"/>
            </a:endParaRPr>
          </a:p>
          <a:p>
            <a:pPr algn="ctr" hangingPunct="0"/>
            <a:endParaRPr lang="en-US" sz="1700" dirty="0"/>
          </a:p>
        </p:txBody>
      </p:sp>
      <p:pic>
        <p:nvPicPr>
          <p:cNvPr id="6" name="Picture 5">
            <a:extLst>
              <a:ext uri="{FF2B5EF4-FFF2-40B4-BE49-F238E27FC236}">
                <a16:creationId xmlns="" xmlns:a16="http://schemas.microsoft.com/office/drawing/2014/main" id="{77C3E1EE-BD8E-4939-86B5-FC2D90E77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4648200"/>
            <a:ext cx="1316155" cy="1676399"/>
          </a:xfrm>
          <a:prstGeom prst="rect">
            <a:avLst/>
          </a:prstGeom>
        </p:spPr>
      </p:pic>
      <p:sp>
        <p:nvSpPr>
          <p:cNvPr id="4" name="Date Placeholder 3"/>
          <p:cNvSpPr>
            <a:spLocks noGrp="1"/>
          </p:cNvSpPr>
          <p:nvPr>
            <p:ph type="dt" sz="half" idx="10"/>
          </p:nvPr>
        </p:nvSpPr>
        <p:spPr/>
        <p:txBody>
          <a:bodyPr/>
          <a:lstStyle/>
          <a:p>
            <a:fld id="{E5CC8E7E-2024-4DE4-8443-02B716A0F138}"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112</a:t>
            </a:fld>
            <a:endParaRPr lang="en-US" dirty="0"/>
          </a:p>
        </p:txBody>
      </p:sp>
    </p:spTree>
    <p:extLst>
      <p:ext uri="{BB962C8B-B14F-4D97-AF65-F5344CB8AC3E}">
        <p14:creationId xmlns:p14="http://schemas.microsoft.com/office/powerpoint/2010/main" val="342772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3243908518"/>
              </p:ext>
            </p:extLst>
          </p:nvPr>
        </p:nvGraphicFramePr>
        <p:xfrm>
          <a:off x="457199" y="1044635"/>
          <a:ext cx="7952163" cy="5159858"/>
        </p:xfrm>
        <a:graphic>
          <a:graphicData uri="http://schemas.openxmlformats.org/drawingml/2006/table">
            <a:tbl>
              <a:tblPr firstRow="1" bandRow="1">
                <a:tableStyleId>{5C22544A-7EE6-4342-B048-85BDC9FD1C3A}</a:tableStyleId>
              </a:tblPr>
              <a:tblGrid>
                <a:gridCol w="3653697">
                  <a:extLst>
                    <a:ext uri="{9D8B030D-6E8A-4147-A177-3AD203B41FA5}">
                      <a16:colId xmlns="" xmlns:a16="http://schemas.microsoft.com/office/drawing/2014/main" val="20000"/>
                    </a:ext>
                  </a:extLst>
                </a:gridCol>
                <a:gridCol w="4298466">
                  <a:extLst>
                    <a:ext uri="{9D8B030D-6E8A-4147-A177-3AD203B41FA5}">
                      <a16:colId xmlns="" xmlns:a16="http://schemas.microsoft.com/office/drawing/2014/main" val="20001"/>
                    </a:ext>
                  </a:extLst>
                </a:gridCol>
              </a:tblGrid>
              <a:tr h="739553">
                <a:tc gridSpan="2">
                  <a:txBody>
                    <a:bodyPr/>
                    <a:lstStyle/>
                    <a:p>
                      <a:pPr algn="ctr"/>
                      <a:r>
                        <a:rPr lang="en-US" sz="1800" dirty="0"/>
                        <a:t>Service Orders, Invoice and Remittance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394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Transaction and Version</a:t>
                      </a:r>
                    </a:p>
                  </a:txBody>
                  <a:tcPr marT="91440" marB="91440" anchor="ctr"/>
                </a:tc>
                <a:tc>
                  <a:txBody>
                    <a:bodyPr/>
                    <a:lstStyle/>
                    <a:p>
                      <a:r>
                        <a:rPr lang="en-US" sz="16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133981">
                <a:tc>
                  <a:txBody>
                    <a:bodyPr/>
                    <a:lstStyle/>
                    <a:p>
                      <a:pPr algn="ctr"/>
                      <a:endParaRPr lang="en-US" sz="1600" b="1" i="0" kern="1200" dirty="0">
                        <a:solidFill>
                          <a:schemeClr val="dk1"/>
                        </a:solidFill>
                        <a:effectLst/>
                        <a:latin typeface="+mn-lt"/>
                        <a:ea typeface="+mn-ea"/>
                        <a:cs typeface="+mn-cs"/>
                      </a:endParaRPr>
                    </a:p>
                    <a:p>
                      <a:pPr algn="ctr"/>
                      <a:r>
                        <a:rPr lang="en-US" sz="1600" b="1" i="0" kern="1200" dirty="0">
                          <a:solidFill>
                            <a:schemeClr val="dk1"/>
                          </a:solidFill>
                          <a:effectLst/>
                          <a:latin typeface="+mn-lt"/>
                          <a:ea typeface="+mn-ea"/>
                          <a:cs typeface="+mn-cs"/>
                        </a:rPr>
                        <a:t>Texas SET V4.0 650</a:t>
                      </a:r>
                    </a:p>
                    <a:p>
                      <a:pPr algn="ctr"/>
                      <a:r>
                        <a:rPr lang="en-US" sz="1400" b="0" i="0" kern="1200" dirty="0">
                          <a:solidFill>
                            <a:schemeClr val="dk1"/>
                          </a:solidFill>
                          <a:effectLst/>
                          <a:latin typeface="+mn-lt"/>
                          <a:ea typeface="+mn-ea"/>
                          <a:cs typeface="+mn-cs"/>
                        </a:rPr>
                        <a:t>Service Orders</a:t>
                      </a:r>
                    </a:p>
                    <a:p>
                      <a:pPr algn="ctr"/>
                      <a:r>
                        <a:rPr lang="en-US" sz="1400" b="0" i="0" kern="1200" dirty="0">
                          <a:solidFill>
                            <a:schemeClr val="dk1"/>
                          </a:solidFill>
                          <a:effectLst/>
                          <a:latin typeface="+mn-lt"/>
                          <a:ea typeface="+mn-ea"/>
                          <a:cs typeface="+mn-cs"/>
                        </a:rPr>
                        <a:t>Point to Point </a:t>
                      </a:r>
                    </a:p>
                  </a:txBody>
                  <a:tcPr marT="91440" marB="91440"/>
                </a:tc>
                <a:tc>
                  <a:txBody>
                    <a:bodyPr/>
                    <a:lstStyle/>
                    <a:p>
                      <a:r>
                        <a:rPr lang="en-US" sz="1200" b="1" i="0" u="none" strike="noStrike" kern="1200" dirty="0">
                          <a:solidFill>
                            <a:schemeClr val="dk1"/>
                          </a:solidFill>
                          <a:effectLst/>
                          <a:latin typeface="+mn-lt"/>
                          <a:ea typeface="+mn-ea"/>
                          <a:cs typeface="+mn-cs"/>
                          <a:hlinkClick r:id="rId2"/>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162 KB)</a:t>
                      </a:r>
                    </a:p>
                    <a:p>
                      <a:endParaRPr lang="en-US" sz="1200" b="0" i="0" u="none" strike="noStrike" kern="1200" dirty="0">
                        <a:solidFill>
                          <a:schemeClr val="dk1"/>
                        </a:solidFill>
                        <a:effectLst/>
                        <a:latin typeface="+mn-lt"/>
                        <a:ea typeface="+mn-ea"/>
                        <a:cs typeface="+mn-cs"/>
                        <a:hlinkClick r:id="rId3"/>
                      </a:endParaRPr>
                    </a:p>
                    <a:p>
                      <a:r>
                        <a:rPr lang="en-US" sz="1200" b="1" i="0" u="none" strike="noStrike" kern="1200" dirty="0">
                          <a:solidFill>
                            <a:schemeClr val="dk1"/>
                          </a:solidFill>
                          <a:effectLst/>
                          <a:latin typeface="+mn-lt"/>
                          <a:ea typeface="+mn-ea"/>
                          <a:cs typeface="+mn-cs"/>
                          <a:hlinkClick r:id="rId3"/>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42.8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725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Point to Point</a:t>
                      </a:r>
                    </a:p>
                    <a:p>
                      <a:pPr algn="ctr"/>
                      <a:endParaRPr lang="en-US" sz="1600" b="1" dirty="0">
                        <a:solidFill>
                          <a:schemeClr val="tx1"/>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4"/>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95.1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5"/>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(May 18, 2017 – zip – 39.1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SAC04</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(Sep 19, 2016 – xls – 176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11339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Point to Point </a:t>
                      </a:r>
                    </a:p>
                    <a:p>
                      <a:pPr algn="l"/>
                      <a:endParaRPr lang="en-US" sz="1600" b="1" dirty="0">
                        <a:solidFill>
                          <a:schemeClr val="tx1"/>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7"/>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60.1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8"/>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(Sep 22, 2017 – zip – 31.2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30BD3156-CBD6-4CD4-87DC-9786B3B4B942}"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113</a:t>
            </a:fld>
            <a:endParaRPr lang="en-US" dirty="0"/>
          </a:p>
        </p:txBody>
      </p:sp>
    </p:spTree>
    <p:extLst>
      <p:ext uri="{BB962C8B-B14F-4D97-AF65-F5344CB8AC3E}">
        <p14:creationId xmlns:p14="http://schemas.microsoft.com/office/powerpoint/2010/main" val="354588067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1179236756"/>
              </p:ext>
            </p:extLst>
          </p:nvPr>
        </p:nvGraphicFramePr>
        <p:xfrm>
          <a:off x="228600" y="990600"/>
          <a:ext cx="8915400" cy="5149292"/>
        </p:xfrm>
        <a:graphic>
          <a:graphicData uri="http://schemas.openxmlformats.org/drawingml/2006/table">
            <a:tbl>
              <a:tblPr firstRow="1" bandRow="1">
                <a:tableStyleId>{5C22544A-7EE6-4342-B048-85BDC9FD1C3A}</a:tableStyleId>
              </a:tblPr>
              <a:tblGrid>
                <a:gridCol w="4096263">
                  <a:extLst>
                    <a:ext uri="{9D8B030D-6E8A-4147-A177-3AD203B41FA5}">
                      <a16:colId xmlns="" xmlns:a16="http://schemas.microsoft.com/office/drawing/2014/main" val="20000"/>
                    </a:ext>
                  </a:extLst>
                </a:gridCol>
                <a:gridCol w="4819137">
                  <a:extLst>
                    <a:ext uri="{9D8B030D-6E8A-4147-A177-3AD203B41FA5}">
                      <a16:colId xmlns="" xmlns:a16="http://schemas.microsoft.com/office/drawing/2014/main" val="20001"/>
                    </a:ext>
                  </a:extLst>
                </a:gridCol>
              </a:tblGrid>
              <a:tr h="243840">
                <a:tc gridSpan="2">
                  <a:txBody>
                    <a:bodyPr/>
                    <a:lstStyle/>
                    <a:p>
                      <a:pPr algn="ctr"/>
                      <a:r>
                        <a:rPr lang="en-US" sz="2400" dirty="0"/>
                        <a:t>Enrollments, Rejects and Usage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543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Transaction and Version</a:t>
                      </a:r>
                    </a:p>
                  </a:txBody>
                  <a:tcPr marT="91440" marB="91440" anchor="ctr"/>
                </a:tc>
                <a:tc>
                  <a:txBody>
                    <a:bodyPr/>
                    <a:lstStyle/>
                    <a:p>
                      <a:r>
                        <a:rPr lang="en-US" sz="16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306358">
                <a:tc>
                  <a:txBody>
                    <a:bodyPr/>
                    <a:lstStyle/>
                    <a:p>
                      <a:pPr algn="ctr"/>
                      <a:r>
                        <a:rPr lang="en-US" sz="1600" b="1" i="0" kern="1200" dirty="0">
                          <a:solidFill>
                            <a:schemeClr val="dk1"/>
                          </a:solidFill>
                          <a:effectLst/>
                          <a:latin typeface="+mn-lt"/>
                          <a:ea typeface="+mn-ea"/>
                          <a:cs typeface="+mn-cs"/>
                        </a:rPr>
                        <a:t>Texas SET V4.0 814</a:t>
                      </a:r>
                    </a:p>
                    <a:p>
                      <a:pPr algn="ctr"/>
                      <a:r>
                        <a:rPr lang="en-US" sz="1400" b="0" i="0" kern="1200" dirty="0">
                          <a:solidFill>
                            <a:schemeClr val="dk1"/>
                          </a:solidFill>
                          <a:effectLst/>
                          <a:latin typeface="+mn-lt"/>
                          <a:ea typeface="+mn-ea"/>
                          <a:cs typeface="+mn-cs"/>
                        </a:rPr>
                        <a:t>Enrollments, MVI, MVO, </a:t>
                      </a:r>
                    </a:p>
                    <a:p>
                      <a:pPr algn="ctr"/>
                      <a:r>
                        <a:rPr lang="en-US" sz="1400" b="0" i="0" kern="1200" dirty="0">
                          <a:solidFill>
                            <a:schemeClr val="dk1"/>
                          </a:solidFill>
                          <a:effectLst/>
                          <a:latin typeface="+mn-lt"/>
                          <a:ea typeface="+mn-ea"/>
                          <a:cs typeface="+mn-cs"/>
                        </a:rPr>
                        <a:t>Create/Maintenance/Retire, Maintain Customer Information</a:t>
                      </a:r>
                    </a:p>
                  </a:txBody>
                  <a:tcPr marT="91440" marB="91440"/>
                </a:tc>
                <a:tc>
                  <a:txBody>
                    <a:bodyPr/>
                    <a:lstStyle/>
                    <a:p>
                      <a:r>
                        <a:rPr lang="en-US" sz="1200" b="1" i="0" u="none" strike="noStrike" kern="1200" dirty="0">
                          <a:solidFill>
                            <a:schemeClr val="dk1"/>
                          </a:solidFill>
                          <a:effectLst/>
                          <a:latin typeface="+mn-lt"/>
                          <a:ea typeface="+mn-ea"/>
                          <a:cs typeface="+mn-cs"/>
                          <a:hlinkClick r:id="rId2"/>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1.1 MB)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3"/>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346.7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3063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Invoice or Usage Reject Notification</a:t>
                      </a:r>
                      <a:endParaRPr lang="en-US" sz="1400" b="1" dirty="0">
                        <a:solidFill>
                          <a:schemeClr val="tx1"/>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4"/>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32.4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5"/>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11.6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1533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Historical Usage </a:t>
                      </a:r>
                      <a:endParaRPr lang="en-US" sz="1600" b="1" dirty="0">
                        <a:solidFill>
                          <a:schemeClr val="tx1"/>
                        </a:solidFill>
                      </a:endParaRPr>
                    </a:p>
                  </a:txBody>
                  <a:tcPr marT="91440" marB="91440"/>
                </a:tc>
                <a:tc>
                  <a:txBody>
                    <a:bodyPr/>
                    <a:lstStyle/>
                    <a:p>
                      <a:endParaRPr lang="en-US" sz="1200" b="1" i="0" u="none" strike="noStrike" kern="1200" dirty="0">
                        <a:solidFill>
                          <a:schemeClr val="dk1"/>
                        </a:solidFill>
                        <a:effectLst/>
                        <a:latin typeface="+mn-lt"/>
                        <a:ea typeface="+mn-ea"/>
                        <a:cs typeface="+mn-cs"/>
                        <a:hlinkClick r:id=""/>
                      </a:endParaRPr>
                    </a:p>
                    <a:p>
                      <a:r>
                        <a:rPr lang="en-US" sz="1200" b="1" i="0" u="none" strike="noStrike" kern="1200" dirty="0">
                          <a:solidFill>
                            <a:schemeClr val="dk1"/>
                          </a:solidFill>
                          <a:effectLst/>
                          <a:latin typeface="+mn-lt"/>
                          <a:ea typeface="+mn-ea"/>
                          <a:cs typeface="+mn-cs"/>
                          <a:hlinkClick r:id=""/>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176.3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71.6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FFAAA10F-08CC-4B5D-8F8C-7CD0B48687BE}"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114</a:t>
            </a:fld>
            <a:endParaRPr lang="en-US" dirty="0"/>
          </a:p>
        </p:txBody>
      </p:sp>
    </p:spTree>
    <p:extLst>
      <p:ext uri="{BB962C8B-B14F-4D97-AF65-F5344CB8AC3E}">
        <p14:creationId xmlns:p14="http://schemas.microsoft.com/office/powerpoint/2010/main" val="599110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r>
              <a:rPr lang="en-US" dirty="0" smtClean="0"/>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2082423795"/>
              </p:ext>
            </p:extLst>
          </p:nvPr>
        </p:nvGraphicFramePr>
        <p:xfrm>
          <a:off x="304800" y="1447800"/>
          <a:ext cx="8077200" cy="4403501"/>
        </p:xfrm>
        <a:graphic>
          <a:graphicData uri="http://schemas.openxmlformats.org/drawingml/2006/table">
            <a:tbl>
              <a:tblPr firstRow="1" bandRow="1">
                <a:tableStyleId>{5C22544A-7EE6-4342-B048-85BDC9FD1C3A}</a:tableStyleId>
              </a:tblPr>
              <a:tblGrid>
                <a:gridCol w="3711146">
                  <a:extLst>
                    <a:ext uri="{9D8B030D-6E8A-4147-A177-3AD203B41FA5}">
                      <a16:colId xmlns="" xmlns:a16="http://schemas.microsoft.com/office/drawing/2014/main" val="20000"/>
                    </a:ext>
                  </a:extLst>
                </a:gridCol>
                <a:gridCol w="4366054">
                  <a:extLst>
                    <a:ext uri="{9D8B030D-6E8A-4147-A177-3AD203B41FA5}">
                      <a16:colId xmlns="" xmlns:a16="http://schemas.microsoft.com/office/drawing/2014/main" val="20001"/>
                    </a:ext>
                  </a:extLst>
                </a:gridCol>
              </a:tblGrid>
              <a:tr h="905059">
                <a:tc gridSpan="2">
                  <a:txBody>
                    <a:bodyPr/>
                    <a:lstStyle/>
                    <a:p>
                      <a:pPr algn="ctr"/>
                      <a:r>
                        <a:rPr lang="en-US" sz="1800" dirty="0"/>
                        <a:t>Functional Acknowledgement and                                       </a:t>
                      </a:r>
                      <a:endParaRPr lang="en-US" sz="1800" dirty="0" smtClean="0"/>
                    </a:p>
                    <a:p>
                      <a:pPr algn="ctr"/>
                      <a:r>
                        <a:rPr lang="en-US" sz="1800" dirty="0" smtClean="0"/>
                        <a:t>CR </a:t>
                      </a:r>
                      <a:r>
                        <a:rPr lang="en-US" sz="1800" dirty="0"/>
                        <a:t>Option 1 Outage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826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Transaction and Version</a:t>
                      </a:r>
                    </a:p>
                  </a:txBody>
                  <a:tcPr marT="91440" marB="91440" anchor="ctr"/>
                </a:tc>
                <a:tc>
                  <a:txBody>
                    <a:bodyPr/>
                    <a:lstStyle/>
                    <a:p>
                      <a:r>
                        <a:rPr lang="en-US" sz="16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576935">
                <a:tc>
                  <a:txBody>
                    <a:bodyPr/>
                    <a:lstStyle/>
                    <a:p>
                      <a:pPr algn="ctr"/>
                      <a:endParaRPr lang="en-US" sz="1600" b="1" i="0" kern="1200" dirty="0">
                        <a:solidFill>
                          <a:schemeClr val="dk1"/>
                        </a:solidFill>
                        <a:effectLst/>
                        <a:latin typeface="+mn-lt"/>
                        <a:ea typeface="+mn-ea"/>
                        <a:cs typeface="+mn-cs"/>
                      </a:endParaRPr>
                    </a:p>
                    <a:p>
                      <a:pPr algn="ctr"/>
                      <a:r>
                        <a:rPr lang="en-US" sz="1600" b="1" i="0" kern="1200" dirty="0">
                          <a:solidFill>
                            <a:schemeClr val="dk1"/>
                          </a:solidFill>
                          <a:effectLst/>
                          <a:latin typeface="+mn-lt"/>
                          <a:ea typeface="+mn-ea"/>
                          <a:cs typeface="+mn-cs"/>
                        </a:rPr>
                        <a:t>Texas SET V4.0 997</a:t>
                      </a:r>
                    </a:p>
                    <a:p>
                      <a:pPr algn="ctr"/>
                      <a:r>
                        <a:rPr lang="en-US" sz="1400" b="0" i="0" kern="1200" dirty="0">
                          <a:solidFill>
                            <a:schemeClr val="dk1"/>
                          </a:solidFill>
                          <a:effectLst/>
                          <a:latin typeface="+mn-lt"/>
                          <a:ea typeface="+mn-ea"/>
                          <a:cs typeface="+mn-cs"/>
                        </a:rPr>
                        <a:t>Functional Acknowledgement </a:t>
                      </a:r>
                    </a:p>
                  </a:txBody>
                  <a:tcPr marT="91440" marB="91440"/>
                </a:tc>
                <a:tc>
                  <a:txBody>
                    <a:bodyPr/>
                    <a:lstStyle/>
                    <a:p>
                      <a:r>
                        <a:rPr lang="fr-FR" sz="1400" b="1" i="0" u="none" strike="noStrike" kern="1200" dirty="0">
                          <a:solidFill>
                            <a:schemeClr val="dk1"/>
                          </a:solidFill>
                          <a:effectLst/>
                          <a:latin typeface="+mn-lt"/>
                          <a:ea typeface="+mn-ea"/>
                          <a:cs typeface="+mn-cs"/>
                          <a:hlinkClick r:id="rId2"/>
                        </a:rPr>
                        <a:t>Guides</a:t>
                      </a:r>
                      <a:r>
                        <a:rPr lang="fr-FR" sz="1400" b="0" i="0" kern="120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r>
                        <a:rPr lang="fr-FR" sz="1400" b="0" i="0" kern="1200" dirty="0">
                          <a:solidFill>
                            <a:schemeClr val="dk1"/>
                          </a:solidFill>
                          <a:effectLst/>
                          <a:latin typeface="+mn-lt"/>
                          <a:ea typeface="+mn-ea"/>
                          <a:cs typeface="+mn-cs"/>
                        </a:rPr>
                        <a:t>(Jun 11, 2012 – zip – 30.8 KB)</a:t>
                      </a:r>
                    </a:p>
                    <a:p>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4388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CR Option 1 Outage Transactions</a:t>
                      </a:r>
                      <a:endParaRPr lang="en-US" sz="1400" b="1" dirty="0">
                        <a:solidFill>
                          <a:schemeClr val="tx1"/>
                        </a:solidFill>
                      </a:endParaRPr>
                    </a:p>
                  </a:txBody>
                  <a:tcPr marT="91440" marB="91440"/>
                </a:tc>
                <a:tc>
                  <a:txBody>
                    <a:bodyPr/>
                    <a:lstStyle/>
                    <a:p>
                      <a:r>
                        <a:rPr lang="fr-FR" sz="1400" b="1" i="0" u="none" strike="noStrike" kern="1200" dirty="0">
                          <a:solidFill>
                            <a:schemeClr val="dk1"/>
                          </a:solidFill>
                          <a:effectLst/>
                          <a:latin typeface="+mn-lt"/>
                          <a:ea typeface="+mn-ea"/>
                          <a:cs typeface="+mn-cs"/>
                          <a:hlinkClick r:id="rId3"/>
                        </a:rPr>
                        <a:t>Guides</a:t>
                      </a:r>
                      <a:r>
                        <a:rPr lang="fr-FR" sz="1400" b="0" i="0" kern="120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r>
                        <a:rPr lang="fr-FR" sz="1400" b="0" i="0" kern="1200" dirty="0">
                          <a:solidFill>
                            <a:schemeClr val="dk1"/>
                          </a:solidFill>
                          <a:effectLst/>
                          <a:latin typeface="+mn-lt"/>
                          <a:ea typeface="+mn-ea"/>
                          <a:cs typeface="+mn-cs"/>
                        </a:rPr>
                        <a:t>(Jun 11, 2012 – zip – 102.8 KB)</a:t>
                      </a:r>
                    </a:p>
                  </a:txBody>
                  <a:tcPr marT="91440" marB="91440" anchor="ctr"/>
                </a:tc>
                <a:extLst>
                  <a:ext uri="{0D108BD9-81ED-4DB2-BD59-A6C34878D82A}">
                    <a16:rowId xmlns=""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fld id="{907D0B2D-C9B4-4A03-93BE-BBEB49BA4B57}"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115</a:t>
            </a:fld>
            <a:endParaRPr lang="en-US" dirty="0"/>
          </a:p>
        </p:txBody>
      </p:sp>
    </p:spTree>
    <p:extLst>
      <p:ext uri="{BB962C8B-B14F-4D97-AF65-F5344CB8AC3E}">
        <p14:creationId xmlns:p14="http://schemas.microsoft.com/office/powerpoint/2010/main" val="328026081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Load Serving Entities (LSE) </a:t>
            </a:r>
          </a:p>
        </p:txBody>
      </p:sp>
      <p:sp>
        <p:nvSpPr>
          <p:cNvPr id="3" name="Content Placeholder 2"/>
          <p:cNvSpPr>
            <a:spLocks noGrp="1"/>
          </p:cNvSpPr>
          <p:nvPr>
            <p:ph sz="quarter" idx="4294967295"/>
          </p:nvPr>
        </p:nvSpPr>
        <p:spPr>
          <a:xfrm>
            <a:off x="304800" y="1295400"/>
            <a:ext cx="4965700" cy="5486400"/>
          </a:xfrm>
        </p:spPr>
        <p:txBody>
          <a:bodyPr/>
          <a:lstStyle/>
          <a:p>
            <a:pPr marL="0" indent="0" hangingPunct="0">
              <a:buNone/>
            </a:pPr>
            <a:endParaRPr lang="en-US" sz="1700" dirty="0">
              <a:hlinkClick r:id=""/>
            </a:endParaRPr>
          </a:p>
          <a:p>
            <a:pPr marL="0" indent="0" hangingPunct="0">
              <a:buNone/>
            </a:pPr>
            <a:endParaRPr lang="en-US" sz="1700" dirty="0">
              <a:hlinkClick r:id=""/>
            </a:endParaRPr>
          </a:p>
          <a:p>
            <a:pPr algn="ctr" hangingPunct="0"/>
            <a:endParaRPr lang="en-US" sz="1700" dirty="0"/>
          </a:p>
        </p:txBody>
      </p:sp>
      <p:pic>
        <p:nvPicPr>
          <p:cNvPr id="1026" name="Picture 2" descr="Load Service Entities (LSE)">
            <a:extLst>
              <a:ext uri="{FF2B5EF4-FFF2-40B4-BE49-F238E27FC236}">
                <a16:creationId xmlns="" xmlns:a16="http://schemas.microsoft.com/office/drawing/2014/main" id="{A63216FF-2E61-464E-80FE-D7E10DCC8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642100"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D2F8A9B-2211-4499-8CC0-91131932A089}"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116</a:t>
            </a:fld>
            <a:endParaRPr lang="en-US" dirty="0"/>
          </a:p>
        </p:txBody>
      </p:sp>
    </p:spTree>
    <p:extLst>
      <p:ext uri="{BB962C8B-B14F-4D97-AF65-F5344CB8AC3E}">
        <p14:creationId xmlns:p14="http://schemas.microsoft.com/office/powerpoint/2010/main" val="2560173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228600" y="1600200"/>
            <a:ext cx="8394700" cy="5486400"/>
          </a:xfrm>
        </p:spPr>
        <p:txBody>
          <a:bodyPr/>
          <a:lstStyle/>
          <a:p>
            <a:r>
              <a:rPr lang="en-US" b="1" dirty="0"/>
              <a:t>Registration</a:t>
            </a:r>
          </a:p>
          <a:p>
            <a:pPr lvl="1"/>
            <a:r>
              <a:rPr lang="en-US" dirty="0"/>
              <a:t>Register with ERCOT as a CR (a REP or an opt-in entity) or a NOIE with the form below.</a:t>
            </a:r>
          </a:p>
          <a:p>
            <a:r>
              <a:rPr lang="en-US" b="1" dirty="0"/>
              <a:t>Qualification/Certification</a:t>
            </a:r>
          </a:p>
          <a:p>
            <a:pPr lvl="1"/>
            <a:r>
              <a:rPr lang="en-US" dirty="0"/>
              <a:t>CRs must be certified by ERCOT. Please read more about </a:t>
            </a:r>
            <a:r>
              <a:rPr lang="en-US" dirty="0">
                <a:hlinkClick r:id="rId2"/>
              </a:rPr>
              <a:t>Texas Retail Market Testing and the latest test flight</a:t>
            </a:r>
            <a:r>
              <a:rPr lang="en-US" dirty="0"/>
              <a:t>.</a:t>
            </a:r>
          </a:p>
          <a:p>
            <a:pPr lvl="1"/>
            <a:r>
              <a:rPr lang="en-US" dirty="0"/>
              <a:t>REPs must also be certified by the Public Utility Commission of Texas (PUCT). More information on that certification process may be found on the PUCT website at </a:t>
            </a:r>
            <a:r>
              <a:rPr lang="en-US" dirty="0">
                <a:hlinkClick r:id="rId3"/>
              </a:rPr>
              <a:t>Retail Electric Providers Certification and Reporting</a:t>
            </a:r>
            <a:r>
              <a:rPr lang="en-US" dirty="0"/>
              <a:t> </a:t>
            </a:r>
            <a:r>
              <a:rPr lang="en-US" i="1" dirty="0">
                <a:hlinkClick r:id="rId3"/>
              </a:rPr>
              <a:t> </a:t>
            </a:r>
            <a:r>
              <a:rPr lang="en-US" dirty="0"/>
              <a:t>.</a:t>
            </a:r>
          </a:p>
          <a:p>
            <a:pPr marL="457200" lvl="1" indent="0" hangingPunct="0">
              <a:buNone/>
            </a:pPr>
            <a:r>
              <a:rPr lang="en-US" sz="1800" dirty="0">
                <a:hlinkClick r:id="rId4"/>
              </a:rPr>
              <a:t>http://ercot.com/services/rq/lse/index.html</a:t>
            </a:r>
          </a:p>
          <a:p>
            <a:pPr algn="ctr" hangingPunct="0"/>
            <a:endParaRPr lang="en-US" sz="1700" dirty="0"/>
          </a:p>
        </p:txBody>
      </p:sp>
      <p:sp>
        <p:nvSpPr>
          <p:cNvPr id="4" name="Date Placeholder 3"/>
          <p:cNvSpPr>
            <a:spLocks noGrp="1"/>
          </p:cNvSpPr>
          <p:nvPr>
            <p:ph type="dt" sz="half" idx="10"/>
          </p:nvPr>
        </p:nvSpPr>
        <p:spPr/>
        <p:txBody>
          <a:bodyPr/>
          <a:lstStyle/>
          <a:p>
            <a:fld id="{96997FDA-1D96-4BD6-9E56-4140BBD67BF0}"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117</a:t>
            </a:fld>
            <a:endParaRPr lang="en-US" dirty="0"/>
          </a:p>
        </p:txBody>
      </p:sp>
    </p:spTree>
    <p:extLst>
      <p:ext uri="{BB962C8B-B14F-4D97-AF65-F5344CB8AC3E}">
        <p14:creationId xmlns:p14="http://schemas.microsoft.com/office/powerpoint/2010/main" val="412997757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578246285"/>
              </p:ext>
            </p:extLst>
          </p:nvPr>
        </p:nvGraphicFramePr>
        <p:xfrm>
          <a:off x="255422" y="1219200"/>
          <a:ext cx="8050378" cy="4712116"/>
        </p:xfrm>
        <a:graphic>
          <a:graphicData uri="http://schemas.openxmlformats.org/drawingml/2006/table">
            <a:tbl>
              <a:tblPr firstRow="1" bandRow="1">
                <a:tableStyleId>{5C22544A-7EE6-4342-B048-85BDC9FD1C3A}</a:tableStyleId>
              </a:tblPr>
              <a:tblGrid>
                <a:gridCol w="4800684">
                  <a:extLst>
                    <a:ext uri="{9D8B030D-6E8A-4147-A177-3AD203B41FA5}">
                      <a16:colId xmlns="" xmlns:a16="http://schemas.microsoft.com/office/drawing/2014/main" val="20000"/>
                    </a:ext>
                  </a:extLst>
                </a:gridCol>
                <a:gridCol w="3249694">
                  <a:extLst>
                    <a:ext uri="{9D8B030D-6E8A-4147-A177-3AD203B41FA5}">
                      <a16:colId xmlns="" xmlns:a16="http://schemas.microsoft.com/office/drawing/2014/main" val="20001"/>
                    </a:ext>
                  </a:extLst>
                </a:gridCol>
              </a:tblGrid>
              <a:tr h="393283">
                <a:tc gridSpan="2">
                  <a:txBody>
                    <a:bodyPr/>
                    <a:lstStyle/>
                    <a:p>
                      <a:pPr algn="ctr"/>
                      <a:r>
                        <a:rPr lang="en-US" sz="18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9936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Description</a:t>
                      </a:r>
                    </a:p>
                  </a:txBody>
                  <a:tcPr marT="91440" marB="91440" anchor="ctr"/>
                </a:tc>
                <a:tc>
                  <a:txBody>
                    <a:bodyPr/>
                    <a:lstStyle/>
                    <a:p>
                      <a:r>
                        <a:rPr lang="en-US" sz="1600" b="0" dirty="0">
                          <a:solidFill>
                            <a:schemeClr val="tx1"/>
                          </a:solidFill>
                        </a:rPr>
                        <a:t>File Name and  </a:t>
                      </a:r>
                    </a:p>
                    <a:p>
                      <a:r>
                        <a:rPr lang="en-US" sz="16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231364">
                <a:tc>
                  <a:txBody>
                    <a:bodyPr/>
                    <a:lstStyle/>
                    <a:p>
                      <a:r>
                        <a:rPr lang="en-US" sz="1200" b="0" dirty="0">
                          <a:effectLst/>
                          <a:latin typeface="Arial" panose="020B0604020202020204" pitchFamily="34" charset="0"/>
                        </a:rPr>
                        <a:t>Flight status and agenda for conference calls</a:t>
                      </a:r>
                    </a:p>
                  </a:txBody>
                  <a:tcPr marL="76200" marR="0" marT="22860" marB="22860" anchor="ctr"/>
                </a:tc>
                <a:tc>
                  <a:txBody>
                    <a:bodyPr/>
                    <a:lstStyle/>
                    <a:p>
                      <a:r>
                        <a:rPr lang="en-US" sz="1200" b="1" i="0" u="none" strike="noStrike" kern="1200" dirty="0">
                          <a:solidFill>
                            <a:schemeClr val="dk1"/>
                          </a:solidFill>
                          <a:effectLst/>
                          <a:latin typeface="+mn-lt"/>
                          <a:ea typeface="+mn-ea"/>
                          <a:cs typeface="+mn-cs"/>
                          <a:hlinkClick r:id="rId2"/>
                        </a:rPr>
                        <a:t>Daily Agenda</a:t>
                      </a:r>
                      <a:endParaRPr lang="en-US" sz="12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928391">
                <a:tc>
                  <a:txBody>
                    <a:bodyPr/>
                    <a:lstStyle/>
                    <a:p>
                      <a:pPr algn="l"/>
                      <a:endParaRPr lang="en-US" sz="1200" b="1" dirty="0">
                        <a:solidFill>
                          <a:schemeClr val="tx1"/>
                        </a:solidFill>
                      </a:endParaRPr>
                    </a:p>
                    <a:p>
                      <a:pPr algn="l"/>
                      <a:r>
                        <a:rPr lang="en-US" sz="1200" b="0" i="0" kern="1200" dirty="0">
                          <a:solidFill>
                            <a:schemeClr val="dk1"/>
                          </a:solidFill>
                          <a:effectLst/>
                          <a:latin typeface="+mn-lt"/>
                          <a:ea typeface="+mn-ea"/>
                          <a:cs typeface="+mn-cs"/>
                        </a:rPr>
                        <a:t>Repository of Market Participants technical and business testing information</a:t>
                      </a:r>
                      <a:endParaRPr lang="en-US" sz="1200" b="1" dirty="0">
                        <a:solidFill>
                          <a:schemeClr val="tx1"/>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3"/>
                        </a:rPr>
                        <a:t>Testing Worksheet</a:t>
                      </a:r>
                      <a:endParaRPr lang="en-US" sz="12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372732513"/>
                  </a:ext>
                </a:extLst>
              </a:tr>
              <a:tr h="1101516">
                <a:tc>
                  <a:txBody>
                    <a:bodyPr/>
                    <a:lstStyle/>
                    <a:p>
                      <a:pPr algn="l"/>
                      <a:r>
                        <a:rPr lang="en-US" sz="1200" b="0" i="0" kern="1200" dirty="0">
                          <a:solidFill>
                            <a:schemeClr val="dk1"/>
                          </a:solidFill>
                          <a:effectLst/>
                          <a:latin typeface="+mn-lt"/>
                          <a:ea typeface="+mn-ea"/>
                          <a:cs typeface="+mn-cs"/>
                        </a:rPr>
                        <a:t>Mechanism for recording and tracking flight testing progress. Market Participants update the checklist as transactions/tasks are sent and received</a:t>
                      </a:r>
                      <a:endParaRPr lang="en-US" sz="1200" b="1" dirty="0">
                        <a:solidFill>
                          <a:schemeClr val="tx1"/>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4"/>
                        </a:rPr>
                        <a:t>Checklist</a:t>
                      </a:r>
                      <a:endParaRPr lang="en-US" sz="12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bl>
          </a:graphicData>
        </a:graphic>
      </p:graphicFrame>
      <p:pic>
        <p:nvPicPr>
          <p:cNvPr id="4" name="Picture 3">
            <a:extLst>
              <a:ext uri="{FF2B5EF4-FFF2-40B4-BE49-F238E27FC236}">
                <a16:creationId xmlns="" xmlns:a16="http://schemas.microsoft.com/office/drawing/2014/main" id="{159D95CF-06F9-488E-AE41-23F31F9C9A64}"/>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7345853" y="4876800"/>
            <a:ext cx="1143000" cy="1143000"/>
          </a:xfrm>
          <a:prstGeom prst="rect">
            <a:avLst/>
          </a:prstGeom>
        </p:spPr>
      </p:pic>
      <p:sp>
        <p:nvSpPr>
          <p:cNvPr id="2" name="Date Placeholder 1"/>
          <p:cNvSpPr>
            <a:spLocks noGrp="1"/>
          </p:cNvSpPr>
          <p:nvPr>
            <p:ph type="dt" sz="half" idx="10"/>
          </p:nvPr>
        </p:nvSpPr>
        <p:spPr/>
        <p:txBody>
          <a:bodyPr/>
          <a:lstStyle/>
          <a:p>
            <a:fld id="{47CD72B0-4BCE-499F-8111-6863D3777C2D}"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118</a:t>
            </a:fld>
            <a:endParaRPr lang="en-US" dirty="0"/>
          </a:p>
        </p:txBody>
      </p:sp>
    </p:spTree>
    <p:extLst>
      <p:ext uri="{BB962C8B-B14F-4D97-AF65-F5344CB8AC3E}">
        <p14:creationId xmlns:p14="http://schemas.microsoft.com/office/powerpoint/2010/main" val="295475060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2081719273"/>
              </p:ext>
            </p:extLst>
          </p:nvPr>
        </p:nvGraphicFramePr>
        <p:xfrm>
          <a:off x="257861" y="1219201"/>
          <a:ext cx="8047939" cy="4800599"/>
        </p:xfrm>
        <a:graphic>
          <a:graphicData uri="http://schemas.openxmlformats.org/drawingml/2006/table">
            <a:tbl>
              <a:tblPr firstRow="1" bandRow="1">
                <a:tableStyleId>{5C22544A-7EE6-4342-B048-85BDC9FD1C3A}</a:tableStyleId>
              </a:tblPr>
              <a:tblGrid>
                <a:gridCol w="4799230">
                  <a:extLst>
                    <a:ext uri="{9D8B030D-6E8A-4147-A177-3AD203B41FA5}">
                      <a16:colId xmlns="" xmlns:a16="http://schemas.microsoft.com/office/drawing/2014/main" val="20000"/>
                    </a:ext>
                  </a:extLst>
                </a:gridCol>
                <a:gridCol w="3248709">
                  <a:extLst>
                    <a:ext uri="{9D8B030D-6E8A-4147-A177-3AD203B41FA5}">
                      <a16:colId xmlns="" xmlns:a16="http://schemas.microsoft.com/office/drawing/2014/main" val="20001"/>
                    </a:ext>
                  </a:extLst>
                </a:gridCol>
              </a:tblGrid>
              <a:tr h="637723">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921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Description</a:t>
                      </a:r>
                    </a:p>
                  </a:txBody>
                  <a:tcPr marT="91440" marB="91440" anchor="ctr"/>
                </a:tc>
                <a:tc>
                  <a:txBody>
                    <a:bodyPr/>
                    <a:lstStyle/>
                    <a:p>
                      <a:r>
                        <a:rPr lang="en-US" sz="1800" b="0" dirty="0">
                          <a:solidFill>
                            <a:schemeClr val="tx1"/>
                          </a:solidFill>
                        </a:rPr>
                        <a:t>File Name and  </a:t>
                      </a:r>
                    </a:p>
                    <a:p>
                      <a:r>
                        <a:rPr lang="en-US" sz="18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346304">
                <a:tc>
                  <a:txBody>
                    <a:bodyPr/>
                    <a:lstStyle/>
                    <a:p>
                      <a:pPr algn="l"/>
                      <a:endParaRPr lang="en-US" sz="1400" b="1" dirty="0">
                        <a:solidFill>
                          <a:schemeClr val="tx1"/>
                        </a:solidFill>
                      </a:endParaRPr>
                    </a:p>
                    <a:p>
                      <a:pPr algn="l"/>
                      <a:r>
                        <a:rPr lang="en-US" sz="1400" b="0" i="0" kern="1200" dirty="0">
                          <a:solidFill>
                            <a:schemeClr val="dk1"/>
                          </a:solidFill>
                          <a:effectLst/>
                          <a:latin typeface="+mn-lt"/>
                          <a:ea typeface="+mn-ea"/>
                          <a:cs typeface="+mn-cs"/>
                        </a:rPr>
                        <a:t>Testing scenarios to be executed during flight tests. Ability to download script workbook</a:t>
                      </a:r>
                    </a:p>
                    <a:p>
                      <a:pPr algn="l"/>
                      <a:endParaRPr lang="en-US" sz="1400" b="1" dirty="0">
                        <a:solidFill>
                          <a:schemeClr val="tx1"/>
                        </a:solidFill>
                      </a:endParaRPr>
                    </a:p>
                  </a:txBody>
                  <a:tcPr marT="91440" marB="91440"/>
                </a:tc>
                <a:tc>
                  <a:txBody>
                    <a:bodyPr/>
                    <a:lstStyle/>
                    <a:p>
                      <a:r>
                        <a:rPr lang="en-US" sz="1400" b="1" i="0" u="sng" kern="1200" dirty="0">
                          <a:solidFill>
                            <a:schemeClr val="dk1"/>
                          </a:solidFill>
                          <a:effectLst/>
                          <a:latin typeface="+mn-lt"/>
                          <a:ea typeface="+mn-ea"/>
                          <a:cs typeface="+mn-cs"/>
                          <a:hlinkClick r:id="rId2"/>
                        </a:rPr>
                        <a:t>Scripts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r h="708544">
                <a:tc>
                  <a:txBody>
                    <a:bodyPr/>
                    <a:lstStyle/>
                    <a:p>
                      <a:pPr algn="l"/>
                      <a:r>
                        <a:rPr lang="en-US" sz="1400" b="0" i="0" kern="1200" dirty="0">
                          <a:solidFill>
                            <a:schemeClr val="dk1"/>
                          </a:solidFill>
                          <a:effectLst/>
                          <a:latin typeface="+mn-lt"/>
                          <a:ea typeface="+mn-ea"/>
                          <a:cs typeface="+mn-cs"/>
                        </a:rPr>
                        <a:t>Document repository</a:t>
                      </a:r>
                      <a:endParaRPr lang="en-US" sz="1400" b="1" dirty="0">
                        <a:solidFill>
                          <a:schemeClr val="tx1"/>
                        </a:solidFill>
                      </a:endParaRPr>
                    </a:p>
                  </a:txBody>
                  <a:tcPr marT="91440" marB="91440"/>
                </a:tc>
                <a:tc>
                  <a:txBody>
                    <a:bodyPr/>
                    <a:lstStyle/>
                    <a:p>
                      <a:r>
                        <a:rPr lang="en-US" sz="1400" b="1" i="0" u="none" strike="noStrike" kern="1200" dirty="0">
                          <a:solidFill>
                            <a:schemeClr val="dk1"/>
                          </a:solidFill>
                          <a:effectLst/>
                          <a:latin typeface="+mn-lt"/>
                          <a:ea typeface="+mn-ea"/>
                          <a:cs typeface="+mn-cs"/>
                          <a:hlinkClick r:id="rId3"/>
                        </a:rPr>
                        <a:t>File Cabinet</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2462836714"/>
                  </a:ext>
                </a:extLst>
              </a:tr>
              <a:tr h="1186873">
                <a:tc>
                  <a:txBody>
                    <a:bodyPr/>
                    <a:lstStyle/>
                    <a:p>
                      <a:endParaRPr lang="en-US" sz="1400" b="0" dirty="0">
                        <a:effectLst/>
                        <a:latin typeface="Arial" panose="020B0604020202020204" pitchFamily="34" charset="0"/>
                      </a:endParaRPr>
                    </a:p>
                    <a:p>
                      <a:r>
                        <a:rPr lang="en-US" sz="1400" b="0" dirty="0">
                          <a:effectLst/>
                          <a:latin typeface="Arial" panose="020B0604020202020204" pitchFamily="34" charset="0"/>
                        </a:rPr>
                        <a:t>Business and technical contact information for all Market Participants that is populated from each respective Testing Worksheet</a:t>
                      </a:r>
                    </a:p>
                  </a:txBody>
                  <a:tcPr marL="76200" marR="0" marT="22860" marB="22860" anchor="ctr"/>
                </a:tc>
                <a:tc>
                  <a:txBody>
                    <a:bodyPr/>
                    <a:lstStyle/>
                    <a:p>
                      <a:r>
                        <a:rPr lang="en-US" sz="1400" b="1" i="0" u="none" strike="noStrike" kern="1200" dirty="0">
                          <a:solidFill>
                            <a:schemeClr val="dk1"/>
                          </a:solidFill>
                          <a:effectLst/>
                          <a:latin typeface="+mn-lt"/>
                          <a:ea typeface="+mn-ea"/>
                          <a:cs typeface="+mn-cs"/>
                          <a:hlinkClick r:id="rId4"/>
                        </a:rPr>
                        <a:t>Contacts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663160341"/>
                  </a:ext>
                </a:extLst>
              </a:tr>
            </a:tbl>
          </a:graphicData>
        </a:graphic>
      </p:graphicFrame>
      <p:sp>
        <p:nvSpPr>
          <p:cNvPr id="2" name="Date Placeholder 1"/>
          <p:cNvSpPr>
            <a:spLocks noGrp="1"/>
          </p:cNvSpPr>
          <p:nvPr>
            <p:ph type="dt" sz="half" idx="10"/>
          </p:nvPr>
        </p:nvSpPr>
        <p:spPr/>
        <p:txBody>
          <a:bodyPr/>
          <a:lstStyle/>
          <a:p>
            <a:fld id="{98A1BD7F-194A-4035-9D6D-D9CDAB65DA38}"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119</a:t>
            </a:fld>
            <a:endParaRPr lang="en-US" dirty="0"/>
          </a:p>
        </p:txBody>
      </p:sp>
    </p:spTree>
    <p:extLst>
      <p:ext uri="{BB962C8B-B14F-4D97-AF65-F5344CB8AC3E}">
        <p14:creationId xmlns:p14="http://schemas.microsoft.com/office/powerpoint/2010/main" val="2793376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12</a:t>
            </a:fld>
            <a:endParaRPr lang="en-US" dirty="0"/>
          </a:p>
        </p:txBody>
      </p:sp>
      <p:sp>
        <p:nvSpPr>
          <p:cNvPr id="5" name="Title 4"/>
          <p:cNvSpPr>
            <a:spLocks noGrp="1"/>
          </p:cNvSpPr>
          <p:nvPr>
            <p:ph type="title"/>
          </p:nvPr>
        </p:nvSpPr>
        <p:spPr/>
        <p:txBody>
          <a:bodyPr/>
          <a:lstStyle/>
          <a:p>
            <a:r>
              <a:rPr lang="en-US" dirty="0">
                <a:solidFill>
                  <a:schemeClr val="tx1"/>
                </a:solidFill>
              </a:rPr>
              <a:t>Acronyms</a:t>
            </a:r>
            <a:endParaRPr lang="en-US" dirty="0"/>
          </a:p>
        </p:txBody>
      </p:sp>
      <p:graphicFrame>
        <p:nvGraphicFramePr>
          <p:cNvPr id="6" name="Diagram 5">
            <a:extLst>
              <a:ext uri="{FF2B5EF4-FFF2-40B4-BE49-F238E27FC236}">
                <a16:creationId xmlns:lc="http://schemas.openxmlformats.org/drawingml/2006/lockedCanvas" xmlns:a16="http://schemas.microsoft.com/office/drawing/2014/main" xmlns="" id="{0C054702-2979-43D3-83DD-35689189AE16}"/>
              </a:ext>
            </a:extLst>
          </p:cNvPr>
          <p:cNvGraphicFramePr/>
          <p:nvPr>
            <p:extLst>
              <p:ext uri="{D42A27DB-BD31-4B8C-83A1-F6EECF244321}">
                <p14:modId xmlns:p14="http://schemas.microsoft.com/office/powerpoint/2010/main" val="1593988169"/>
              </p:ext>
            </p:extLst>
          </p:nvPr>
        </p:nvGraphicFramePr>
        <p:xfrm>
          <a:off x="1219200" y="542498"/>
          <a:ext cx="6096000"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lc="http://schemas.openxmlformats.org/drawingml/2006/lockedCanvas" xmlns:a16="http://schemas.microsoft.com/office/drawing/2014/main" xmlns="" id="{CC0CE379-3047-4C18-92B7-0E4BC5719389}"/>
              </a:ext>
            </a:extLst>
          </p:cNvPr>
          <p:cNvGraphicFramePr/>
          <p:nvPr>
            <p:extLst>
              <p:ext uri="{D42A27DB-BD31-4B8C-83A1-F6EECF244321}">
                <p14:modId xmlns:p14="http://schemas.microsoft.com/office/powerpoint/2010/main" val="2021951415"/>
              </p:ext>
            </p:extLst>
          </p:nvPr>
        </p:nvGraphicFramePr>
        <p:xfrm>
          <a:off x="2000250" y="3394227"/>
          <a:ext cx="4533900" cy="2950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0618572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354791689"/>
              </p:ext>
            </p:extLst>
          </p:nvPr>
        </p:nvGraphicFramePr>
        <p:xfrm>
          <a:off x="433763" y="1219200"/>
          <a:ext cx="7975600" cy="4718811"/>
        </p:xfrm>
        <a:graphic>
          <a:graphicData uri="http://schemas.openxmlformats.org/drawingml/2006/table">
            <a:tbl>
              <a:tblPr firstRow="1" bandRow="1">
                <a:tableStyleId>{5C22544A-7EE6-4342-B048-85BDC9FD1C3A}</a:tableStyleId>
              </a:tblPr>
              <a:tblGrid>
                <a:gridCol w="4756092">
                  <a:extLst>
                    <a:ext uri="{9D8B030D-6E8A-4147-A177-3AD203B41FA5}">
                      <a16:colId xmlns="" xmlns:a16="http://schemas.microsoft.com/office/drawing/2014/main" val="20000"/>
                    </a:ext>
                  </a:extLst>
                </a:gridCol>
                <a:gridCol w="3219508">
                  <a:extLst>
                    <a:ext uri="{9D8B030D-6E8A-4147-A177-3AD203B41FA5}">
                      <a16:colId xmlns="" xmlns:a16="http://schemas.microsoft.com/office/drawing/2014/main" val="20001"/>
                    </a:ext>
                  </a:extLst>
                </a:gridCol>
              </a:tblGrid>
              <a:tr h="64008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9692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Description</a:t>
                      </a:r>
                    </a:p>
                  </a:txBody>
                  <a:tcPr marT="91440" marB="91440" anchor="ctr"/>
                </a:tc>
                <a:tc>
                  <a:txBody>
                    <a:bodyPr/>
                    <a:lstStyle/>
                    <a:p>
                      <a:r>
                        <a:rPr lang="en-US" sz="1800" b="0" dirty="0">
                          <a:solidFill>
                            <a:schemeClr val="tx1"/>
                          </a:solidFill>
                        </a:rPr>
                        <a:t>File Name and  </a:t>
                      </a:r>
                    </a:p>
                    <a:p>
                      <a:r>
                        <a:rPr lang="en-US" sz="18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912340">
                <a:tc>
                  <a:txBody>
                    <a:bodyPr/>
                    <a:lstStyle/>
                    <a:p>
                      <a:pPr algn="l"/>
                      <a:r>
                        <a:rPr lang="en-US" sz="1400" b="0" i="0" kern="1200" dirty="0">
                          <a:solidFill>
                            <a:schemeClr val="dk1"/>
                          </a:solidFill>
                          <a:effectLst/>
                          <a:latin typeface="+mn-lt"/>
                          <a:ea typeface="+mn-ea"/>
                          <a:cs typeface="+mn-cs"/>
                        </a:rPr>
                        <a:t>The ERCOT Retail Testing Website is used by Market Participants to become certified in conducting retail market processes within the ERCOT market.</a:t>
                      </a:r>
                      <a:endParaRPr lang="en-US" sz="1400" b="1" dirty="0">
                        <a:solidFill>
                          <a:schemeClr val="tx1"/>
                        </a:solidFill>
                      </a:endParaRP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hlinkClick r:id="rId2"/>
                        </a:rPr>
                        <a:t>Texas Retail Testing</a:t>
                      </a:r>
                      <a:endParaRPr lang="en-US"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hlinkClick r:id="rId3"/>
                        </a:rPr>
                        <a:t>https://etod.ercot.com/</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716838">
                <a:tc>
                  <a:txBody>
                    <a:bodyPr/>
                    <a:lstStyle/>
                    <a:p>
                      <a:r>
                        <a:rPr lang="en-US" sz="1400" b="0" dirty="0">
                          <a:effectLst/>
                          <a:latin typeface="Arial" panose="020B0604020202020204" pitchFamily="34" charset="0"/>
                        </a:rPr>
                        <a:t>Retail Market Testing Orientation Weblink</a:t>
                      </a:r>
                    </a:p>
                  </a:txBody>
                  <a:tcPr marL="76200" marR="0" marT="22860" marB="22860" anchor="ctr"/>
                </a:tc>
                <a:tc>
                  <a:txBody>
                    <a:bodyPr/>
                    <a:lstStyle/>
                    <a:p>
                      <a:r>
                        <a:rPr lang="en-US" sz="1400" b="1" i="0" u="sng" kern="1200" dirty="0">
                          <a:solidFill>
                            <a:schemeClr val="dk1"/>
                          </a:solidFill>
                          <a:effectLst/>
                          <a:latin typeface="+mn-lt"/>
                          <a:ea typeface="+mn-ea"/>
                          <a:cs typeface="+mn-cs"/>
                          <a:hlinkClick r:id="rId4"/>
                        </a:rPr>
                        <a:t>Retail Market Testing Orientation</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372732513"/>
                  </a:ext>
                </a:extLst>
              </a:tr>
              <a:tr h="847173">
                <a:tc>
                  <a:txBody>
                    <a:bodyPr/>
                    <a:lstStyle/>
                    <a:p>
                      <a:pPr algn="l"/>
                      <a:endParaRPr lang="en-US" sz="1400" b="1" dirty="0">
                        <a:solidFill>
                          <a:schemeClr val="tx1"/>
                        </a:solidFill>
                      </a:endParaRPr>
                    </a:p>
                    <a:p>
                      <a:pPr algn="l"/>
                      <a:r>
                        <a:rPr lang="en-US" sz="1400" b="0" i="0" kern="1200" dirty="0">
                          <a:solidFill>
                            <a:schemeClr val="dk1"/>
                          </a:solidFill>
                          <a:effectLst/>
                          <a:latin typeface="+mn-lt"/>
                          <a:ea typeface="+mn-ea"/>
                          <a:cs typeface="+mn-cs"/>
                        </a:rPr>
                        <a:t>Retail Market Test Environment User Guide </a:t>
                      </a:r>
                      <a:endParaRPr lang="en-US" sz="1400" b="1" dirty="0">
                        <a:solidFill>
                          <a:schemeClr val="tx1"/>
                        </a:solidFill>
                      </a:endParaRPr>
                    </a:p>
                  </a:txBody>
                  <a:tcPr marT="91440" marB="91440"/>
                </a:tc>
                <a:tc>
                  <a:txBody>
                    <a:bodyPr/>
                    <a:lstStyle/>
                    <a:p>
                      <a:r>
                        <a:rPr lang="en-US" sz="1400" b="1" i="0" u="sng" kern="1200" dirty="0">
                          <a:solidFill>
                            <a:schemeClr val="dk1"/>
                          </a:solidFill>
                          <a:effectLst/>
                          <a:latin typeface="+mn-lt"/>
                          <a:ea typeface="+mn-ea"/>
                          <a:cs typeface="+mn-cs"/>
                          <a:hlinkClick r:id="rId5"/>
                        </a:rPr>
                        <a:t>Retail Market Test Environment User Guide</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r h="633176">
                <a:tc>
                  <a:txBody>
                    <a:bodyPr/>
                    <a:lstStyle/>
                    <a:p>
                      <a:pPr algn="l"/>
                      <a:r>
                        <a:rPr lang="en-US" sz="1400" b="0" dirty="0">
                          <a:solidFill>
                            <a:schemeClr val="tx1"/>
                          </a:solidFill>
                        </a:rPr>
                        <a:t>Retail Market Testing Environment ESI IDs </a:t>
                      </a:r>
                    </a:p>
                  </a:txBody>
                  <a:tcPr marT="91440" marB="91440"/>
                </a:tc>
                <a:tc>
                  <a:txBody>
                    <a:bodyPr/>
                    <a:lstStyle/>
                    <a:p>
                      <a:r>
                        <a:rPr lang="en-US" sz="1400" b="1" i="0" u="sng" kern="1200" dirty="0">
                          <a:solidFill>
                            <a:schemeClr val="dk1"/>
                          </a:solidFill>
                          <a:effectLst/>
                          <a:latin typeface="+mn-lt"/>
                          <a:ea typeface="+mn-ea"/>
                          <a:cs typeface="+mn-cs"/>
                          <a:hlinkClick r:id="rId6"/>
                        </a:rPr>
                        <a:t>Retail Market Testing Environment ESI IDs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2453480854"/>
                  </a:ext>
                </a:extLst>
              </a:tr>
            </a:tbl>
          </a:graphicData>
        </a:graphic>
      </p:graphicFrame>
      <p:sp>
        <p:nvSpPr>
          <p:cNvPr id="2" name="Date Placeholder 1"/>
          <p:cNvSpPr>
            <a:spLocks noGrp="1"/>
          </p:cNvSpPr>
          <p:nvPr>
            <p:ph type="dt" sz="half" idx="10"/>
          </p:nvPr>
        </p:nvSpPr>
        <p:spPr/>
        <p:txBody>
          <a:bodyPr/>
          <a:lstStyle/>
          <a:p>
            <a:fld id="{6167A2FD-F512-4FC7-B76F-C393F29B0579}"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120</a:t>
            </a:fld>
            <a:endParaRPr lang="en-US" dirty="0"/>
          </a:p>
        </p:txBody>
      </p:sp>
    </p:spTree>
    <p:extLst>
      <p:ext uri="{BB962C8B-B14F-4D97-AF65-F5344CB8AC3E}">
        <p14:creationId xmlns:p14="http://schemas.microsoft.com/office/powerpoint/2010/main" val="4130266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2: Governing Documents  </a:t>
            </a:r>
            <a:br>
              <a:rPr lang="en-US" dirty="0" smtClean="0"/>
            </a:br>
            <a:endParaRPr lang="en-US" dirty="0"/>
          </a:p>
        </p:txBody>
      </p:sp>
      <p:sp>
        <p:nvSpPr>
          <p:cNvPr id="2" name="Date Placeholder 1"/>
          <p:cNvSpPr>
            <a:spLocks noGrp="1"/>
          </p:cNvSpPr>
          <p:nvPr>
            <p:ph type="dt" sz="half" idx="10"/>
          </p:nvPr>
        </p:nvSpPr>
        <p:spPr/>
        <p:txBody>
          <a:bodyPr/>
          <a:lstStyle/>
          <a:p>
            <a:fld id="{9B95C561-7BF1-40A0-BFE7-E8FC546B8723}"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802784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3" name="Date Placeholder 2"/>
          <p:cNvSpPr>
            <a:spLocks noGrp="1"/>
          </p:cNvSpPr>
          <p:nvPr>
            <p:ph type="dt" sz="half" idx="10"/>
          </p:nvPr>
        </p:nvSpPr>
        <p:spPr/>
        <p:txBody>
          <a:bodyPr/>
          <a:lstStyle/>
          <a:p>
            <a:fld id="{3CD1F29C-F566-4BBC-A0F6-DEFC1B12FBB3}" type="datetime1">
              <a:rPr lang="en-US" smtClean="0"/>
              <a:t>8/1/2018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
        <p:nvSpPr>
          <p:cNvPr id="16" name="Slide Number Placeholder 15"/>
          <p:cNvSpPr>
            <a:spLocks noGrp="1"/>
          </p:cNvSpPr>
          <p:nvPr>
            <p:ph type="sldNum" sz="quarter" idx="12"/>
          </p:nvPr>
        </p:nvSpPr>
        <p:spPr/>
        <p:txBody>
          <a:bodyPr/>
          <a:lstStyle/>
          <a:p>
            <a:fld id="{D57F1E4F-1CFF-5643-939E-02111984F565}" type="slidenum">
              <a:rPr lang="en-US" smtClean="0"/>
              <a:pPr/>
              <a:t>14</a:t>
            </a:fld>
            <a:endParaRPr lang="en-US" dirty="0"/>
          </a:p>
        </p:txBody>
      </p:sp>
    </p:spTree>
    <p:extLst>
      <p:ext uri="{BB962C8B-B14F-4D97-AF65-F5344CB8AC3E}">
        <p14:creationId xmlns:p14="http://schemas.microsoft.com/office/powerpoint/2010/main" val="3121250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7FDA-6EC7-40BF-9BE9-4CA720E728D1}"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ERCOT Protocols</a:t>
            </a:r>
            <a:endParaRPr lang="en-US" dirty="0"/>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299889" y="1295400"/>
            <a:ext cx="8525933" cy="4401205"/>
          </a:xfrm>
          <a:prstGeom prst="rect">
            <a:avLst/>
          </a:prstGeom>
          <a:noFill/>
        </p:spPr>
        <p:txBody>
          <a:bodyPr wrap="square" rtlCol="0">
            <a:spAutoFit/>
          </a:bodyPr>
          <a:lstStyle/>
          <a:p>
            <a:r>
              <a:rPr lang="en-US" sz="2800" b="1" dirty="0" smtClean="0"/>
              <a:t>Rules/Policies/Standards that govern the ERCOT market</a:t>
            </a:r>
          </a:p>
          <a:p>
            <a:endParaRPr lang="en-US" sz="2800" b="1" dirty="0" smtClean="0"/>
          </a:p>
          <a:p>
            <a:pPr marL="742950" lvl="1" indent="-285750">
              <a:buFont typeface="Arial" panose="020B0604020202020204" pitchFamily="34" charset="0"/>
              <a:buChar char="•"/>
            </a:pPr>
            <a:r>
              <a:rPr lang="en-US" sz="2800" dirty="0"/>
              <a:t>Created through collaborative </a:t>
            </a:r>
            <a:r>
              <a:rPr lang="en-US" sz="2800" dirty="0" smtClean="0"/>
              <a:t>efforts</a:t>
            </a:r>
          </a:p>
          <a:p>
            <a:pPr marL="742950" lvl="1"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800" dirty="0" smtClean="0"/>
              <a:t>Outline procedures used by ERCOT and Market Participants (MPs)</a:t>
            </a:r>
            <a:endParaRPr lang="en-US" sz="2800" dirty="0"/>
          </a:p>
          <a:p>
            <a:pPr marL="742950" lvl="1" indent="-285750">
              <a:buFont typeface="Arial" panose="020B0604020202020204" pitchFamily="34" charset="0"/>
              <a:buChar char="•"/>
            </a:pPr>
            <a:endParaRPr lang="en-US" sz="2800" dirty="0" smtClean="0"/>
          </a:p>
          <a:p>
            <a:pPr marL="742950" lvl="1" indent="-285750">
              <a:buFont typeface="Arial" panose="020B0604020202020204" pitchFamily="34" charset="0"/>
              <a:buChar char="•"/>
            </a:pPr>
            <a:r>
              <a:rPr lang="en-US" sz="2800" dirty="0" smtClean="0"/>
              <a:t>MPs, ERCOT and Independent Market Monitor (IMM) bound by Protocols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val="92688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FDCA-DE72-404C-BEEF-5E0E8B3E5167}"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lc="http://schemas.openxmlformats.org/drawingml/2006/lockedCanvas" xmlns:a16="http://schemas.microsoft.com/office/drawing/2014/main" xmlns="" id="{8392568E-FB67-4EE7-B9C5-6CF0D0940D2B}"/>
              </a:ext>
            </a:extLst>
          </p:cNvPr>
          <p:cNvSpPr/>
          <p:nvPr/>
        </p:nvSpPr>
        <p:spPr>
          <a:xfrm>
            <a:off x="685800" y="3048000"/>
            <a:ext cx="1459564" cy="2695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lc="http://schemas.openxmlformats.org/drawingml/2006/lockedCanvas" xmlns:a16="http://schemas.microsoft.com/office/drawing/2014/main" xmlns="" id="{99ED29EA-A418-465C-AE43-6E97D90A3A23}"/>
              </a:ext>
            </a:extLst>
          </p:cNvPr>
          <p:cNvSpPr/>
          <p:nvPr/>
        </p:nvSpPr>
        <p:spPr>
          <a:xfrm>
            <a:off x="2365208" y="3715695"/>
            <a:ext cx="4337384" cy="4046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lc="http://schemas.openxmlformats.org/drawingml/2006/lockedCanvas" xmlns:a16="http://schemas.microsoft.com/office/drawing/2014/main" xmlns="" id="{35F84C98-0FCE-43A5-834A-80EEDA0106D8}"/>
              </a:ext>
            </a:extLst>
          </p:cNvPr>
          <p:cNvSpPr/>
          <p:nvPr/>
        </p:nvSpPr>
        <p:spPr>
          <a:xfrm>
            <a:off x="4572000" y="2057400"/>
            <a:ext cx="1170405" cy="2538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val="9506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094B9-E1AE-4D31-8178-67D5F92015C6}"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Relevant ERCOT Protocol Sections</a:t>
            </a:r>
            <a:endParaRPr lang="en-US" dirty="0"/>
          </a:p>
        </p:txBody>
      </p:sp>
      <p:sp>
        <p:nvSpPr>
          <p:cNvPr id="6" name="TextBox 5"/>
          <p:cNvSpPr txBox="1"/>
          <p:nvPr/>
        </p:nvSpPr>
        <p:spPr>
          <a:xfrm>
            <a:off x="541510" y="1038383"/>
            <a:ext cx="7230890" cy="5078313"/>
          </a:xfrm>
          <a:prstGeom prst="rect">
            <a:avLst/>
          </a:prstGeom>
          <a:noFill/>
        </p:spPr>
        <p:txBody>
          <a:bodyPr wrap="none" rtlCol="0">
            <a:spAutoFit/>
          </a:bodyPr>
          <a:lstStyle/>
          <a:p>
            <a:pPr>
              <a:lnSpc>
                <a:spcPct val="150000"/>
              </a:lnSpc>
            </a:pPr>
            <a:r>
              <a:rPr lang="en-US" sz="2400" dirty="0" smtClean="0"/>
              <a:t>Section 2 – Definitions and Acronyms</a:t>
            </a:r>
          </a:p>
          <a:p>
            <a:pPr>
              <a:lnSpc>
                <a:spcPct val="150000"/>
              </a:lnSpc>
            </a:pPr>
            <a:r>
              <a:rPr lang="en-US" sz="2400" dirty="0" smtClean="0"/>
              <a:t>Section 9 – Settlements and Billing</a:t>
            </a:r>
          </a:p>
          <a:p>
            <a:pPr>
              <a:lnSpc>
                <a:spcPct val="150000"/>
              </a:lnSpc>
            </a:pPr>
            <a:r>
              <a:rPr lang="en-US" sz="2400" dirty="0" smtClean="0"/>
              <a:t>Section 10 – Metering</a:t>
            </a:r>
          </a:p>
          <a:p>
            <a:pPr>
              <a:lnSpc>
                <a:spcPct val="150000"/>
              </a:lnSpc>
            </a:pPr>
            <a:r>
              <a:rPr lang="en-US" sz="2400" dirty="0" smtClean="0"/>
              <a:t>Section 12 – Market Information System</a:t>
            </a:r>
          </a:p>
          <a:p>
            <a:pPr>
              <a:lnSpc>
                <a:spcPct val="150000"/>
              </a:lnSpc>
            </a:pPr>
            <a:r>
              <a:rPr lang="en-US" sz="2400" dirty="0" smtClean="0"/>
              <a:t>Section 15 – Customer Registration</a:t>
            </a:r>
          </a:p>
          <a:p>
            <a:pPr>
              <a:lnSpc>
                <a:spcPct val="150000"/>
              </a:lnSpc>
            </a:pPr>
            <a:r>
              <a:rPr lang="en-US" sz="2400" dirty="0" smtClean="0"/>
              <a:t>Section 18 – Load Profiling</a:t>
            </a:r>
          </a:p>
          <a:p>
            <a:pPr>
              <a:lnSpc>
                <a:spcPct val="150000"/>
              </a:lnSpc>
            </a:pPr>
            <a:r>
              <a:rPr lang="en-US" sz="2400" dirty="0" smtClean="0"/>
              <a:t>Section 19 – Texas Standard Electronic Transaction</a:t>
            </a:r>
          </a:p>
          <a:p>
            <a:pPr>
              <a:lnSpc>
                <a:spcPct val="150000"/>
              </a:lnSpc>
            </a:pPr>
            <a:r>
              <a:rPr lang="en-US" sz="2400" dirty="0" smtClean="0"/>
              <a:t>Section 21 – Revision Request Process</a:t>
            </a:r>
          </a:p>
          <a:p>
            <a:pPr>
              <a:lnSpc>
                <a:spcPct val="150000"/>
              </a:lnSpc>
            </a:pPr>
            <a:r>
              <a:rPr lang="en-US" sz="2400" dirty="0" smtClean="0"/>
              <a:t>Section 24 – Retail Point to Point Communications</a:t>
            </a:r>
            <a:endParaRPr lang="en-US" sz="2400" dirty="0"/>
          </a:p>
        </p:txBody>
      </p:sp>
      <p:sp>
        <p:nvSpPr>
          <p:cNvPr id="7" name="Rectangle 6"/>
          <p:cNvSpPr/>
          <p:nvPr/>
        </p:nvSpPr>
        <p:spPr>
          <a:xfrm>
            <a:off x="541510" y="3387039"/>
            <a:ext cx="50292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1510" y="4501431"/>
            <a:ext cx="723089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1510" y="5615823"/>
            <a:ext cx="700229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pPr/>
              <a:t>17</a:t>
            </a:fld>
            <a:endParaRPr lang="en-US" dirty="0"/>
          </a:p>
        </p:txBody>
      </p:sp>
    </p:spTree>
    <p:extLst>
      <p:ext uri="{BB962C8B-B14F-4D97-AF65-F5344CB8AC3E}">
        <p14:creationId xmlns:p14="http://schemas.microsoft.com/office/powerpoint/2010/main" val="15326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DFFE-8871-47B9-B41A-8F28937BA0CB}"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Section </a:t>
            </a:r>
            <a:r>
              <a:rPr lang="en-US" dirty="0"/>
              <a:t>15 </a:t>
            </a:r>
            <a:r>
              <a:rPr lang="en-US" dirty="0" smtClean="0"/>
              <a:t> - Customer Registration</a:t>
            </a:r>
            <a:endParaRPr lang="en-US" dirty="0"/>
          </a:p>
        </p:txBody>
      </p:sp>
      <p:sp>
        <p:nvSpPr>
          <p:cNvPr id="7" name="TextBox 6"/>
          <p:cNvSpPr txBox="1"/>
          <p:nvPr/>
        </p:nvSpPr>
        <p:spPr>
          <a:xfrm>
            <a:off x="717470" y="1703710"/>
            <a:ext cx="7711439" cy="390876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ERCOT is the Registration Agent for the Retail Electric Market</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ERCOT maintains the </a:t>
            </a:r>
            <a:r>
              <a:rPr lang="en-US" sz="2800" dirty="0"/>
              <a:t>R</a:t>
            </a:r>
            <a:r>
              <a:rPr lang="en-US" sz="2800" dirty="0" smtClean="0"/>
              <a:t>egistration </a:t>
            </a:r>
            <a:r>
              <a:rPr lang="en-US" sz="2800" dirty="0"/>
              <a:t>D</a:t>
            </a:r>
            <a:r>
              <a:rPr lang="en-US" sz="2800" dirty="0" smtClean="0"/>
              <a:t>atabase of all ESI IDs</a:t>
            </a:r>
          </a:p>
          <a:p>
            <a:r>
              <a:rPr lang="en-US" sz="2800" dirty="0" smtClean="0"/>
              <a:t> </a:t>
            </a:r>
          </a:p>
          <a:p>
            <a:pPr marL="342900" indent="-342900">
              <a:buFont typeface="Arial" panose="020B0604020202020204" pitchFamily="34" charset="0"/>
              <a:buChar char="•"/>
            </a:pPr>
            <a:r>
              <a:rPr lang="en-US" sz="2800" dirty="0"/>
              <a:t>All Competitive Retailers operating in </a:t>
            </a:r>
            <a:r>
              <a:rPr lang="en-US" sz="2800" dirty="0" smtClean="0"/>
              <a:t>ERCOT </a:t>
            </a:r>
            <a:r>
              <a:rPr lang="en-US" sz="2800" dirty="0"/>
              <a:t>register their </a:t>
            </a:r>
            <a:r>
              <a:rPr lang="en-US" sz="2800" dirty="0" smtClean="0"/>
              <a:t>customers </a:t>
            </a:r>
            <a:r>
              <a:rPr lang="en-US" sz="2800" dirty="0"/>
              <a:t>via TX SET </a:t>
            </a:r>
          </a:p>
          <a:p>
            <a:pPr marL="342900" indent="-342900">
              <a:buFont typeface="Arial" panose="020B0604020202020204" pitchFamily="34" charset="0"/>
              <a:buChar char="•"/>
            </a:pPr>
            <a:endParaRPr lang="en-US" sz="2400" dirty="0" smtClean="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val="868557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27796"/>
          </a:xfrm>
        </p:spPr>
        <p:txBody>
          <a:bodyPr>
            <a:noAutofit/>
          </a:bodyPr>
          <a:lstStyle/>
          <a:p>
            <a:r>
              <a:rPr lang="en-US" dirty="0" smtClean="0"/>
              <a:t>Section </a:t>
            </a:r>
            <a:r>
              <a:rPr lang="en-US" dirty="0"/>
              <a:t>19 </a:t>
            </a:r>
            <a:r>
              <a:rPr lang="en-US" dirty="0" smtClean="0"/>
              <a:t>– </a:t>
            </a:r>
            <a:r>
              <a:rPr lang="en-US" dirty="0"/>
              <a:t>T</a:t>
            </a:r>
            <a:r>
              <a:rPr lang="en-US" dirty="0" smtClean="0"/>
              <a:t>exas </a:t>
            </a:r>
            <a:r>
              <a:rPr lang="en-US" dirty="0"/>
              <a:t>S</a:t>
            </a:r>
            <a:r>
              <a:rPr lang="en-US" dirty="0" smtClean="0"/>
              <a:t>tandard Electronic Transaction</a:t>
            </a:r>
            <a:endParaRPr lang="en-US" dirty="0"/>
          </a:p>
        </p:txBody>
      </p:sp>
      <p:sp>
        <p:nvSpPr>
          <p:cNvPr id="4" name="TextBox 3"/>
          <p:cNvSpPr txBox="1"/>
          <p:nvPr/>
        </p:nvSpPr>
        <p:spPr>
          <a:xfrm>
            <a:off x="572690" y="1488266"/>
            <a:ext cx="8001000" cy="4339650"/>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Transactions between Competitive </a:t>
            </a:r>
            <a:r>
              <a:rPr lang="en-US" sz="2800" dirty="0"/>
              <a:t>Retailers (CRs</a:t>
            </a:r>
            <a:r>
              <a:rPr lang="en-US" sz="2800" dirty="0" smtClean="0"/>
              <a:t>), ERCOT, and </a:t>
            </a:r>
            <a:r>
              <a:rPr lang="en-US" sz="2800" dirty="0"/>
              <a:t>Transmission </a:t>
            </a:r>
            <a:r>
              <a:rPr lang="en-US" sz="2800" dirty="0" smtClean="0"/>
              <a:t>and Distribution Service </a:t>
            </a:r>
            <a:r>
              <a:rPr lang="en-US" sz="2800" dirty="0"/>
              <a:t>P</a:t>
            </a:r>
            <a:r>
              <a:rPr lang="en-US" sz="2800" dirty="0" smtClean="0"/>
              <a:t>roviders (TDSPs) </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Validation process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TX SET change control process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Retail market testing process</a:t>
            </a:r>
          </a:p>
          <a:p>
            <a:pPr marL="342900" indent="-342900">
              <a:buFont typeface="Arial" panose="020B0604020202020204" pitchFamily="34" charset="0"/>
              <a:buChar char="•"/>
            </a:pPr>
            <a:endParaRPr lang="en-US" sz="24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DF93B2F-F56F-4812-848A-5AF797B77A75}"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19</a:t>
            </a:fld>
            <a:endParaRPr lang="en-US" dirty="0"/>
          </a:p>
        </p:txBody>
      </p:sp>
    </p:spTree>
    <p:extLst>
      <p:ext uri="{BB962C8B-B14F-4D97-AF65-F5344CB8AC3E}">
        <p14:creationId xmlns:p14="http://schemas.microsoft.com/office/powerpoint/2010/main" val="2473397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1208-84F9-424B-B7B5-BF8377010504}"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Housekeeping</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a:t>
            </a:fld>
            <a:endParaRPr lang="en-US" dirty="0"/>
          </a:p>
        </p:txBody>
      </p:sp>
      <p:sp>
        <p:nvSpPr>
          <p:cNvPr id="6" name="TextBox 5"/>
          <p:cNvSpPr txBox="1"/>
          <p:nvPr/>
        </p:nvSpPr>
        <p:spPr>
          <a:xfrm>
            <a:off x="533400" y="1395933"/>
            <a:ext cx="3373039" cy="4031873"/>
          </a:xfrm>
          <a:prstGeom prst="rect">
            <a:avLst/>
          </a:prstGeom>
          <a:noFill/>
        </p:spPr>
        <p:txBody>
          <a:bodyPr wrap="none" rtlCol="0">
            <a:spAutoFit/>
          </a:bodyPr>
          <a:lstStyle/>
          <a:p>
            <a:r>
              <a:rPr lang="en-US" sz="3200" dirty="0" smtClean="0"/>
              <a:t>Restrooms</a:t>
            </a:r>
          </a:p>
          <a:p>
            <a:endParaRPr lang="en-US" sz="3200" dirty="0"/>
          </a:p>
          <a:p>
            <a:r>
              <a:rPr lang="en-US" sz="3200" dirty="0" smtClean="0"/>
              <a:t>Refreshments</a:t>
            </a:r>
          </a:p>
          <a:p>
            <a:endParaRPr lang="en-US" sz="3200" dirty="0"/>
          </a:p>
          <a:p>
            <a:r>
              <a:rPr lang="en-US" sz="3200" dirty="0" smtClean="0"/>
              <a:t>Attendance sheet</a:t>
            </a:r>
          </a:p>
          <a:p>
            <a:endParaRPr lang="en-US" sz="3200" dirty="0"/>
          </a:p>
          <a:p>
            <a:r>
              <a:rPr lang="en-US" sz="3200" dirty="0" smtClean="0"/>
              <a:t>Questions</a:t>
            </a:r>
          </a:p>
          <a:p>
            <a:endParaRPr lang="en-US" sz="3200" dirty="0"/>
          </a:p>
        </p:txBody>
      </p:sp>
      <p:grpSp>
        <p:nvGrpSpPr>
          <p:cNvPr id="7" name="Group 6"/>
          <p:cNvGrpSpPr/>
          <p:nvPr/>
        </p:nvGrpSpPr>
        <p:grpSpPr>
          <a:xfrm>
            <a:off x="5486400" y="1424836"/>
            <a:ext cx="2731440" cy="2584365"/>
            <a:chOff x="4536172" y="1244794"/>
            <a:chExt cx="3331477" cy="3233036"/>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1" name="&quot;No&quot; Symbol 10"/>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spTree>
    <p:extLst>
      <p:ext uri="{BB962C8B-B14F-4D97-AF65-F5344CB8AC3E}">
        <p14:creationId xmlns:p14="http://schemas.microsoft.com/office/powerpoint/2010/main" val="420706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627796"/>
          </a:xfrm>
        </p:spPr>
        <p:txBody>
          <a:bodyPr>
            <a:noAutofit/>
          </a:bodyPr>
          <a:lstStyle/>
          <a:p>
            <a:r>
              <a:rPr lang="en-US" dirty="0" smtClean="0"/>
              <a:t>Section 24 – </a:t>
            </a:r>
            <a:r>
              <a:rPr lang="en-US" dirty="0" smtClean="0"/>
              <a:t>Retail </a:t>
            </a:r>
            <a:r>
              <a:rPr lang="en-US" dirty="0" smtClean="0"/>
              <a:t>Point to Point Communications</a:t>
            </a:r>
            <a:endParaRPr lang="en-US" dirty="0"/>
          </a:p>
        </p:txBody>
      </p:sp>
      <p:sp>
        <p:nvSpPr>
          <p:cNvPr id="7" name="TextBox 6"/>
          <p:cNvSpPr txBox="1"/>
          <p:nvPr/>
        </p:nvSpPr>
        <p:spPr>
          <a:xfrm>
            <a:off x="610790" y="2165374"/>
            <a:ext cx="7924800" cy="298543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Transactions that do not flow through ERCOT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smtClean="0"/>
              <a:t>Transactions that go between CRs and TDSPs</a:t>
            </a:r>
          </a:p>
          <a:p>
            <a:pPr marL="342900" indent="-342900">
              <a:buFont typeface="Arial" panose="020B0604020202020204" pitchFamily="34" charset="0"/>
              <a:buChar char="•"/>
            </a:pPr>
            <a:endParaRPr lang="en-US" sz="3200" dirty="0" smtClean="0"/>
          </a:p>
          <a:p>
            <a:pPr marL="800100" lvl="1" indent="-342900">
              <a:buFont typeface="Wingdings" panose="05000000000000000000" pitchFamily="2" charset="2"/>
              <a:buChar char="§"/>
            </a:pPr>
            <a:r>
              <a:rPr lang="en-US" sz="2400" dirty="0" smtClean="0"/>
              <a:t>Disconnect/Reconnect</a:t>
            </a:r>
          </a:p>
          <a:p>
            <a:pPr marL="800100" lvl="1" indent="-342900">
              <a:buFont typeface="Wingdings" panose="05000000000000000000" pitchFamily="2" charset="2"/>
              <a:buChar char="§"/>
            </a:pPr>
            <a:r>
              <a:rPr lang="en-US" sz="2400" dirty="0" smtClean="0"/>
              <a:t>Suspension of delivery</a:t>
            </a:r>
          </a:p>
          <a:p>
            <a:pPr marL="800100" lvl="1" indent="-342900">
              <a:buFont typeface="Wingdings" panose="05000000000000000000" pitchFamily="2" charset="2"/>
              <a:buChar char="§"/>
            </a:pPr>
            <a:r>
              <a:rPr lang="en-US" sz="2400" dirty="0" smtClean="0"/>
              <a:t>Remittance information</a:t>
            </a:r>
            <a:endParaRPr lang="en-US" sz="2400" dirty="0"/>
          </a:p>
        </p:txBody>
      </p:sp>
      <p:sp>
        <p:nvSpPr>
          <p:cNvPr id="2" name="Date Placeholder 1"/>
          <p:cNvSpPr>
            <a:spLocks noGrp="1"/>
          </p:cNvSpPr>
          <p:nvPr>
            <p:ph type="dt" sz="half" idx="10"/>
          </p:nvPr>
        </p:nvSpPr>
        <p:spPr/>
        <p:txBody>
          <a:bodyPr/>
          <a:lstStyle/>
          <a:p>
            <a:fld id="{1932553B-9182-4273-99FB-6925C6236586}"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20</a:t>
            </a:fld>
            <a:endParaRPr lang="en-US" dirty="0"/>
          </a:p>
        </p:txBody>
      </p:sp>
    </p:spTree>
    <p:extLst>
      <p:ext uri="{BB962C8B-B14F-4D97-AF65-F5344CB8AC3E}">
        <p14:creationId xmlns:p14="http://schemas.microsoft.com/office/powerpoint/2010/main" val="4027652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ERCOT Market Guides</a:t>
            </a:r>
            <a:endParaRPr lang="en-US" dirty="0"/>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 xmlns:a16="http://schemas.microsoft.com/office/drawing/2014/main"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 xmlns:a16="http://schemas.microsoft.com/office/drawing/2014/main"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 xmlns:a16="http://schemas.microsoft.com/office/drawing/2014/main" id="{B8FF396F-B21E-46B7-9BE4-AFEACA925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 xmlns:a16="http://schemas.microsoft.com/office/drawing/2014/main" id="{2EE44B71-34F4-42C9-B204-C3782E12A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 xmlns:a16="http://schemas.microsoft.com/office/drawing/2014/main"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 xmlns:a16="http://schemas.microsoft.com/office/drawing/2014/main"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 xmlns:a16="http://schemas.microsoft.com/office/drawing/2014/main" id="{3BEB7CAB-57EB-4043-B02E-CCEA88F3E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 xmlns:a16="http://schemas.microsoft.com/office/drawing/2014/main"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Date Placeholder 1"/>
          <p:cNvSpPr>
            <a:spLocks noGrp="1"/>
          </p:cNvSpPr>
          <p:nvPr>
            <p:ph type="dt" sz="half" idx="10"/>
          </p:nvPr>
        </p:nvSpPr>
        <p:spPr/>
        <p:txBody>
          <a:bodyPr/>
          <a:lstStyle/>
          <a:p>
            <a:fld id="{1849BEAF-2AE4-4E36-B3B4-613EF39E84D9}" type="datetime1">
              <a:rPr lang="en-US" smtClean="0"/>
              <a:t>8/1/2018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21</a:t>
            </a:fld>
            <a:endParaRPr lang="en-US" dirty="0"/>
          </a:p>
        </p:txBody>
      </p:sp>
    </p:spTree>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a:t>
            </a:r>
            <a:r>
              <a:rPr lang="en-US" dirty="0" smtClean="0"/>
              <a:t>Guides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762000"/>
            <a:ext cx="8458200" cy="5540121"/>
          </a:xfrm>
          <a:prstGeom prst="rect">
            <a:avLst/>
          </a:prstGeom>
        </p:spPr>
      </p:pic>
      <p:sp>
        <p:nvSpPr>
          <p:cNvPr id="4" name="Rectangle 3"/>
          <p:cNvSpPr/>
          <p:nvPr/>
        </p:nvSpPr>
        <p:spPr>
          <a:xfrm>
            <a:off x="457200" y="2922460"/>
            <a:ext cx="1536192" cy="9637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7200" y="5138928"/>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 y="5815584"/>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DE868ABC-D926-452E-8CE0-1D4052CC0CE1}"/>
              </a:ext>
            </a:extLst>
          </p:cNvPr>
          <p:cNvSpPr/>
          <p:nvPr/>
        </p:nvSpPr>
        <p:spPr>
          <a:xfrm>
            <a:off x="4572000" y="1524000"/>
            <a:ext cx="12954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58A8FCB-F3B2-4188-86ED-E7AF32878623}" type="datetime1">
              <a:rPr lang="en-US" smtClean="0"/>
              <a:t>8/1/2018</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sp>
        <p:nvSpPr>
          <p:cNvPr id="2" name="TextBox 1"/>
          <p:cNvSpPr txBox="1"/>
          <p:nvPr/>
        </p:nvSpPr>
        <p:spPr>
          <a:xfrm>
            <a:off x="381000" y="1143000"/>
            <a:ext cx="7584127" cy="5170646"/>
          </a:xfrm>
          <a:prstGeom prst="rect">
            <a:avLst/>
          </a:prstGeom>
          <a:noFill/>
        </p:spPr>
        <p:txBody>
          <a:bodyPr wrap="none" rtlCol="0">
            <a:spAutoFit/>
          </a:bodyPr>
          <a:lstStyle/>
          <a:p>
            <a:pPr>
              <a:lnSpc>
                <a:spcPct val="150000"/>
              </a:lnSpc>
            </a:pPr>
            <a:r>
              <a:rPr lang="en-US" sz="2000" dirty="0" smtClean="0"/>
              <a:t>Section 1 – Purpose</a:t>
            </a:r>
          </a:p>
          <a:p>
            <a:pPr>
              <a:lnSpc>
                <a:spcPct val="150000"/>
              </a:lnSpc>
            </a:pPr>
            <a:r>
              <a:rPr lang="en-US" sz="2000" dirty="0" smtClean="0"/>
              <a:t>Section 2 – Definitions and Acronyms</a:t>
            </a:r>
          </a:p>
          <a:p>
            <a:pPr>
              <a:lnSpc>
                <a:spcPct val="150000"/>
              </a:lnSpc>
            </a:pPr>
            <a:r>
              <a:rPr lang="en-US" sz="2000" dirty="0" smtClean="0"/>
              <a:t>Section 3 – Retail Market Guide Revision Process</a:t>
            </a:r>
          </a:p>
          <a:p>
            <a:pPr>
              <a:lnSpc>
                <a:spcPct val="150000"/>
              </a:lnSpc>
            </a:pPr>
            <a:r>
              <a:rPr lang="en-US" sz="2000" dirty="0" smtClean="0"/>
              <a:t>Section 4 – Public Utility Commission of Texas</a:t>
            </a:r>
          </a:p>
          <a:p>
            <a:pPr>
              <a:lnSpc>
                <a:spcPct val="150000"/>
              </a:lnSpc>
            </a:pPr>
            <a:r>
              <a:rPr lang="en-US" sz="2000" dirty="0" smtClean="0"/>
              <a:t>Section 5 – Electric Reliability Council of Texas</a:t>
            </a:r>
          </a:p>
          <a:p>
            <a:pPr>
              <a:lnSpc>
                <a:spcPct val="150000"/>
              </a:lnSpc>
            </a:pPr>
            <a:r>
              <a:rPr lang="en-US" sz="2000" dirty="0" smtClean="0"/>
              <a:t>Section 6 – Retail Market Subcommittee Working Group</a:t>
            </a:r>
          </a:p>
          <a:p>
            <a:pPr>
              <a:lnSpc>
                <a:spcPct val="150000"/>
              </a:lnSpc>
            </a:pPr>
            <a:r>
              <a:rPr lang="en-US" sz="2000" dirty="0" smtClean="0"/>
              <a:t>Section 7 – Market Processes</a:t>
            </a:r>
          </a:p>
          <a:p>
            <a:pPr>
              <a:lnSpc>
                <a:spcPct val="150000"/>
              </a:lnSpc>
            </a:pPr>
            <a:r>
              <a:rPr lang="en-US" sz="2000" dirty="0" smtClean="0"/>
              <a:t>Section 8 – Municipally Owned Utilities and Electric Cooperatives</a:t>
            </a:r>
          </a:p>
          <a:p>
            <a:pPr>
              <a:lnSpc>
                <a:spcPct val="150000"/>
              </a:lnSpc>
            </a:pPr>
            <a:r>
              <a:rPr lang="en-US" sz="2000" dirty="0" smtClean="0"/>
              <a:t>Section 9 – Appendices</a:t>
            </a:r>
          </a:p>
          <a:p>
            <a:pPr>
              <a:lnSpc>
                <a:spcPct val="150000"/>
              </a:lnSpc>
            </a:pPr>
            <a:r>
              <a:rPr lang="en-US" sz="2000" dirty="0" smtClean="0"/>
              <a:t>Section 10 – Competitive Metering</a:t>
            </a:r>
          </a:p>
          <a:p>
            <a:pPr>
              <a:lnSpc>
                <a:spcPct val="150000"/>
              </a:lnSpc>
            </a:pPr>
            <a:r>
              <a:rPr lang="en-US" sz="2000" dirty="0" smtClean="0"/>
              <a:t>Section 11 – Solution to Stacking</a:t>
            </a:r>
            <a:endParaRPr lang="en-US" sz="2000" dirty="0"/>
          </a:p>
        </p:txBody>
      </p:sp>
      <p:sp>
        <p:nvSpPr>
          <p:cNvPr id="5" name="Rectangle 4"/>
          <p:cNvSpPr/>
          <p:nvPr/>
        </p:nvSpPr>
        <p:spPr>
          <a:xfrm>
            <a:off x="381000" y="4038600"/>
            <a:ext cx="3657600" cy="3048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4953000"/>
            <a:ext cx="2819400" cy="3048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5858540"/>
            <a:ext cx="3962400" cy="32252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4336DE3-8B07-4E4F-91FC-929FF1593046}" type="datetime1">
              <a:rPr lang="en-US" smtClean="0"/>
              <a:t>8/1/2018</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23</a:t>
            </a:fld>
            <a:endParaRPr lang="en-US" dirty="0"/>
          </a:p>
        </p:txBody>
      </p:sp>
    </p:spTree>
    <p:extLst>
      <p:ext uri="{BB962C8B-B14F-4D97-AF65-F5344CB8AC3E}">
        <p14:creationId xmlns:p14="http://schemas.microsoft.com/office/powerpoint/2010/main" val="1545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24</a:t>
            </a:fld>
            <a:endParaRPr lang="en-US" dirty="0"/>
          </a:p>
        </p:txBody>
      </p:sp>
      <p:sp>
        <p:nvSpPr>
          <p:cNvPr id="5" name="Title 4"/>
          <p:cNvSpPr>
            <a:spLocks noGrp="1"/>
          </p:cNvSpPr>
          <p:nvPr>
            <p:ph type="title"/>
          </p:nvPr>
        </p:nvSpPr>
        <p:spPr/>
        <p:txBody>
          <a:bodyPr/>
          <a:lstStyle/>
          <a:p>
            <a:r>
              <a:rPr lang="en-US" dirty="0" smtClean="0"/>
              <a:t>Section 7 – Market Processes</a:t>
            </a:r>
            <a:endParaRPr lang="en-US" dirty="0"/>
          </a:p>
        </p:txBody>
      </p:sp>
      <p:sp>
        <p:nvSpPr>
          <p:cNvPr id="6" name="TextBox 5"/>
          <p:cNvSpPr txBox="1"/>
          <p:nvPr/>
        </p:nvSpPr>
        <p:spPr>
          <a:xfrm>
            <a:off x="435033" y="1295980"/>
            <a:ext cx="8001000" cy="4708981"/>
          </a:xfrm>
          <a:prstGeom prst="rect">
            <a:avLst/>
          </a:prstGeom>
          <a:noFill/>
        </p:spPr>
        <p:txBody>
          <a:bodyPr wrap="square" rtlCol="0">
            <a:spAutoFit/>
          </a:bodyPr>
          <a:lstStyle/>
          <a:p>
            <a:r>
              <a:rPr lang="en-US" sz="2000" dirty="0" smtClean="0"/>
              <a:t>Section 7.3 – </a:t>
            </a:r>
            <a:r>
              <a:rPr lang="en-US" sz="2000" i="1" dirty="0" smtClean="0"/>
              <a:t>Inadvertent Gain Process</a:t>
            </a:r>
          </a:p>
          <a:p>
            <a:endParaRPr lang="en-US" sz="2000" dirty="0"/>
          </a:p>
          <a:p>
            <a:r>
              <a:rPr lang="en-US" sz="2000" dirty="0" smtClean="0"/>
              <a:t>Section 7.4 – </a:t>
            </a:r>
            <a:r>
              <a:rPr lang="en-US" sz="2000" i="1" dirty="0" smtClean="0"/>
              <a:t>Safety Nets</a:t>
            </a:r>
          </a:p>
          <a:p>
            <a:endParaRPr lang="en-US" sz="2000" dirty="0"/>
          </a:p>
          <a:p>
            <a:r>
              <a:rPr lang="en-US" sz="2000" dirty="0" smtClean="0"/>
              <a:t>Section 7.5 – </a:t>
            </a:r>
            <a:r>
              <a:rPr lang="en-US" sz="2000" i="1" dirty="0" smtClean="0"/>
              <a:t>Standard Historical Usage Requests</a:t>
            </a:r>
          </a:p>
          <a:p>
            <a:endParaRPr lang="en-US" sz="2000" dirty="0"/>
          </a:p>
          <a:p>
            <a:r>
              <a:rPr lang="en-US" sz="2000" dirty="0" smtClean="0"/>
              <a:t>Section 7.6 – </a:t>
            </a:r>
            <a:r>
              <a:rPr lang="en-US" sz="2000" i="1" dirty="0" smtClean="0"/>
              <a:t>Disconnect and Reconnect  for Non-Payment Process</a:t>
            </a:r>
          </a:p>
          <a:p>
            <a:endParaRPr lang="en-US" sz="2000" i="1" dirty="0"/>
          </a:p>
          <a:p>
            <a:r>
              <a:rPr lang="en-US" sz="2000" dirty="0" smtClean="0"/>
              <a:t>Section 7.7 – </a:t>
            </a:r>
            <a:r>
              <a:rPr lang="en-US" sz="2000" i="1" dirty="0" smtClean="0"/>
              <a:t>Transaction Timing Matrix</a:t>
            </a:r>
          </a:p>
          <a:p>
            <a:endParaRPr lang="en-US" sz="2000" dirty="0"/>
          </a:p>
          <a:p>
            <a:r>
              <a:rPr lang="en-US" sz="2000" dirty="0" smtClean="0"/>
              <a:t>Section 7.16 – </a:t>
            </a:r>
            <a:r>
              <a:rPr lang="en-US" sz="2000" i="1" dirty="0" smtClean="0"/>
              <a:t>Business Processes and Communications Related to Meter Tampering</a:t>
            </a:r>
          </a:p>
          <a:p>
            <a:endParaRPr lang="en-US" sz="2000" dirty="0"/>
          </a:p>
          <a:p>
            <a:r>
              <a:rPr lang="en-US" sz="2000" dirty="0" smtClean="0"/>
              <a:t>Section 7.17 </a:t>
            </a:r>
            <a:r>
              <a:rPr lang="en-US" sz="2000" i="1" dirty="0" smtClean="0"/>
              <a:t>- </a:t>
            </a:r>
            <a:r>
              <a:rPr lang="en-US" sz="2000" i="1" dirty="0"/>
              <a:t>Business Processes and Communications for Switch Holds Related to Deferred Payment</a:t>
            </a:r>
          </a:p>
        </p:txBody>
      </p:sp>
    </p:spTree>
    <p:extLst>
      <p:ext uri="{BB962C8B-B14F-4D97-AF65-F5344CB8AC3E}">
        <p14:creationId xmlns:p14="http://schemas.microsoft.com/office/powerpoint/2010/main" val="1846266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Appendicies</a:t>
            </a:r>
            <a:endParaRPr lang="en-US" dirty="0"/>
          </a:p>
        </p:txBody>
      </p:sp>
      <p:sp>
        <p:nvSpPr>
          <p:cNvPr id="2" name="TextBox 1"/>
          <p:cNvSpPr txBox="1"/>
          <p:nvPr/>
        </p:nvSpPr>
        <p:spPr>
          <a:xfrm>
            <a:off x="257877" y="1857597"/>
            <a:ext cx="8428924" cy="1569660"/>
          </a:xfrm>
          <a:prstGeom prst="rect">
            <a:avLst/>
          </a:prstGeom>
          <a:noFill/>
        </p:spPr>
        <p:txBody>
          <a:bodyPr wrap="square" rtlCol="0">
            <a:spAutoFit/>
          </a:bodyPr>
          <a:lstStyle/>
          <a:p>
            <a:r>
              <a:rPr lang="en-US" sz="2400" dirty="0" smtClean="0"/>
              <a:t>Section 9 Appendix D1 – </a:t>
            </a:r>
            <a:r>
              <a:rPr lang="en-US" sz="2400" i="1" dirty="0" smtClean="0"/>
              <a:t>Transaction timing Matrix</a:t>
            </a:r>
          </a:p>
          <a:p>
            <a:endParaRPr lang="en-US" sz="2400" dirty="0"/>
          </a:p>
          <a:p>
            <a:r>
              <a:rPr lang="en-US" sz="2400" dirty="0" smtClean="0"/>
              <a:t>Section 9 Appendix D3 – </a:t>
            </a:r>
            <a:r>
              <a:rPr lang="en-US" sz="2400" i="1" dirty="0" smtClean="0"/>
              <a:t>TDSP’s Discretionary Service Timelines Matrix</a:t>
            </a:r>
            <a:endParaRPr lang="en-US" sz="2400" i="1" dirty="0"/>
          </a:p>
        </p:txBody>
      </p:sp>
      <p:sp>
        <p:nvSpPr>
          <p:cNvPr id="5" name="Date Placeholder 4"/>
          <p:cNvSpPr>
            <a:spLocks noGrp="1"/>
          </p:cNvSpPr>
          <p:nvPr>
            <p:ph type="dt" sz="half" idx="10"/>
          </p:nvPr>
        </p:nvSpPr>
        <p:spPr/>
        <p:txBody>
          <a:bodyPr/>
          <a:lstStyle/>
          <a:p>
            <a:fld id="{C6AE1153-B602-49EB-A4DD-FBB9F6948F98}"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25</a:t>
            </a:fld>
            <a:endParaRPr lang="en-US" dirty="0"/>
          </a:p>
        </p:txBody>
      </p:sp>
    </p:spTree>
    <p:extLst>
      <p:ext uri="{BB962C8B-B14F-4D97-AF65-F5344CB8AC3E}">
        <p14:creationId xmlns:p14="http://schemas.microsoft.com/office/powerpoint/2010/main" val="2293408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Section 11- Solution to Stacking</a:t>
            </a:r>
            <a:endParaRPr lang="en-US" dirty="0"/>
          </a:p>
        </p:txBody>
      </p:sp>
      <p:sp>
        <p:nvSpPr>
          <p:cNvPr id="2" name="TextBox 1"/>
          <p:cNvSpPr txBox="1"/>
          <p:nvPr/>
        </p:nvSpPr>
        <p:spPr>
          <a:xfrm>
            <a:off x="107515" y="1521061"/>
            <a:ext cx="8931349" cy="7355860"/>
          </a:xfrm>
          <a:prstGeom prst="rect">
            <a:avLst/>
          </a:prstGeom>
          <a:noFill/>
        </p:spPr>
        <p:txBody>
          <a:bodyPr wrap="square" rtlCol="0">
            <a:spAutoFit/>
          </a:bodyPr>
          <a:lstStyle/>
          <a:p>
            <a:pPr lvl="1"/>
            <a:endParaRPr lang="en-US" sz="2000" dirty="0" smtClean="0"/>
          </a:p>
          <a:p>
            <a:pPr lvl="1"/>
            <a:r>
              <a:rPr lang="en-US" sz="2000" dirty="0" smtClean="0"/>
              <a:t>Section 11.1 - </a:t>
            </a:r>
            <a:r>
              <a:rPr lang="en-US" sz="2000" i="1" dirty="0"/>
              <a:t>Overview of Solution to Stacking </a:t>
            </a:r>
          </a:p>
          <a:p>
            <a:pPr lvl="1"/>
            <a:endParaRPr lang="en-US" sz="2000" dirty="0" smtClean="0"/>
          </a:p>
          <a:p>
            <a:pPr lvl="1"/>
            <a:r>
              <a:rPr lang="en-US" sz="2000" dirty="0" smtClean="0"/>
              <a:t>Section 11.2 - </a:t>
            </a:r>
            <a:r>
              <a:rPr lang="en-US" sz="2000" i="1" dirty="0"/>
              <a:t>ERCOT Operating Rules</a:t>
            </a:r>
            <a:r>
              <a:rPr lang="en-US" sz="2000" dirty="0"/>
              <a:t> </a:t>
            </a:r>
          </a:p>
          <a:p>
            <a:endParaRPr lang="en-US" sz="2000" dirty="0" smtClean="0"/>
          </a:p>
          <a:p>
            <a:pPr lvl="1"/>
            <a:r>
              <a:rPr lang="en-US" sz="2000" dirty="0" smtClean="0"/>
              <a:t>Section 11.2.2 - </a:t>
            </a:r>
            <a:r>
              <a:rPr lang="en-US" sz="2000" i="1" dirty="0"/>
              <a:t>Cancellation Rules</a:t>
            </a:r>
          </a:p>
          <a:p>
            <a:pPr lvl="2"/>
            <a:r>
              <a:rPr lang="en-US" dirty="0" smtClean="0"/>
              <a:t>.</a:t>
            </a:r>
          </a:p>
          <a:p>
            <a:pPr lvl="1"/>
            <a:r>
              <a:rPr lang="en-US" sz="2000" dirty="0" smtClean="0"/>
              <a:t>Section </a:t>
            </a:r>
            <a:r>
              <a:rPr lang="en-US" sz="2000" dirty="0"/>
              <a:t>11.2.3 - </a:t>
            </a:r>
            <a:r>
              <a:rPr lang="en-US" sz="2000" i="1" dirty="0"/>
              <a:t>Concurrent Processing Rules</a:t>
            </a:r>
            <a:r>
              <a:rPr lang="en-US" sz="2400" i="1" dirty="0"/>
              <a:t> </a:t>
            </a:r>
            <a:endParaRPr lang="en-US" sz="2400" i="1" dirty="0" smtClean="0"/>
          </a:p>
          <a:p>
            <a:pPr lvl="1"/>
            <a:endParaRPr lang="en-US" sz="2400" i="1" dirty="0"/>
          </a:p>
          <a:p>
            <a:pPr lvl="1"/>
            <a:r>
              <a:rPr lang="en-US" sz="2000" dirty="0"/>
              <a:t>Section 11.2.4 - </a:t>
            </a:r>
            <a:r>
              <a:rPr lang="en-US" sz="2000" i="1" dirty="0"/>
              <a:t>Pending Transaction </a:t>
            </a:r>
            <a:r>
              <a:rPr lang="en-US" sz="2000" i="1" dirty="0" smtClean="0"/>
              <a:t>Rules</a:t>
            </a:r>
          </a:p>
          <a:p>
            <a:pPr lvl="1"/>
            <a:endParaRPr lang="en-US" sz="2000" dirty="0"/>
          </a:p>
          <a:p>
            <a:pPr lvl="1"/>
            <a:r>
              <a:rPr lang="en-US" sz="2000" dirty="0" smtClean="0"/>
              <a:t>Section </a:t>
            </a:r>
            <a:r>
              <a:rPr lang="en-US" sz="2000" dirty="0"/>
              <a:t>11.3 - </a:t>
            </a:r>
            <a:r>
              <a:rPr lang="en-US" sz="2000" i="1" dirty="0"/>
              <a:t>Transmission and/or Distribution Service Provider </a:t>
            </a:r>
            <a:r>
              <a:rPr lang="en-US" sz="2000" i="1" dirty="0" smtClean="0"/>
              <a:t>Operating </a:t>
            </a:r>
            <a:r>
              <a:rPr lang="en-US" sz="2000" i="1" dirty="0"/>
              <a:t>Rules</a:t>
            </a:r>
          </a:p>
          <a:p>
            <a:pPr lvl="1"/>
            <a:endParaRPr lang="en-US" sz="2000" dirty="0" smtClean="0"/>
          </a:p>
          <a:p>
            <a:pPr lvl="1"/>
            <a:endParaRPr lang="en-US" sz="2000" dirty="0"/>
          </a:p>
          <a:p>
            <a:pPr lvl="1"/>
            <a:endParaRPr lang="en-US" sz="2000" dirty="0"/>
          </a:p>
          <a:p>
            <a:pPr lvl="2"/>
            <a:endParaRPr lang="en-US" dirty="0">
              <a:solidFill>
                <a:schemeClr val="dk1"/>
              </a:solidFill>
            </a:endParaRPr>
          </a:p>
          <a:p>
            <a:r>
              <a:rPr lang="en-US" sz="2000" dirty="0" smtClean="0">
                <a:solidFill>
                  <a:schemeClr val="dk1"/>
                </a:solidFill>
              </a:rPr>
              <a:t>   </a:t>
            </a:r>
            <a:r>
              <a:rPr lang="en-US" dirty="0" smtClean="0">
                <a:solidFill>
                  <a:schemeClr val="dk1"/>
                </a:solidFill>
              </a:rPr>
              <a:t> </a:t>
            </a:r>
            <a:endParaRPr lang="en-US" i="1" dirty="0">
              <a:solidFill>
                <a:schemeClr val="dk1"/>
              </a:solidFill>
            </a:endParaRPr>
          </a:p>
          <a:p>
            <a:endParaRPr lang="en-US" dirty="0"/>
          </a:p>
          <a:p>
            <a:endParaRPr lang="en-US" dirty="0"/>
          </a:p>
          <a:p>
            <a:r>
              <a:rPr lang="en-US" dirty="0"/>
              <a:t>Section 11.4 - </a:t>
            </a:r>
            <a:r>
              <a:rPr lang="en-US" i="1" dirty="0">
                <a:solidFill>
                  <a:schemeClr val="dk1"/>
                </a:solidFill>
              </a:rPr>
              <a:t>Retail Electric Provider Operating Rules</a:t>
            </a:r>
          </a:p>
          <a:p>
            <a:endParaRPr lang="en-US" dirty="0">
              <a:solidFill>
                <a:schemeClr val="dk1"/>
              </a:solidFill>
            </a:endParaRPr>
          </a:p>
          <a:p>
            <a:endParaRPr lang="en-US" sz="2000" dirty="0">
              <a:solidFill>
                <a:schemeClr val="dk1"/>
              </a:solidFill>
            </a:endParaRPr>
          </a:p>
          <a:p>
            <a:endParaRPr lang="en-US" sz="2000" dirty="0" smtClean="0"/>
          </a:p>
        </p:txBody>
      </p:sp>
      <p:sp>
        <p:nvSpPr>
          <p:cNvPr id="5" name="Date Placeholder 4"/>
          <p:cNvSpPr>
            <a:spLocks noGrp="1"/>
          </p:cNvSpPr>
          <p:nvPr>
            <p:ph type="dt" sz="half" idx="10"/>
          </p:nvPr>
        </p:nvSpPr>
        <p:spPr/>
        <p:txBody>
          <a:bodyPr/>
          <a:lstStyle/>
          <a:p>
            <a:fld id="{63AE3E8A-5551-4CED-A1DE-1CA0DB815F87}"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26</a:t>
            </a:fld>
            <a:endParaRPr lang="en-US" dirty="0"/>
          </a:p>
        </p:txBody>
      </p:sp>
    </p:spTree>
    <p:extLst>
      <p:ext uri="{BB962C8B-B14F-4D97-AF65-F5344CB8AC3E}">
        <p14:creationId xmlns:p14="http://schemas.microsoft.com/office/powerpoint/2010/main" val="2448667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11438"/>
            <a:ext cx="7740091" cy="5171678"/>
          </a:xfrm>
          <a:prstGeom prst="rect">
            <a:avLst/>
          </a:prstGeom>
        </p:spPr>
      </p:pic>
      <p:sp>
        <p:nvSpPr>
          <p:cNvPr id="6" name="Rectangle 5">
            <a:extLst>
              <a:ext uri="{FF2B5EF4-FFF2-40B4-BE49-F238E27FC236}">
                <a16:creationId xmlns="" xmlns:a16="http://schemas.microsoft.com/office/drawing/2014/main" id="{1BC79BA6-23F6-4C0A-81C0-BA481595097D}"/>
              </a:ext>
            </a:extLst>
          </p:cNvPr>
          <p:cNvSpPr/>
          <p:nvPr/>
        </p:nvSpPr>
        <p:spPr>
          <a:xfrm>
            <a:off x="540984" y="5936483"/>
            <a:ext cx="1459992" cy="3195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3655AA8C-8454-43ED-926A-EB2A66FC6925}"/>
              </a:ext>
            </a:extLst>
          </p:cNvPr>
          <p:cNvSpPr/>
          <p:nvPr/>
        </p:nvSpPr>
        <p:spPr>
          <a:xfrm>
            <a:off x="2077050" y="5525446"/>
            <a:ext cx="64008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TX SET Guides</a:t>
            </a:r>
            <a:endParaRPr lang="en-US" dirty="0"/>
          </a:p>
        </p:txBody>
      </p:sp>
      <p:sp>
        <p:nvSpPr>
          <p:cNvPr id="10" name="Rectangle 9">
            <a:extLst>
              <a:ext uri="{FF2B5EF4-FFF2-40B4-BE49-F238E27FC236}">
                <a16:creationId xmlns="" xmlns:a16="http://schemas.microsoft.com/office/drawing/2014/main" id="{3655AA8C-8454-43ED-926A-EB2A66FC6925}"/>
              </a:ext>
            </a:extLst>
          </p:cNvPr>
          <p:cNvSpPr/>
          <p:nvPr/>
        </p:nvSpPr>
        <p:spPr>
          <a:xfrm>
            <a:off x="2077968" y="4495800"/>
            <a:ext cx="64008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16013862-140A-400A-ABAF-3772D99E5B06}" type="datetime1">
              <a:rPr lang="en-US" smtClean="0"/>
              <a:t>8/1/2018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27</a:t>
            </a:fld>
            <a:endParaRPr lang="en-US" dirty="0"/>
          </a:p>
        </p:txBody>
      </p:sp>
    </p:spTree>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724916" y="1066800"/>
            <a:ext cx="4356100" cy="5486400"/>
          </a:xfrm>
        </p:spPr>
        <p:txBody>
          <a:bodyPr/>
          <a:lstStyle/>
          <a:p>
            <a:pPr marL="0" indent="0" hangingPunct="0">
              <a:buNone/>
            </a:pPr>
            <a:endParaRPr lang="en-US" sz="2400" dirty="0"/>
          </a:p>
          <a:p>
            <a:pPr marL="0" indent="0" hangingPunct="0">
              <a:buNone/>
            </a:pPr>
            <a:r>
              <a:rPr lang="en-US" sz="2400" dirty="0"/>
              <a:t>Texas 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2"/>
              </a:rPr>
              <a:t>http://ercot.com/mktrules/guides/txset/sw</a:t>
            </a:r>
          </a:p>
          <a:p>
            <a:pPr marL="0" indent="0" hangingPunct="0">
              <a:buNone/>
            </a:pPr>
            <a:endParaRPr lang="en-US" sz="1700" dirty="0" smtClean="0">
              <a:hlinkClick r:id=""/>
            </a:endParaRPr>
          </a:p>
          <a:p>
            <a:pPr marL="0" indent="0" hangingPunct="0">
              <a:buNone/>
            </a:pPr>
            <a:endParaRPr lang="en-US" sz="1700" dirty="0">
              <a:hlinkClick r:id=""/>
            </a:endParaRPr>
          </a:p>
          <a:p>
            <a:pPr marL="0" indent="0" hangingPunct="0">
              <a:buNone/>
            </a:pPr>
            <a:endParaRPr lang="en-US" sz="1700" dirty="0">
              <a:hlinkClick r:id=""/>
            </a:endParaRPr>
          </a:p>
          <a:p>
            <a:pPr algn="ctr" hangingPunct="0"/>
            <a:endParaRPr lang="en-US" sz="1700" dirty="0"/>
          </a:p>
        </p:txBody>
      </p:sp>
      <p:pic>
        <p:nvPicPr>
          <p:cNvPr id="9" name="Picture 8">
            <a:extLst>
              <a:ext uri="{FF2B5EF4-FFF2-40B4-BE49-F238E27FC236}">
                <a16:creationId xmlns:a16="http://schemas.microsoft.com/office/drawing/2014/main" xmlns="" id="{0DBB8976-F471-4318-A42C-D5ADF1B36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981200"/>
            <a:ext cx="4038599" cy="4015943"/>
          </a:xfrm>
          <a:prstGeom prst="rect">
            <a:avLst/>
          </a:prstGeom>
        </p:spPr>
      </p:pic>
      <p:sp>
        <p:nvSpPr>
          <p:cNvPr id="4" name="Date Placeholder 3"/>
          <p:cNvSpPr>
            <a:spLocks noGrp="1"/>
          </p:cNvSpPr>
          <p:nvPr>
            <p:ph type="dt" sz="half" idx="10"/>
          </p:nvPr>
        </p:nvSpPr>
        <p:spPr/>
        <p:txBody>
          <a:bodyPr/>
          <a:lstStyle/>
          <a:p>
            <a:fld id="{A890FEF5-929F-4DC4-876C-8BB300A1F9DD}"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28</a:t>
            </a:fld>
            <a:endParaRPr lang="en-US" dirty="0"/>
          </a:p>
        </p:txBody>
      </p:sp>
    </p:spTree>
    <p:extLst>
      <p:ext uri="{BB962C8B-B14F-4D97-AF65-F5344CB8AC3E}">
        <p14:creationId xmlns:p14="http://schemas.microsoft.com/office/powerpoint/2010/main" val="2541354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4ED0-EDEE-450A-817C-F8F4509B7DA4}"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TX SET </a:t>
            </a:r>
            <a:r>
              <a:rPr lang="en-US" dirty="0" err="1" smtClean="0"/>
              <a:t>Swimlanes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39" y="1065232"/>
            <a:ext cx="8054301" cy="51816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29</a:t>
            </a:fld>
            <a:endParaRPr lang="en-US" dirty="0"/>
          </a:p>
        </p:txBody>
      </p:sp>
    </p:spTree>
    <p:extLst>
      <p:ext uri="{BB962C8B-B14F-4D97-AF65-F5344CB8AC3E}">
        <p14:creationId xmlns:p14="http://schemas.microsoft.com/office/powerpoint/2010/main" val="1347403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a:t>
            </a:fld>
            <a:endParaRPr lang="en-US" dirty="0"/>
          </a:p>
        </p:txBody>
      </p:sp>
      <p:sp>
        <p:nvSpPr>
          <p:cNvPr id="5" name="Title 4"/>
          <p:cNvSpPr>
            <a:spLocks noGrp="1"/>
          </p:cNvSpPr>
          <p:nvPr>
            <p:ph type="title"/>
          </p:nvPr>
        </p:nvSpPr>
        <p:spPr/>
        <p:txBody>
          <a:bodyPr/>
          <a:lstStyle/>
          <a:p>
            <a:r>
              <a:rPr lang="en-US" dirty="0" smtClean="0"/>
              <a:t>Antitrust Admonition</a:t>
            </a:r>
            <a:endParaRPr lang="en-US" dirty="0"/>
          </a:p>
        </p:txBody>
      </p:sp>
    </p:spTree>
    <p:extLst>
      <p:ext uri="{BB962C8B-B14F-4D97-AF65-F5344CB8AC3E}">
        <p14:creationId xmlns:p14="http://schemas.microsoft.com/office/powerpoint/2010/main" val="1166408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r>
              <a:rPr lang="en-US" dirty="0" smtClean="0"/>
              <a:t>)</a:t>
            </a:r>
            <a:endParaRPr lang="en-US" dirty="0"/>
          </a:p>
        </p:txBody>
      </p:sp>
      <p:sp>
        <p:nvSpPr>
          <p:cNvPr id="3" name="Content Placeholder 2"/>
          <p:cNvSpPr>
            <a:spLocks noGrp="1"/>
          </p:cNvSpPr>
          <p:nvPr>
            <p:ph sz="quarter" idx="4294967295"/>
          </p:nvPr>
        </p:nvSpPr>
        <p:spPr>
          <a:xfrm>
            <a:off x="228600" y="1828800"/>
            <a:ext cx="8623300" cy="3657600"/>
          </a:xfrm>
        </p:spPr>
        <p:txBody>
          <a:bodyPr>
            <a:normAutofit/>
          </a:bodyPr>
          <a:lstStyle/>
          <a:p>
            <a:pPr marL="0" indent="0">
              <a:buNone/>
            </a:pPr>
            <a:r>
              <a:rPr lang="en-US" sz="2400" dirty="0" smtClean="0">
                <a:solidFill>
                  <a:schemeClr val="tx1"/>
                </a:solidFill>
              </a:rPr>
              <a:t>Provide </a:t>
            </a:r>
            <a:r>
              <a:rPr lang="en-US" sz="2400" dirty="0">
                <a:solidFill>
                  <a:schemeClr val="tx1"/>
                </a:solidFill>
              </a:rPr>
              <a:t>details of information contained within the electronic transactions used in the competitive retail electric market in Texas.</a:t>
            </a:r>
          </a:p>
          <a:p>
            <a:pPr marL="0" indent="0">
              <a:buNone/>
            </a:pPr>
            <a:endParaRPr lang="en-US" dirty="0" smtClean="0">
              <a:solidFill>
                <a:schemeClr val="tx1"/>
              </a:solidFill>
            </a:endParaRPr>
          </a:p>
          <a:p>
            <a:pPr marL="0" indent="0">
              <a:buNone/>
            </a:pPr>
            <a:r>
              <a:rPr lang="en-US" dirty="0" smtClean="0">
                <a:solidFill>
                  <a:schemeClr val="tx1"/>
                </a:solidFill>
              </a:rPr>
              <a:t>The </a:t>
            </a:r>
            <a:r>
              <a:rPr lang="en-US" dirty="0">
                <a:solidFill>
                  <a:schemeClr val="tx1"/>
                </a:solidFill>
              </a:rPr>
              <a:t>current Version 4.0 of the Texas SET Implementation Guides contains updates to retail transactions to support </a:t>
            </a:r>
            <a:r>
              <a:rPr lang="en-US" dirty="0" smtClean="0">
                <a:solidFill>
                  <a:schemeClr val="tx1"/>
                </a:solidFill>
              </a:rPr>
              <a:t>update to PUC Substantive Rules and Outstanding Change Controls</a:t>
            </a:r>
          </a:p>
          <a:p>
            <a:pPr marL="0" indent="0">
              <a:buNone/>
            </a:pPr>
            <a:endParaRPr lang="en-US" dirty="0">
              <a:hlinkClick r:id="rId2"/>
            </a:endParaRPr>
          </a:p>
          <a:p>
            <a:pPr marL="0" indent="0">
              <a:buNone/>
            </a:pPr>
            <a:r>
              <a:rPr lang="en-US" dirty="0" smtClean="0">
                <a:hlinkClick r:id="rId2"/>
              </a:rPr>
              <a:t>http</a:t>
            </a:r>
            <a:r>
              <a:rPr lang="en-US" dirty="0">
                <a:hlinkClick r:id="rId2"/>
              </a:rPr>
              <a:t>://ercot.com/mktrules/guides/txset/current </a:t>
            </a:r>
            <a:endParaRPr lang="en-US" dirty="0"/>
          </a:p>
          <a:p>
            <a:endParaRPr lang="en-US" sz="2400" dirty="0"/>
          </a:p>
          <a:p>
            <a:pPr marL="0" indent="0" hangingPunct="0">
              <a:buNone/>
            </a:pPr>
            <a:endParaRPr lang="en-US" sz="1700" dirty="0">
              <a:hlinkClick r:id="rId3"/>
            </a:endParaRPr>
          </a:p>
          <a:p>
            <a:pPr algn="ctr" hangingPunct="0"/>
            <a:endParaRPr lang="en-US" sz="1700" dirty="0"/>
          </a:p>
        </p:txBody>
      </p:sp>
      <p:sp>
        <p:nvSpPr>
          <p:cNvPr id="4" name="Date Placeholder 3"/>
          <p:cNvSpPr>
            <a:spLocks noGrp="1"/>
          </p:cNvSpPr>
          <p:nvPr>
            <p:ph type="dt" sz="half" idx="10"/>
          </p:nvPr>
        </p:nvSpPr>
        <p:spPr/>
        <p:txBody>
          <a:bodyPr/>
          <a:lstStyle/>
          <a:p>
            <a:fld id="{DFA885C6-9016-41F6-801F-2802839596A0}"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30</a:t>
            </a:fld>
            <a:endParaRPr lang="en-US" dirty="0"/>
          </a:p>
        </p:txBody>
      </p:sp>
    </p:spTree>
    <p:extLst>
      <p:ext uri="{BB962C8B-B14F-4D97-AF65-F5344CB8AC3E}">
        <p14:creationId xmlns:p14="http://schemas.microsoft.com/office/powerpoint/2010/main" val="3370148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Transactions</a:t>
            </a:r>
            <a:endParaRPr lang="en-US" dirty="0"/>
          </a:p>
        </p:txBody>
      </p:sp>
      <p:sp>
        <p:nvSpPr>
          <p:cNvPr id="2" name="Date Placeholder 1"/>
          <p:cNvSpPr>
            <a:spLocks noGrp="1"/>
          </p:cNvSpPr>
          <p:nvPr>
            <p:ph type="dt" sz="half" idx="10"/>
          </p:nvPr>
        </p:nvSpPr>
        <p:spPr/>
        <p:txBody>
          <a:bodyPr/>
          <a:lstStyle/>
          <a:p>
            <a:fld id="{28561934-75A3-4330-BA44-1BB451ECD047}"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46437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of transaction flow</a:t>
            </a:r>
          </a:p>
        </p:txBody>
      </p:sp>
      <p:sp>
        <p:nvSpPr>
          <p:cNvPr id="5" name="Date Placeholder 4"/>
          <p:cNvSpPr>
            <a:spLocks noGrp="1"/>
          </p:cNvSpPr>
          <p:nvPr>
            <p:ph type="dt" sz="half" idx="10"/>
          </p:nvPr>
        </p:nvSpPr>
        <p:spPr/>
        <p:txBody>
          <a:bodyPr/>
          <a:lstStyle/>
          <a:p>
            <a:fld id="{19EB35ED-5729-4407-A47D-E14AC7B07D0D}"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dirty="0" err="1"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32</a:t>
            </a:fld>
            <a:endParaRPr lang="en-US" dirty="0"/>
          </a:p>
        </p:txBody>
      </p:sp>
      <p:sp>
        <p:nvSpPr>
          <p:cNvPr id="10" name="TextBox 9"/>
          <p:cNvSpPr txBox="1"/>
          <p:nvPr/>
        </p:nvSpPr>
        <p:spPr>
          <a:xfrm>
            <a:off x="725059" y="4050363"/>
            <a:ext cx="7580741" cy="372671"/>
          </a:xfrm>
          <a:prstGeom prst="rect">
            <a:avLst/>
          </a:prstGeom>
          <a:noFill/>
        </p:spPr>
        <p:txBody>
          <a:bodyPr wrap="square" rtlCol="0">
            <a:spAutoFit/>
          </a:bodyPr>
          <a:lstStyle/>
          <a:p>
            <a:pPr algn="ctr"/>
            <a:r>
              <a:rPr lang="en-US" b="1" dirty="0" smtClean="0">
                <a:solidFill>
                  <a:schemeClr val="accent5">
                    <a:lumMod val="40000"/>
                    <a:lumOff val="60000"/>
                  </a:schemeClr>
                </a:solidFill>
                <a:latin typeface="Arial" panose="020B0604020202020204" pitchFamily="34" charset="0"/>
                <a:cs typeface="Arial" panose="020B0604020202020204" pitchFamily="34" charset="0"/>
              </a:rPr>
              <a:t>650</a:t>
            </a:r>
            <a:endParaRPr lang="en-US" b="1" dirty="0">
              <a:solidFill>
                <a:schemeClr val="accent5">
                  <a:lumMod val="40000"/>
                  <a:lumOff val="60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648755" y="1428301"/>
            <a:ext cx="7760607" cy="688666"/>
            <a:chOff x="1920240" y="1794277"/>
            <a:chExt cx="8595360" cy="682496"/>
          </a:xfrm>
        </p:grpSpPr>
        <p:cxnSp>
          <p:nvCxnSpPr>
            <p:cNvPr id="12" name="Straight Connector 11"/>
            <p:cNvCxnSpPr/>
            <p:nvPr/>
          </p:nvCxnSpPr>
          <p:spPr>
            <a:xfrm>
              <a:off x="1920240" y="1802674"/>
              <a:ext cx="859536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39290" y="1806213"/>
              <a:ext cx="0" cy="670560"/>
            </a:xfrm>
            <a:prstGeom prst="straightConnector1">
              <a:avLst/>
            </a:prstGeom>
            <a:ln w="3810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9279" y="1794277"/>
              <a:ext cx="0" cy="67665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28894" y="1715603"/>
            <a:ext cx="6972106" cy="396747"/>
            <a:chOff x="2253392" y="2068274"/>
            <a:chExt cx="7955280" cy="393192"/>
          </a:xfrm>
        </p:grpSpPr>
        <p:cxnSp>
          <p:nvCxnSpPr>
            <p:cNvPr id="16" name="Straight Arrow Connector 15"/>
            <p:cNvCxnSpPr/>
            <p:nvPr/>
          </p:nvCxnSpPr>
          <p:spPr>
            <a:xfrm>
              <a:off x="10190770" y="2082438"/>
              <a:ext cx="0" cy="365760"/>
            </a:xfrm>
            <a:prstGeom prst="straightConnector1">
              <a:avLst/>
            </a:prstGeom>
            <a:ln w="38100" cap="sq">
              <a:solidFill>
                <a:schemeClr val="accent4">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3392" y="2077799"/>
              <a:ext cx="79552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06" y="2068274"/>
              <a:ext cx="0" cy="39319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97429" y="2206329"/>
            <a:ext cx="1175351" cy="1805890"/>
            <a:chOff x="1419225" y="2725140"/>
            <a:chExt cx="1409700" cy="1789710"/>
          </a:xfrm>
        </p:grpSpPr>
        <p:sp>
          <p:nvSpPr>
            <p:cNvPr id="20" name="Rectangle 19"/>
            <p:cNvSpPr/>
            <p:nvPr/>
          </p:nvSpPr>
          <p:spPr>
            <a:xfrm>
              <a:off x="1419225" y="3191865"/>
              <a:ext cx="1409700" cy="13229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19225" y="2725140"/>
              <a:ext cx="1409700" cy="4667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TDSP</a:t>
              </a:r>
              <a:endParaRPr lang="en-US" sz="2000" b="1" dirty="0">
                <a:latin typeface="Arial" panose="020B0604020202020204" pitchFamily="34" charset="0"/>
                <a:cs typeface="Arial" panose="020B0604020202020204" pitchFamily="34" charset="0"/>
              </a:endParaRPr>
            </a:p>
          </p:txBody>
        </p:sp>
      </p:grpSp>
      <p:grpSp>
        <p:nvGrpSpPr>
          <p:cNvPr id="22" name="Group 21"/>
          <p:cNvGrpSpPr/>
          <p:nvPr/>
        </p:nvGrpSpPr>
        <p:grpSpPr>
          <a:xfrm>
            <a:off x="7601444" y="2204284"/>
            <a:ext cx="1175351" cy="1805890"/>
            <a:chOff x="9582150" y="2718809"/>
            <a:chExt cx="1409700" cy="1789710"/>
          </a:xfrm>
        </p:grpSpPr>
        <p:sp>
          <p:nvSpPr>
            <p:cNvPr id="23" name="Rectangle 22"/>
            <p:cNvSpPr/>
            <p:nvPr/>
          </p:nvSpPr>
          <p:spPr>
            <a:xfrm>
              <a:off x="9582150" y="3185534"/>
              <a:ext cx="1409700" cy="132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82150" y="2718809"/>
              <a:ext cx="1409700" cy="466725"/>
            </a:xfrm>
            <a:prstGeom prst="rect">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CR</a:t>
              </a:r>
              <a:endParaRPr lang="en-US" sz="2000" b="1" dirty="0">
                <a:latin typeface="Arial" panose="020B0604020202020204" pitchFamily="34" charset="0"/>
                <a:cs typeface="Arial" panose="020B0604020202020204" pitchFamily="34" charset="0"/>
              </a:endParaRPr>
            </a:p>
          </p:txBody>
        </p:sp>
      </p:grpSp>
      <p:sp>
        <p:nvSpPr>
          <p:cNvPr id="25" name="TextBox 24"/>
          <p:cNvSpPr txBox="1"/>
          <p:nvPr/>
        </p:nvSpPr>
        <p:spPr>
          <a:xfrm>
            <a:off x="725059" y="1413804"/>
            <a:ext cx="7580741" cy="372671"/>
          </a:xfrm>
          <a:prstGeom prst="rect">
            <a:avLst/>
          </a:prstGeom>
          <a:noFill/>
        </p:spPr>
        <p:txBody>
          <a:bodyPr wrap="square" rtlCol="0">
            <a:spAutoFit/>
          </a:bodyPr>
          <a:lstStyle/>
          <a:p>
            <a:pPr algn="ctr"/>
            <a:r>
              <a:rPr lang="en-US" b="1" dirty="0" smtClean="0">
                <a:solidFill>
                  <a:schemeClr val="accent4">
                    <a:lumMod val="60000"/>
                    <a:lumOff val="40000"/>
                  </a:schemeClr>
                </a:solidFill>
                <a:latin typeface="Arial" panose="020B0604020202020204" pitchFamily="34" charset="0"/>
                <a:cs typeface="Arial" panose="020B0604020202020204" pitchFamily="34" charset="0"/>
              </a:rPr>
              <a:t>810</a:t>
            </a:r>
            <a:r>
              <a:rPr lang="en-US" b="1" dirty="0" smtClean="0">
                <a:solidFill>
                  <a:srgbClr val="E64AC8"/>
                </a:solidFill>
                <a:latin typeface="Arial" panose="020B0604020202020204" pitchFamily="34" charset="0"/>
                <a:cs typeface="Arial" panose="020B0604020202020204" pitchFamily="34" charset="0"/>
              </a:rPr>
              <a:t> </a:t>
            </a:r>
            <a:endParaRPr lang="en-US" b="1" dirty="0">
              <a:solidFill>
                <a:srgbClr val="E64AC8"/>
              </a:solidFill>
              <a:latin typeface="Arial" panose="020B0604020202020204" pitchFamily="34" charset="0"/>
              <a:cs typeface="Arial" panose="020B0604020202020204" pitchFamily="34" charset="0"/>
            </a:endParaRPr>
          </a:p>
        </p:txBody>
      </p:sp>
      <p:sp>
        <p:nvSpPr>
          <p:cNvPr id="26" name="TextBox 25"/>
          <p:cNvSpPr txBox="1"/>
          <p:nvPr/>
        </p:nvSpPr>
        <p:spPr>
          <a:xfrm>
            <a:off x="435530" y="1090455"/>
            <a:ext cx="8175069" cy="372671"/>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6751" y="2438400"/>
            <a:ext cx="2676861" cy="1338431"/>
          </a:xfrm>
          <a:prstGeom prst="rect">
            <a:avLst/>
          </a:prstGeom>
        </p:spPr>
      </p:pic>
      <p:grpSp>
        <p:nvGrpSpPr>
          <p:cNvPr id="28" name="Group 27"/>
          <p:cNvGrpSpPr/>
          <p:nvPr/>
        </p:nvGrpSpPr>
        <p:grpSpPr>
          <a:xfrm>
            <a:off x="665955" y="4047082"/>
            <a:ext cx="7743407" cy="715608"/>
            <a:chOff x="1920240" y="1108387"/>
            <a:chExt cx="8595360" cy="709196"/>
          </a:xfrm>
        </p:grpSpPr>
        <p:cxnSp>
          <p:nvCxnSpPr>
            <p:cNvPr id="29" name="Straight Connector 28"/>
            <p:cNvCxnSpPr/>
            <p:nvPr/>
          </p:nvCxnSpPr>
          <p:spPr>
            <a:xfrm>
              <a:off x="1920240" y="1802674"/>
              <a:ext cx="859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39290" y="1108387"/>
              <a:ext cx="0" cy="670560"/>
            </a:xfrm>
            <a:prstGeom prst="straightConnector1">
              <a:avLst/>
            </a:prstGeom>
            <a:ln w="38100" cap="sq">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07668" y="1140927"/>
              <a:ext cx="0" cy="676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42753" y="4042533"/>
            <a:ext cx="6942557" cy="379764"/>
            <a:chOff x="2240280" y="4646634"/>
            <a:chExt cx="7955280" cy="376361"/>
          </a:xfrm>
        </p:grpSpPr>
        <p:cxnSp>
          <p:nvCxnSpPr>
            <p:cNvPr id="33" name="Straight Arrow Connector 32"/>
            <p:cNvCxnSpPr/>
            <p:nvPr/>
          </p:nvCxnSpPr>
          <p:spPr>
            <a:xfrm flipV="1">
              <a:off x="10177658"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40280" y="5022995"/>
              <a:ext cx="795528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56094"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78379" y="4405640"/>
            <a:ext cx="8289370" cy="372671"/>
          </a:xfrm>
          <a:prstGeom prst="rect">
            <a:avLst/>
          </a:prstGeom>
          <a:noFill/>
        </p:spPr>
        <p:txBody>
          <a:bodyPr wrap="square" rtlCol="0">
            <a:spAutoFit/>
          </a:bodyPr>
          <a:lstStyle/>
          <a:p>
            <a:pPr algn="ctr"/>
            <a:r>
              <a:rPr lang="en-US" b="1" dirty="0" smtClean="0">
                <a:solidFill>
                  <a:srgbClr val="C00000"/>
                </a:solidFill>
                <a:latin typeface="Arial" panose="020B0604020202020204" pitchFamily="34" charset="0"/>
                <a:cs typeface="Arial" panose="020B0604020202020204" pitchFamily="34" charset="0"/>
              </a:rPr>
              <a:t>820</a:t>
            </a:r>
            <a:endParaRPr lang="en-US" b="1" dirty="0">
              <a:solidFill>
                <a:srgbClr val="C00000"/>
              </a:solidFill>
              <a:latin typeface="Arial" panose="020B0604020202020204" pitchFamily="34" charset="0"/>
              <a:cs typeface="Arial" panose="020B0604020202020204" pitchFamily="34" charset="0"/>
            </a:endParaRPr>
          </a:p>
        </p:txBody>
      </p:sp>
      <p:grpSp>
        <p:nvGrpSpPr>
          <p:cNvPr id="37" name="Group 36"/>
          <p:cNvGrpSpPr/>
          <p:nvPr/>
        </p:nvGrpSpPr>
        <p:grpSpPr>
          <a:xfrm>
            <a:off x="2100451" y="2360609"/>
            <a:ext cx="1143585" cy="1496829"/>
            <a:chOff x="3114675" y="2771644"/>
            <a:chExt cx="1371600" cy="1483418"/>
          </a:xfrm>
        </p:grpSpPr>
        <p:cxnSp>
          <p:nvCxnSpPr>
            <p:cNvPr id="38" name="Straight Arrow Connector 37"/>
            <p:cNvCxnSpPr/>
            <p:nvPr/>
          </p:nvCxnSpPr>
          <p:spPr>
            <a:xfrm>
              <a:off x="3114675"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14675" y="3672541"/>
              <a:ext cx="1289923" cy="0"/>
            </a:xfrm>
            <a:prstGeom prst="straightConnector1">
              <a:avLst/>
            </a:prstGeom>
            <a:ln w="38100">
              <a:solidFill>
                <a:srgbClr val="22A62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96352"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93887" y="2771644"/>
              <a:ext cx="1210713" cy="362947"/>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2" name="TextBox 41"/>
            <p:cNvSpPr txBox="1"/>
            <p:nvPr/>
          </p:nvSpPr>
          <p:spPr>
            <a:xfrm>
              <a:off x="3193888" y="3333294"/>
              <a:ext cx="1210710" cy="369332"/>
            </a:xfrm>
            <a:prstGeom prst="rect">
              <a:avLst/>
            </a:prstGeom>
            <a:noFill/>
          </p:spPr>
          <p:txBody>
            <a:bodyPr wrap="square" rtlCol="0">
              <a:spAutoFit/>
            </a:bodyPr>
            <a:lstStyle/>
            <a:p>
              <a:pPr algn="ctr"/>
              <a:r>
                <a:rPr lang="en-US" b="1" dirty="0" smtClean="0">
                  <a:solidFill>
                    <a:srgbClr val="22A62F"/>
                  </a:solidFill>
                  <a:latin typeface="Arial" panose="020B0604020202020204" pitchFamily="34" charset="0"/>
                  <a:cs typeface="Arial" panose="020B0604020202020204" pitchFamily="34" charset="0"/>
                </a:rPr>
                <a:t>824</a:t>
              </a:r>
              <a:endParaRPr lang="en-US" b="1" dirty="0">
                <a:solidFill>
                  <a:srgbClr val="22A62F"/>
                </a:solidFill>
                <a:latin typeface="Arial" panose="020B0604020202020204" pitchFamily="34" charset="0"/>
                <a:cs typeface="Arial" panose="020B0604020202020204" pitchFamily="34" charset="0"/>
              </a:endParaRPr>
            </a:p>
          </p:txBody>
        </p:sp>
        <p:sp>
          <p:nvSpPr>
            <p:cNvPr id="43" name="TextBox 42"/>
            <p:cNvSpPr txBox="1"/>
            <p:nvPr/>
          </p:nvSpPr>
          <p:spPr>
            <a:xfrm>
              <a:off x="3193886" y="3885730"/>
              <a:ext cx="121071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44" name="Group 43"/>
          <p:cNvGrpSpPr/>
          <p:nvPr/>
        </p:nvGrpSpPr>
        <p:grpSpPr>
          <a:xfrm>
            <a:off x="5923612" y="2354165"/>
            <a:ext cx="1143585" cy="1496830"/>
            <a:chOff x="7772400" y="2771643"/>
            <a:chExt cx="1371600" cy="1483419"/>
          </a:xfrm>
        </p:grpSpPr>
        <p:cxnSp>
          <p:nvCxnSpPr>
            <p:cNvPr id="45" name="Straight Arrow Connector 44"/>
            <p:cNvCxnSpPr/>
            <p:nvPr/>
          </p:nvCxnSpPr>
          <p:spPr>
            <a:xfrm>
              <a:off x="7772400"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772400" y="3672541"/>
              <a:ext cx="1289923" cy="0"/>
            </a:xfrm>
            <a:prstGeom prst="straightConnector1">
              <a:avLst/>
            </a:prstGeom>
            <a:ln w="38100">
              <a:solidFill>
                <a:srgbClr val="22A62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54077"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3603" y="2771643"/>
              <a:ext cx="1208246" cy="369332"/>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9" name="TextBox 48"/>
            <p:cNvSpPr txBox="1"/>
            <p:nvPr/>
          </p:nvSpPr>
          <p:spPr>
            <a:xfrm>
              <a:off x="7860590" y="3333294"/>
              <a:ext cx="1211260" cy="369332"/>
            </a:xfrm>
            <a:prstGeom prst="rect">
              <a:avLst/>
            </a:prstGeom>
            <a:noFill/>
          </p:spPr>
          <p:txBody>
            <a:bodyPr wrap="square" rtlCol="0">
              <a:spAutoFit/>
            </a:bodyPr>
            <a:lstStyle/>
            <a:p>
              <a:pPr algn="ctr"/>
              <a:r>
                <a:rPr lang="en-US" b="1" dirty="0" smtClean="0">
                  <a:solidFill>
                    <a:srgbClr val="22A62F"/>
                  </a:solidFill>
                  <a:latin typeface="Arial" panose="020B0604020202020204" pitchFamily="34" charset="0"/>
                  <a:cs typeface="Arial" panose="020B0604020202020204" pitchFamily="34" charset="0"/>
                </a:rPr>
                <a:t>824</a:t>
              </a:r>
              <a:endParaRPr lang="en-US" b="1" dirty="0">
                <a:solidFill>
                  <a:srgbClr val="22A62F"/>
                </a:solidFill>
                <a:latin typeface="Arial" panose="020B0604020202020204" pitchFamily="34" charset="0"/>
                <a:cs typeface="Arial" panose="020B0604020202020204" pitchFamily="34" charset="0"/>
              </a:endParaRPr>
            </a:p>
          </p:txBody>
        </p:sp>
        <p:sp>
          <p:nvSpPr>
            <p:cNvPr id="50" name="TextBox 49"/>
            <p:cNvSpPr txBox="1"/>
            <p:nvPr/>
          </p:nvSpPr>
          <p:spPr>
            <a:xfrm>
              <a:off x="7860588" y="3885730"/>
              <a:ext cx="121126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6651821" y="5075561"/>
            <a:ext cx="2241157" cy="627146"/>
            <a:chOff x="9018714" y="5463355"/>
            <a:chExt cx="2688013" cy="621527"/>
          </a:xfrm>
        </p:grpSpPr>
        <p:sp>
          <p:nvSpPr>
            <p:cNvPr id="52" name="Rectangle 51"/>
            <p:cNvSpPr/>
            <p:nvPr/>
          </p:nvSpPr>
          <p:spPr>
            <a:xfrm>
              <a:off x="9018714" y="5500155"/>
              <a:ext cx="854242" cy="168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18714" y="5844683"/>
              <a:ext cx="854242" cy="1684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872957" y="5463355"/>
              <a:ext cx="1833770" cy="45752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824 – Application Advice</a:t>
              </a:r>
              <a:endParaRPr lang="en-US" sz="1200" dirty="0">
                <a:latin typeface="Arial" panose="020B0604020202020204" pitchFamily="34" charset="0"/>
                <a:cs typeface="Arial" panose="020B0604020202020204" pitchFamily="34" charset="0"/>
              </a:endParaRPr>
            </a:p>
          </p:txBody>
        </p:sp>
        <p:sp>
          <p:nvSpPr>
            <p:cNvPr id="55" name="TextBox 54"/>
            <p:cNvSpPr txBox="1"/>
            <p:nvPr/>
          </p:nvSpPr>
          <p:spPr>
            <a:xfrm>
              <a:off x="9872957" y="5807883"/>
              <a:ext cx="183377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867 – Usage</a:t>
              </a:r>
              <a:endParaRPr lang="en-US" sz="1200" dirty="0">
                <a:latin typeface="Arial" panose="020B0604020202020204" pitchFamily="34" charset="0"/>
                <a:cs typeface="Arial" panose="020B0604020202020204" pitchFamily="34" charset="0"/>
              </a:endParaRPr>
            </a:p>
          </p:txBody>
        </p:sp>
      </p:grpSp>
      <p:grpSp>
        <p:nvGrpSpPr>
          <p:cNvPr id="56" name="Group 55"/>
          <p:cNvGrpSpPr/>
          <p:nvPr/>
        </p:nvGrpSpPr>
        <p:grpSpPr>
          <a:xfrm>
            <a:off x="3043491" y="5020063"/>
            <a:ext cx="3083379" cy="795845"/>
            <a:chOff x="4769562" y="5463355"/>
            <a:chExt cx="3698163" cy="788715"/>
          </a:xfrm>
        </p:grpSpPr>
        <p:sp>
          <p:nvSpPr>
            <p:cNvPr id="57" name="Rectangle 56"/>
            <p:cNvSpPr/>
            <p:nvPr/>
          </p:nvSpPr>
          <p:spPr>
            <a:xfrm>
              <a:off x="4769562" y="5517633"/>
              <a:ext cx="854242" cy="1684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69562" y="5844683"/>
              <a:ext cx="854242" cy="168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23803" y="5463355"/>
              <a:ext cx="2843922"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814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Customer </a:t>
              </a:r>
              <a:r>
                <a:rPr lang="en-US" sz="1200" dirty="0">
                  <a:latin typeface="Arial" panose="020B0604020202020204" pitchFamily="34" charset="0"/>
                  <a:cs typeface="Arial" panose="020B0604020202020204" pitchFamily="34" charset="0"/>
                </a:rPr>
                <a:t>Information (Switches)</a:t>
              </a:r>
            </a:p>
          </p:txBody>
        </p:sp>
        <p:sp>
          <p:nvSpPr>
            <p:cNvPr id="60" name="TextBox 59"/>
            <p:cNvSpPr txBox="1"/>
            <p:nvPr/>
          </p:nvSpPr>
          <p:spPr>
            <a:xfrm>
              <a:off x="5623804" y="5790405"/>
              <a:ext cx="2843921"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820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Payment </a:t>
              </a:r>
              <a:r>
                <a:rPr lang="en-US" sz="1200" dirty="0" smtClean="0">
                  <a:latin typeface="Arial" panose="020B0604020202020204" pitchFamily="34" charset="0"/>
                  <a:cs typeface="Arial" panose="020B0604020202020204" pitchFamily="34" charset="0"/>
                </a:rPr>
                <a:t>Order/Response or</a:t>
              </a:r>
            </a:p>
            <a:p>
              <a:r>
                <a:rPr lang="en-US" sz="1200" dirty="0" smtClean="0">
                  <a:latin typeface="Arial" panose="020B0604020202020204" pitchFamily="34" charset="0"/>
                  <a:cs typeface="Arial" panose="020B0604020202020204" pitchFamily="34" charset="0"/>
                </a:rPr>
                <a:t>          Confirmation </a:t>
              </a:r>
              <a:r>
                <a:rPr lang="en-US" sz="1200" dirty="0">
                  <a:latin typeface="Arial" panose="020B0604020202020204" pitchFamily="34" charset="0"/>
                  <a:cs typeface="Arial" panose="020B0604020202020204" pitchFamily="34" charset="0"/>
                </a:rPr>
                <a:t>Advice</a:t>
              </a:r>
            </a:p>
          </p:txBody>
        </p:sp>
      </p:grpSp>
      <p:grpSp>
        <p:nvGrpSpPr>
          <p:cNvPr id="61" name="Group 60"/>
          <p:cNvGrpSpPr/>
          <p:nvPr/>
        </p:nvGrpSpPr>
        <p:grpSpPr>
          <a:xfrm>
            <a:off x="386896" y="5018683"/>
            <a:ext cx="2130430" cy="636704"/>
            <a:chOff x="1931066" y="5445466"/>
            <a:chExt cx="2555209" cy="630999"/>
          </a:xfrm>
        </p:grpSpPr>
        <p:sp>
          <p:nvSpPr>
            <p:cNvPr id="62" name="Rectangle 61"/>
            <p:cNvSpPr/>
            <p:nvPr/>
          </p:nvSpPr>
          <p:spPr>
            <a:xfrm>
              <a:off x="1931066" y="5500155"/>
              <a:ext cx="854242" cy="16844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31066" y="5844683"/>
              <a:ext cx="854242" cy="1684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785308" y="5445466"/>
              <a:ext cx="1700967"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650 – Service Orders</a:t>
              </a:r>
              <a:endParaRPr lang="en-US" sz="1200" dirty="0">
                <a:latin typeface="Arial" panose="020B0604020202020204" pitchFamily="34" charset="0"/>
                <a:cs typeface="Arial" panose="020B0604020202020204" pitchFamily="34" charset="0"/>
              </a:endParaRPr>
            </a:p>
          </p:txBody>
        </p:sp>
        <p:sp>
          <p:nvSpPr>
            <p:cNvPr id="65" name="TextBox 64"/>
            <p:cNvSpPr txBox="1"/>
            <p:nvPr/>
          </p:nvSpPr>
          <p:spPr>
            <a:xfrm>
              <a:off x="2785308" y="5799466"/>
              <a:ext cx="1700967"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810 – Invoice</a:t>
              </a:r>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21595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1066800" y="1170492"/>
            <a:ext cx="8540750" cy="492125"/>
          </a:xfrm>
        </p:spPr>
        <p:txBody>
          <a:bodyPr/>
          <a:lstStyle/>
          <a:p>
            <a:r>
              <a:rPr lang="en-US" sz="2600" dirty="0"/>
              <a:t>Many transactions involve ERCOT </a:t>
            </a:r>
          </a:p>
        </p:txBody>
      </p:sp>
      <p:pic>
        <p:nvPicPr>
          <p:cNvPr id="4" name="Content Placeholder 3">
            <a:extLst>
              <a:ext uri="{FF2B5EF4-FFF2-40B4-BE49-F238E27FC236}">
                <a16:creationId xmlns:a16="http://schemas.microsoft.com/office/drawing/2014/main" xmlns="" id="{2552F6FD-AF4A-4124-A93F-766B93E6FFD5}"/>
              </a:ext>
            </a:extLst>
          </p:cNvPr>
          <p:cNvPicPr>
            <a:picLocks noGrp="1" noChangeAspect="1"/>
          </p:cNvPicPr>
          <p:nvPr>
            <p:ph sz="quarter" idx="4294967295"/>
          </p:nvPr>
        </p:nvPicPr>
        <p:blipFill>
          <a:blip r:embed="rId2"/>
          <a:stretch>
            <a:fillRect/>
          </a:stretch>
        </p:blipFill>
        <p:spPr>
          <a:xfrm>
            <a:off x="228600" y="1808322"/>
            <a:ext cx="8439150" cy="3257550"/>
          </a:xfrm>
          <a:prstGeom prst="rect">
            <a:avLst/>
          </a:prstGeom>
        </p:spPr>
      </p:pic>
      <p:sp>
        <p:nvSpPr>
          <p:cNvPr id="2" name="TextBox 1">
            <a:extLst>
              <a:ext uri="{FF2B5EF4-FFF2-40B4-BE49-F238E27FC236}">
                <a16:creationId xmlns:a16="http://schemas.microsoft.com/office/drawing/2014/main" xmlns="" id="{C0808176-D9A9-405E-9D6F-DF6386B998FD}"/>
              </a:ext>
            </a:extLst>
          </p:cNvPr>
          <p:cNvSpPr txBox="1"/>
          <p:nvPr/>
        </p:nvSpPr>
        <p:spPr>
          <a:xfrm>
            <a:off x="762000" y="5410200"/>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t>These transactions flow through the ERCOT clearinghouse as the registration agent. </a:t>
            </a:r>
          </a:p>
        </p:txBody>
      </p:sp>
      <p:sp>
        <p:nvSpPr>
          <p:cNvPr id="5" name="Date Placeholder 4"/>
          <p:cNvSpPr>
            <a:spLocks noGrp="1"/>
          </p:cNvSpPr>
          <p:nvPr>
            <p:ph type="dt" sz="half" idx="10"/>
          </p:nvPr>
        </p:nvSpPr>
        <p:spPr/>
        <p:txBody>
          <a:bodyPr/>
          <a:lstStyle/>
          <a:p>
            <a:fld id="{47D0AEA6-1738-433F-AAD5-33E131FC78E6}"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33</a:t>
            </a:fld>
            <a:endParaRPr lang="en-US" dirty="0"/>
          </a:p>
        </p:txBody>
      </p:sp>
    </p:spTree>
    <p:extLst>
      <p:ext uri="{BB962C8B-B14F-4D97-AF65-F5344CB8AC3E}">
        <p14:creationId xmlns:p14="http://schemas.microsoft.com/office/powerpoint/2010/main" val="175227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603250" y="1057332"/>
            <a:ext cx="8540750" cy="492125"/>
          </a:xfrm>
        </p:spPr>
        <p:txBody>
          <a:bodyPr/>
          <a:lstStyle/>
          <a:p>
            <a:r>
              <a:rPr lang="en-US" sz="2600" dirty="0"/>
              <a:t>Some transactions </a:t>
            </a:r>
            <a:r>
              <a:rPr lang="en-US" sz="2600" dirty="0" smtClean="0"/>
              <a:t>may </a:t>
            </a:r>
            <a:r>
              <a:rPr lang="en-US" sz="2600" dirty="0"/>
              <a:t>not involve ERCOT</a:t>
            </a:r>
          </a:p>
        </p:txBody>
      </p:sp>
      <p:pic>
        <p:nvPicPr>
          <p:cNvPr id="3" name="Content Placeholder 2">
            <a:extLst>
              <a:ext uri="{FF2B5EF4-FFF2-40B4-BE49-F238E27FC236}">
                <a16:creationId xmlns:a16="http://schemas.microsoft.com/office/drawing/2014/main" xmlns="" id="{2B004CFE-749F-47CC-8100-E1A0615F78F4}"/>
              </a:ext>
            </a:extLst>
          </p:cNvPr>
          <p:cNvPicPr>
            <a:picLocks noGrp="1" noChangeAspect="1"/>
          </p:cNvPicPr>
          <p:nvPr>
            <p:ph sz="quarter" idx="4294967295"/>
          </p:nvPr>
        </p:nvPicPr>
        <p:blipFill>
          <a:blip r:embed="rId2"/>
          <a:stretch>
            <a:fillRect/>
          </a:stretch>
        </p:blipFill>
        <p:spPr>
          <a:xfrm>
            <a:off x="228600" y="1549457"/>
            <a:ext cx="8420100" cy="3560763"/>
          </a:xfrm>
          <a:prstGeom prst="rect">
            <a:avLst/>
          </a:prstGeom>
        </p:spPr>
      </p:pic>
      <p:sp>
        <p:nvSpPr>
          <p:cNvPr id="4" name="Date Placeholder 3"/>
          <p:cNvSpPr>
            <a:spLocks noGrp="1"/>
          </p:cNvSpPr>
          <p:nvPr>
            <p:ph type="dt" sz="half" idx="10"/>
          </p:nvPr>
        </p:nvSpPr>
        <p:spPr/>
        <p:txBody>
          <a:bodyPr/>
          <a:lstStyle/>
          <a:p>
            <a:fld id="{69B6F30F-C340-4121-A9C3-C4A306C0FA2A}"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34</a:t>
            </a:fld>
            <a:endParaRPr lang="en-US" dirty="0"/>
          </a:p>
        </p:txBody>
      </p:sp>
      <p:sp>
        <p:nvSpPr>
          <p:cNvPr id="10" name="TextBox 9">
            <a:extLst>
              <a:ext uri="{FF2B5EF4-FFF2-40B4-BE49-F238E27FC236}">
                <a16:creationId xmlns:a16="http://schemas.microsoft.com/office/drawing/2014/main" xmlns="" id="{C0808176-D9A9-405E-9D6F-DF6386B998FD}"/>
              </a:ext>
            </a:extLst>
          </p:cNvPr>
          <p:cNvSpPr txBox="1"/>
          <p:nvPr/>
        </p:nvSpPr>
        <p:spPr>
          <a:xfrm>
            <a:off x="725090" y="5334000"/>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These are called Point-to-Point transactions and flow between TDSPs and REPs</a:t>
            </a:r>
            <a:endParaRPr lang="en-US" sz="2000" dirty="0"/>
          </a:p>
        </p:txBody>
      </p:sp>
    </p:spTree>
    <p:extLst>
      <p:ext uri="{BB962C8B-B14F-4D97-AF65-F5344CB8AC3E}">
        <p14:creationId xmlns:p14="http://schemas.microsoft.com/office/powerpoint/2010/main" val="16815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6811-B89C-4423-A449-51505AF08DF8}"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Transaction Names</a:t>
            </a:r>
          </a:p>
        </p:txBody>
      </p:sp>
      <p:sp>
        <p:nvSpPr>
          <p:cNvPr id="5" name="Text Placeholder 8"/>
          <p:cNvSpPr txBox="1">
            <a:spLocks/>
          </p:cNvSpPr>
          <p:nvPr/>
        </p:nvSpPr>
        <p:spPr>
          <a:xfrm>
            <a:off x="302815" y="1600200"/>
            <a:ext cx="4116785" cy="492125"/>
          </a:xfrm>
          <a:prstGeom prst="rect">
            <a:avLst/>
          </a:prstGeom>
        </p:spPr>
        <p:txBody>
          <a:bodyPr vert="horz" lIns="0" tIns="45720" rIns="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9600" dirty="0" smtClean="0"/>
              <a:t>TX SET Version 4.0 – Transaction Names Inventory</a:t>
            </a:r>
          </a:p>
          <a:p>
            <a:endParaRPr lang="en-US" sz="2600" dirty="0" smtClean="0"/>
          </a:p>
          <a:p>
            <a:pPr lvl="1">
              <a:buClrTx/>
              <a:buFont typeface="Arial" panose="020B0604020202020204" pitchFamily="34" charset="0"/>
              <a:buChar char="•"/>
            </a:pPr>
            <a:r>
              <a:rPr lang="en-US" sz="9600" dirty="0" smtClean="0"/>
              <a:t>Refer to handout</a:t>
            </a:r>
          </a:p>
          <a:p>
            <a:pPr lvl="1">
              <a:buClrTx/>
              <a:buFont typeface="Arial" panose="020B0604020202020204" pitchFamily="34" charset="0"/>
              <a:buChar char="•"/>
            </a:pPr>
            <a:endParaRPr lang="en-US" sz="9600" dirty="0"/>
          </a:p>
          <a:p>
            <a:pPr lvl="1">
              <a:buClrTx/>
              <a:buFont typeface="Arial" panose="020B0604020202020204" pitchFamily="34" charset="0"/>
              <a:buChar char="•"/>
            </a:pPr>
            <a:r>
              <a:rPr lang="en-US" sz="9600" dirty="0" smtClean="0"/>
              <a:t>Defines the transaction name for each transaction</a:t>
            </a:r>
          </a:p>
          <a:p>
            <a:pPr lvl="1">
              <a:buClrTx/>
              <a:buFont typeface="Arial" panose="020B0604020202020204" pitchFamily="34" charset="0"/>
              <a:buChar char="•"/>
            </a:pPr>
            <a:endParaRPr lang="en-US" sz="9600" dirty="0"/>
          </a:p>
          <a:p>
            <a:pPr lvl="1">
              <a:buClrTx/>
              <a:buFont typeface="Arial" panose="020B0604020202020204" pitchFamily="34" charset="0"/>
              <a:buChar char="•"/>
            </a:pPr>
            <a:r>
              <a:rPr lang="en-US" sz="9600" dirty="0" smtClean="0"/>
              <a:t>Describes how the document flows</a:t>
            </a:r>
          </a:p>
          <a:p>
            <a:pPr lvl="1">
              <a:buClrTx/>
              <a:buFont typeface="Arial" panose="020B0604020202020204" pitchFamily="34" charset="0"/>
              <a:buChar char="•"/>
            </a:pPr>
            <a:endParaRPr lang="en-US" sz="9600" dirty="0"/>
          </a:p>
          <a:p>
            <a:pPr lvl="1">
              <a:buFont typeface="Arial" panose="020B0604020202020204" pitchFamily="34" charset="0"/>
              <a:buChar char="•"/>
            </a:pPr>
            <a:endParaRPr lang="en-US" sz="9600" dirty="0" smtClean="0"/>
          </a:p>
          <a:p>
            <a:pPr lvl="1">
              <a:buFont typeface="Arial" panose="020B0604020202020204" pitchFamily="34" charset="0"/>
              <a:buChar char="•"/>
            </a:pPr>
            <a:endParaRPr lang="en-US" sz="11000"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35</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659358300"/>
              </p:ext>
            </p:extLst>
          </p:nvPr>
        </p:nvGraphicFramePr>
        <p:xfrm>
          <a:off x="4876800" y="1066800"/>
          <a:ext cx="3886200" cy="5029662"/>
        </p:xfrm>
        <a:graphic>
          <a:graphicData uri="http://schemas.openxmlformats.org/presentationml/2006/ole">
            <mc:AlternateContent xmlns:mc="http://schemas.openxmlformats.org/markup-compatibility/2006">
              <mc:Choice xmlns:v="urn:schemas-microsoft-com:vml" Requires="v">
                <p:oleObj spid="_x0000_s3120" name="Acrobat Document" r:id="rId3" imgW="5829199" imgH="7543800" progId="AcroExch.Document.DC">
                  <p:embed/>
                </p:oleObj>
              </mc:Choice>
              <mc:Fallback>
                <p:oleObj name="Acrobat Document" r:id="rId3" imgW="5829199" imgH="7543800" progId="AcroExch.Document.DC">
                  <p:embed/>
                  <p:pic>
                    <p:nvPicPr>
                      <p:cNvPr id="0" name=""/>
                      <p:cNvPicPr/>
                      <p:nvPr/>
                    </p:nvPicPr>
                    <p:blipFill>
                      <a:blip r:embed="rId4"/>
                      <a:stretch>
                        <a:fillRect/>
                      </a:stretch>
                    </p:blipFill>
                    <p:spPr>
                      <a:xfrm>
                        <a:off x="4876800" y="1066800"/>
                        <a:ext cx="3886200" cy="5029662"/>
                      </a:xfrm>
                      <a:prstGeom prst="rect">
                        <a:avLst/>
                      </a:prstGeom>
                    </p:spPr>
                  </p:pic>
                </p:oleObj>
              </mc:Fallback>
            </mc:AlternateContent>
          </a:graphicData>
        </a:graphic>
      </p:graphicFrame>
    </p:spTree>
    <p:extLst>
      <p:ext uri="{BB962C8B-B14F-4D97-AF65-F5344CB8AC3E}">
        <p14:creationId xmlns:p14="http://schemas.microsoft.com/office/powerpoint/2010/main" val="1258330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Names</a:t>
            </a:r>
            <a:endParaRPr lang="en-US" dirty="0"/>
          </a:p>
        </p:txBody>
      </p:sp>
      <p:sp>
        <p:nvSpPr>
          <p:cNvPr id="9" name="Text Placeholder 8"/>
          <p:cNvSpPr>
            <a:spLocks noGrp="1"/>
          </p:cNvSpPr>
          <p:nvPr>
            <p:ph type="body" sz="quarter" idx="4294967295"/>
          </p:nvPr>
        </p:nvSpPr>
        <p:spPr>
          <a:xfrm>
            <a:off x="533400" y="1041671"/>
            <a:ext cx="8540750" cy="492125"/>
          </a:xfrm>
        </p:spPr>
        <p:txBody>
          <a:bodyPr/>
          <a:lstStyle/>
          <a:p>
            <a:r>
              <a:rPr lang="en-US" sz="2600" dirty="0"/>
              <a:t>TX SET Version 4.0 – Transaction Names Inventory</a:t>
            </a:r>
          </a:p>
        </p:txBody>
      </p:sp>
      <p:graphicFrame>
        <p:nvGraphicFramePr>
          <p:cNvPr id="4" name="Object 3">
            <a:extLst>
              <a:ext uri="{FF2B5EF4-FFF2-40B4-BE49-F238E27FC236}">
                <a16:creationId xmlns:a16="http://schemas.microsoft.com/office/drawing/2014/main" xmlns="" id="{398BA460-094F-46B4-BE1E-B826D94E1A77}"/>
              </a:ext>
            </a:extLst>
          </p:cNvPr>
          <p:cNvGraphicFramePr>
            <a:graphicFrameLocks noChangeAspect="1"/>
          </p:cNvGraphicFramePr>
          <p:nvPr>
            <p:extLst>
              <p:ext uri="{D42A27DB-BD31-4B8C-83A1-F6EECF244321}">
                <p14:modId xmlns:p14="http://schemas.microsoft.com/office/powerpoint/2010/main" val="2914298762"/>
              </p:ext>
            </p:extLst>
          </p:nvPr>
        </p:nvGraphicFramePr>
        <p:xfrm>
          <a:off x="762000" y="1676400"/>
          <a:ext cx="6915150" cy="5104849"/>
        </p:xfrm>
        <a:graphic>
          <a:graphicData uri="http://schemas.openxmlformats.org/presentationml/2006/ole">
            <mc:AlternateContent xmlns:mc="http://schemas.openxmlformats.org/markup-compatibility/2006">
              <mc:Choice xmlns:v="urn:schemas-microsoft-com:vml" Requires="v">
                <p:oleObj spid="_x0000_s1107" name="Worksheet" r:id="rId3" imgW="7886700" imgH="6267338" progId="Excel.Sheet.8">
                  <p:embed/>
                </p:oleObj>
              </mc:Choice>
              <mc:Fallback>
                <p:oleObj name="Worksheet" r:id="rId3" imgW="7886700" imgH="6267338" progId="Excel.Sheet.8">
                  <p:embed/>
                  <p:pic>
                    <p:nvPicPr>
                      <p:cNvPr id="0" name=""/>
                      <p:cNvPicPr/>
                      <p:nvPr/>
                    </p:nvPicPr>
                    <p:blipFill>
                      <a:blip r:embed="rId4"/>
                      <a:stretch>
                        <a:fillRect/>
                      </a:stretch>
                    </p:blipFill>
                    <p:spPr>
                      <a:xfrm>
                        <a:off x="762000" y="1676400"/>
                        <a:ext cx="6915150" cy="5104849"/>
                      </a:xfrm>
                      <a:prstGeom prst="rect">
                        <a:avLst/>
                      </a:prstGeom>
                    </p:spPr>
                  </p:pic>
                </p:oleObj>
              </mc:Fallback>
            </mc:AlternateContent>
          </a:graphicData>
        </a:graphic>
      </p:graphicFrame>
      <p:sp>
        <p:nvSpPr>
          <p:cNvPr id="3" name="Date Placeholder 2"/>
          <p:cNvSpPr>
            <a:spLocks noGrp="1"/>
          </p:cNvSpPr>
          <p:nvPr>
            <p:ph type="dt" sz="half" idx="10"/>
          </p:nvPr>
        </p:nvSpPr>
        <p:spPr/>
        <p:txBody>
          <a:bodyPr/>
          <a:lstStyle/>
          <a:p>
            <a:fld id="{CBE9D11F-DBB3-4870-B984-6F3219F42B95}"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36</a:t>
            </a:fld>
            <a:endParaRPr lang="en-US" dirty="0"/>
          </a:p>
        </p:txBody>
      </p:sp>
    </p:spTree>
    <p:extLst>
      <p:ext uri="{BB962C8B-B14F-4D97-AF65-F5344CB8AC3E}">
        <p14:creationId xmlns:p14="http://schemas.microsoft.com/office/powerpoint/2010/main" val="255611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Names</a:t>
            </a:r>
          </a:p>
        </p:txBody>
      </p:sp>
      <p:sp>
        <p:nvSpPr>
          <p:cNvPr id="9" name="Text Placeholder 8"/>
          <p:cNvSpPr>
            <a:spLocks noGrp="1"/>
          </p:cNvSpPr>
          <p:nvPr>
            <p:ph type="body" sz="quarter" idx="4294967295"/>
          </p:nvPr>
        </p:nvSpPr>
        <p:spPr>
          <a:xfrm>
            <a:off x="603250" y="1032325"/>
            <a:ext cx="8540750" cy="492125"/>
          </a:xfrm>
        </p:spPr>
        <p:txBody>
          <a:bodyPr/>
          <a:lstStyle/>
          <a:p>
            <a:r>
              <a:rPr lang="en-US" sz="2600" dirty="0"/>
              <a:t>TX SET Version 4.0 – Transaction Names Inventory</a:t>
            </a:r>
          </a:p>
        </p:txBody>
      </p:sp>
      <p:pic>
        <p:nvPicPr>
          <p:cNvPr id="4" name="Picture 3">
            <a:extLst>
              <a:ext uri="{FF2B5EF4-FFF2-40B4-BE49-F238E27FC236}">
                <a16:creationId xmlns:a16="http://schemas.microsoft.com/office/drawing/2014/main" xmlns="" id="{99B53A68-CFEA-4AA9-BA8E-B738514347AA}"/>
              </a:ext>
            </a:extLst>
          </p:cNvPr>
          <p:cNvPicPr>
            <a:picLocks noChangeAspect="1"/>
          </p:cNvPicPr>
          <p:nvPr/>
        </p:nvPicPr>
        <p:blipFill>
          <a:blip r:embed="rId2"/>
          <a:stretch>
            <a:fillRect/>
          </a:stretch>
        </p:blipFill>
        <p:spPr>
          <a:xfrm>
            <a:off x="762000" y="1749147"/>
            <a:ext cx="6594677" cy="4872036"/>
          </a:xfrm>
          <a:prstGeom prst="rect">
            <a:avLst/>
          </a:prstGeom>
        </p:spPr>
      </p:pic>
      <p:sp>
        <p:nvSpPr>
          <p:cNvPr id="3" name="Date Placeholder 2"/>
          <p:cNvSpPr>
            <a:spLocks noGrp="1"/>
          </p:cNvSpPr>
          <p:nvPr>
            <p:ph type="dt" sz="half" idx="10"/>
          </p:nvPr>
        </p:nvSpPr>
        <p:spPr/>
        <p:txBody>
          <a:bodyPr/>
          <a:lstStyle/>
          <a:p>
            <a:fld id="{2EABBC74-7ABC-4900-BF63-6415F6CB10E0}"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37</a:t>
            </a:fld>
            <a:endParaRPr lang="en-US" dirty="0"/>
          </a:p>
        </p:txBody>
      </p:sp>
    </p:spTree>
    <p:extLst>
      <p:ext uri="{BB962C8B-B14F-4D97-AF65-F5344CB8AC3E}">
        <p14:creationId xmlns:p14="http://schemas.microsoft.com/office/powerpoint/2010/main" val="41867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Transaction Names</a:t>
            </a:r>
          </a:p>
        </p:txBody>
      </p:sp>
      <p:sp>
        <p:nvSpPr>
          <p:cNvPr id="9" name="Text Placeholder 8"/>
          <p:cNvSpPr>
            <a:spLocks noGrp="1"/>
          </p:cNvSpPr>
          <p:nvPr>
            <p:ph type="body" sz="quarter" idx="4294967295"/>
          </p:nvPr>
        </p:nvSpPr>
        <p:spPr>
          <a:xfrm>
            <a:off x="613004" y="1018414"/>
            <a:ext cx="8540750" cy="492125"/>
          </a:xfrm>
        </p:spPr>
        <p:txBody>
          <a:bodyPr/>
          <a:lstStyle/>
          <a:p>
            <a:r>
              <a:rPr lang="en-US" sz="2600" dirty="0"/>
              <a:t>TX SET Version 4.0 – Transaction Names Inventory</a:t>
            </a:r>
          </a:p>
        </p:txBody>
      </p:sp>
      <p:pic>
        <p:nvPicPr>
          <p:cNvPr id="2" name="Picture 1">
            <a:extLst>
              <a:ext uri="{FF2B5EF4-FFF2-40B4-BE49-F238E27FC236}">
                <a16:creationId xmlns:a16="http://schemas.microsoft.com/office/drawing/2014/main" xmlns="" id="{001E5436-F3AA-4463-8985-0A59F21FD039}"/>
              </a:ext>
            </a:extLst>
          </p:cNvPr>
          <p:cNvPicPr>
            <a:picLocks noChangeAspect="1"/>
          </p:cNvPicPr>
          <p:nvPr/>
        </p:nvPicPr>
        <p:blipFill>
          <a:blip r:embed="rId2"/>
          <a:stretch>
            <a:fillRect/>
          </a:stretch>
        </p:blipFill>
        <p:spPr>
          <a:xfrm>
            <a:off x="990600" y="1672558"/>
            <a:ext cx="6019800" cy="5170202"/>
          </a:xfrm>
          <a:prstGeom prst="rect">
            <a:avLst/>
          </a:prstGeom>
        </p:spPr>
      </p:pic>
      <p:sp>
        <p:nvSpPr>
          <p:cNvPr id="4" name="Date Placeholder 3"/>
          <p:cNvSpPr>
            <a:spLocks noGrp="1"/>
          </p:cNvSpPr>
          <p:nvPr>
            <p:ph type="dt" sz="half" idx="10"/>
          </p:nvPr>
        </p:nvSpPr>
        <p:spPr/>
        <p:txBody>
          <a:bodyPr/>
          <a:lstStyle/>
          <a:p>
            <a:fld id="{C9483E90-BA43-4FC0-84EF-CA7B9BC0ED0B}"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38</a:t>
            </a:fld>
            <a:endParaRPr lang="en-US" dirty="0"/>
          </a:p>
        </p:txBody>
      </p:sp>
    </p:spTree>
    <p:extLst>
      <p:ext uri="{BB962C8B-B14F-4D97-AF65-F5344CB8AC3E}">
        <p14:creationId xmlns:p14="http://schemas.microsoft.com/office/powerpoint/2010/main" val="222524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677B1F-E36D-47EA-83DC-4DBEF00AB0B9}"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39</a:t>
            </a:fld>
            <a:endParaRPr lang="en-US" dirty="0"/>
          </a:p>
        </p:txBody>
      </p:sp>
      <p:sp>
        <p:nvSpPr>
          <p:cNvPr id="4" name="Title 3"/>
          <p:cNvSpPr>
            <a:spLocks noGrp="1"/>
          </p:cNvSpPr>
          <p:nvPr>
            <p:ph type="title"/>
          </p:nvPr>
        </p:nvSpPr>
        <p:spPr/>
        <p:txBody>
          <a:bodyPr>
            <a:normAutofit/>
          </a:bodyPr>
          <a:lstStyle/>
          <a:p>
            <a:r>
              <a:rPr lang="en-US" dirty="0"/>
              <a:t>Checkpoint Questions – Exercise #</a:t>
            </a:r>
            <a:r>
              <a:rPr lang="en-US" dirty="0" smtClean="0"/>
              <a:t>1</a:t>
            </a:r>
            <a:endParaRPr lang="en-US" dirty="0"/>
          </a:p>
        </p:txBody>
      </p:sp>
      <p:sp>
        <p:nvSpPr>
          <p:cNvPr id="2" name="Content Placeholder 1">
            <a:extLst>
              <a:ext uri="{FF2B5EF4-FFF2-40B4-BE49-F238E27FC236}">
                <a16:creationId xmlns:a16="http://schemas.microsoft.com/office/drawing/2014/main" xmlns="" id="{D4175C74-29FF-46CF-A2A6-8ACC10A3C04C}"/>
              </a:ext>
            </a:extLst>
          </p:cNvPr>
          <p:cNvSpPr>
            <a:spLocks noGrp="1"/>
          </p:cNvSpPr>
          <p:nvPr>
            <p:ph sz="quarter" idx="4294967295"/>
          </p:nvPr>
        </p:nvSpPr>
        <p:spPr>
          <a:xfrm>
            <a:off x="603250" y="1395413"/>
            <a:ext cx="8540750" cy="4929187"/>
          </a:xfrm>
          <a:noFill/>
        </p:spPr>
        <p:txBody>
          <a:bodyPr>
            <a:normAutofit/>
          </a:bodyPr>
          <a:lstStyle/>
          <a:p>
            <a:pPr marL="457200" lvl="0" indent="-457200">
              <a:buFont typeface="+mj-lt"/>
              <a:buAutoNum type="arabicPeriod"/>
            </a:pPr>
            <a:r>
              <a:rPr lang="en-US" dirty="0">
                <a:solidFill>
                  <a:schemeClr val="tx1"/>
                </a:solidFill>
              </a:rPr>
              <a:t>Which transactions </a:t>
            </a:r>
            <a:r>
              <a:rPr lang="en-US" dirty="0" smtClean="0">
                <a:solidFill>
                  <a:schemeClr val="tx1"/>
                </a:solidFill>
              </a:rPr>
              <a:t>are customer initiated </a:t>
            </a:r>
            <a:r>
              <a:rPr lang="en-US" dirty="0">
                <a:solidFill>
                  <a:schemeClr val="tx1"/>
                </a:solidFill>
              </a:rPr>
              <a:t>transactions? Select all that apply.</a:t>
            </a:r>
            <a:endParaRPr lang="en-US" sz="2000" dirty="0">
              <a:solidFill>
                <a:schemeClr val="tx1"/>
              </a:solidFill>
            </a:endParaRPr>
          </a:p>
          <a:p>
            <a:pPr lvl="1"/>
            <a:r>
              <a:rPr lang="en-US" dirty="0">
                <a:solidFill>
                  <a:schemeClr val="tx1"/>
                </a:solidFill>
              </a:rPr>
              <a:t>814_16 ____________</a:t>
            </a:r>
            <a:endParaRPr lang="en-US" sz="2000" dirty="0">
              <a:solidFill>
                <a:schemeClr val="tx1"/>
              </a:solidFill>
            </a:endParaRPr>
          </a:p>
          <a:p>
            <a:pPr lvl="1"/>
            <a:r>
              <a:rPr lang="en-US" dirty="0">
                <a:solidFill>
                  <a:schemeClr val="tx1"/>
                </a:solidFill>
              </a:rPr>
              <a:t>814_01 ____________</a:t>
            </a:r>
            <a:endParaRPr lang="en-US" sz="2000" dirty="0">
              <a:solidFill>
                <a:schemeClr val="tx1"/>
              </a:solidFill>
            </a:endParaRPr>
          </a:p>
          <a:p>
            <a:pPr lvl="1"/>
            <a:r>
              <a:rPr lang="en-US" dirty="0">
                <a:solidFill>
                  <a:schemeClr val="tx1"/>
                </a:solidFill>
              </a:rPr>
              <a:t>814_08 ____________</a:t>
            </a:r>
            <a:endParaRPr lang="en-US" sz="2000" dirty="0">
              <a:solidFill>
                <a:schemeClr val="tx1"/>
              </a:solidFill>
            </a:endParaRPr>
          </a:p>
          <a:p>
            <a:pPr lvl="1"/>
            <a:r>
              <a:rPr lang="en-US" dirty="0">
                <a:solidFill>
                  <a:schemeClr val="tx1"/>
                </a:solidFill>
              </a:rPr>
              <a:t>814_24 ____________</a:t>
            </a:r>
          </a:p>
          <a:p>
            <a:pPr marL="457200" indent="-457200">
              <a:buFont typeface="+mj-lt"/>
              <a:buAutoNum type="arabicPeriod"/>
            </a:pPr>
            <a:r>
              <a:rPr lang="en-US" dirty="0">
                <a:solidFill>
                  <a:schemeClr val="tx1"/>
                </a:solidFill>
              </a:rPr>
              <a:t>Response transactions can only be Rejects (True/False) _____________________</a:t>
            </a:r>
          </a:p>
          <a:p>
            <a:pPr marL="457200" indent="-457200">
              <a:buFont typeface="+mj-lt"/>
              <a:buAutoNum type="arabicPeriod"/>
            </a:pPr>
            <a:r>
              <a:rPr lang="en-US" dirty="0">
                <a:solidFill>
                  <a:schemeClr val="tx1"/>
                </a:solidFill>
              </a:rPr>
              <a:t>A point-to-point transaction is sent only to ERCOT. (True/False) ___________________</a:t>
            </a:r>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2411246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2FD7-B925-4856-8E6B-F3C7F55ABAAE}"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Course Objectives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4</a:t>
            </a:fld>
            <a:endParaRPr lang="en-US" dirty="0"/>
          </a:p>
        </p:txBody>
      </p:sp>
      <p:sp>
        <p:nvSpPr>
          <p:cNvPr id="6" name="TextBox 5"/>
          <p:cNvSpPr txBox="1"/>
          <p:nvPr/>
        </p:nvSpPr>
        <p:spPr>
          <a:xfrm>
            <a:off x="533400" y="1676400"/>
            <a:ext cx="6998839" cy="3970318"/>
          </a:xfrm>
          <a:prstGeom prst="rect">
            <a:avLst/>
          </a:prstGeom>
          <a:noFill/>
        </p:spPr>
        <p:txBody>
          <a:bodyPr wrap="none" rtlCol="0">
            <a:spAutoFit/>
          </a:bodyPr>
          <a:lstStyle/>
          <a:p>
            <a:r>
              <a:rPr lang="en-US" sz="3600" dirty="0" smtClean="0"/>
              <a:t>What is TX SET</a:t>
            </a:r>
          </a:p>
          <a:p>
            <a:endParaRPr lang="en-US" sz="3600" dirty="0"/>
          </a:p>
          <a:p>
            <a:r>
              <a:rPr lang="en-US" sz="3600" dirty="0" smtClean="0"/>
              <a:t>Where do I find Tools/References</a:t>
            </a:r>
          </a:p>
          <a:p>
            <a:endParaRPr lang="en-US" sz="3600" dirty="0"/>
          </a:p>
          <a:p>
            <a:r>
              <a:rPr lang="en-US" sz="3600" dirty="0" smtClean="0"/>
              <a:t>Ho does TX SET work</a:t>
            </a:r>
          </a:p>
          <a:p>
            <a:endParaRPr lang="en-US" sz="3600" dirty="0"/>
          </a:p>
          <a:p>
            <a:r>
              <a:rPr lang="en-US" sz="3600" dirty="0" smtClean="0"/>
              <a:t>How is TX SET managed</a:t>
            </a:r>
            <a:endParaRPr lang="en-US" sz="3600" dirty="0"/>
          </a:p>
        </p:txBody>
      </p:sp>
    </p:spTree>
    <p:extLst>
      <p:ext uri="{BB962C8B-B14F-4D97-AF65-F5344CB8AC3E}">
        <p14:creationId xmlns:p14="http://schemas.microsoft.com/office/powerpoint/2010/main" val="3749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78322F-5906-467C-A29C-88E3A3893145}"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40</a:t>
            </a:fld>
            <a:endParaRPr lang="en-US" dirty="0"/>
          </a:p>
        </p:txBody>
      </p:sp>
      <p:sp>
        <p:nvSpPr>
          <p:cNvPr id="4" name="Title 3"/>
          <p:cNvSpPr>
            <a:spLocks noGrp="1"/>
          </p:cNvSpPr>
          <p:nvPr>
            <p:ph type="title"/>
          </p:nvPr>
        </p:nvSpPr>
        <p:spPr/>
        <p:txBody>
          <a:bodyPr>
            <a:normAutofit fontScale="90000"/>
          </a:bodyPr>
          <a:lstStyle/>
          <a:p>
            <a:r>
              <a:rPr lang="en-US" dirty="0"/>
              <a:t>Checkpoint Questions – Exercise #1 – </a:t>
            </a:r>
            <a:r>
              <a:rPr lang="en-US" i="1" dirty="0" smtClean="0"/>
              <a:t>continued</a:t>
            </a:r>
            <a:endParaRPr lang="en-US" dirty="0"/>
          </a:p>
        </p:txBody>
      </p:sp>
      <p:sp>
        <p:nvSpPr>
          <p:cNvPr id="2" name="Content Placeholder 1">
            <a:extLst>
              <a:ext uri="{FF2B5EF4-FFF2-40B4-BE49-F238E27FC236}">
                <a16:creationId xmlns:a16="http://schemas.microsoft.com/office/drawing/2014/main" xmlns="" id="{5ABA7190-8871-4D33-A70E-6020E01830AF}"/>
              </a:ext>
            </a:extLst>
          </p:cNvPr>
          <p:cNvSpPr>
            <a:spLocks noGrp="1"/>
          </p:cNvSpPr>
          <p:nvPr>
            <p:ph sz="quarter" idx="4294967295"/>
          </p:nvPr>
        </p:nvSpPr>
        <p:spPr>
          <a:xfrm>
            <a:off x="608013" y="1524000"/>
            <a:ext cx="8535987" cy="5578475"/>
          </a:xfrm>
        </p:spPr>
        <p:txBody>
          <a:bodyPr>
            <a:normAutofit/>
          </a:bodyPr>
          <a:lstStyle/>
          <a:p>
            <a:pPr marL="457200" lvl="0" indent="-457200">
              <a:buFont typeface="+mj-lt"/>
              <a:buAutoNum type="arabicPeriod" startAt="4"/>
            </a:pPr>
            <a:r>
              <a:rPr lang="en-US" sz="2000" dirty="0" smtClean="0">
                <a:solidFill>
                  <a:schemeClr val="tx1"/>
                </a:solidFill>
              </a:rPr>
              <a:t>Historical </a:t>
            </a:r>
            <a:r>
              <a:rPr lang="en-US" sz="2000" dirty="0">
                <a:solidFill>
                  <a:schemeClr val="tx1"/>
                </a:solidFill>
              </a:rPr>
              <a:t>Usage (867_02) </a:t>
            </a:r>
            <a:r>
              <a:rPr lang="en-US" sz="2000" dirty="0" smtClean="0">
                <a:solidFill>
                  <a:schemeClr val="tx1"/>
                </a:solidFill>
              </a:rPr>
              <a:t>can be obtained by sending which transactions?  Select all that apply.</a:t>
            </a:r>
            <a:endParaRPr lang="en-US" sz="2000" dirty="0">
              <a:solidFill>
                <a:schemeClr val="tx1"/>
              </a:solidFill>
            </a:endParaRPr>
          </a:p>
          <a:p>
            <a:pPr marL="914400" lvl="1" indent="-457200">
              <a:buFont typeface="+mj-lt"/>
              <a:buAutoNum type="alphaLcParenR"/>
            </a:pPr>
            <a:r>
              <a:rPr lang="en-US" sz="2000" dirty="0" smtClean="0">
                <a:solidFill>
                  <a:schemeClr val="tx1"/>
                </a:solidFill>
              </a:rPr>
              <a:t>814-01</a:t>
            </a:r>
            <a:r>
              <a:rPr lang="en-US" sz="2000" dirty="0">
                <a:solidFill>
                  <a:schemeClr val="tx1"/>
                </a:solidFill>
              </a:rPr>
              <a:t>	          </a:t>
            </a:r>
            <a:r>
              <a:rPr lang="en-US" sz="2000" dirty="0" smtClean="0">
                <a:solidFill>
                  <a:schemeClr val="tx1"/>
                </a:solidFill>
              </a:rPr>
              <a:t>_____________ </a:t>
            </a:r>
            <a:endParaRPr lang="en-US" sz="2000" dirty="0">
              <a:solidFill>
                <a:schemeClr val="tx1"/>
              </a:solidFill>
            </a:endParaRPr>
          </a:p>
          <a:p>
            <a:pPr marL="914400" lvl="1" indent="-457200">
              <a:buFont typeface="+mj-lt"/>
              <a:buAutoNum type="alphaLcParenR"/>
            </a:pPr>
            <a:r>
              <a:rPr lang="en-US" sz="2000" dirty="0" smtClean="0">
                <a:solidFill>
                  <a:schemeClr val="tx1"/>
                </a:solidFill>
              </a:rPr>
              <a:t>814-16            </a:t>
            </a:r>
            <a:r>
              <a:rPr lang="en-US" sz="2000" dirty="0">
                <a:solidFill>
                  <a:schemeClr val="tx1"/>
                </a:solidFill>
              </a:rPr>
              <a:t>_____________</a:t>
            </a:r>
          </a:p>
          <a:p>
            <a:pPr marL="914400" lvl="1" indent="-457200">
              <a:buFont typeface="+mj-lt"/>
              <a:buAutoNum type="alphaLcParenR"/>
            </a:pPr>
            <a:r>
              <a:rPr lang="en-US" sz="2000" dirty="0" smtClean="0">
                <a:solidFill>
                  <a:schemeClr val="tx1"/>
                </a:solidFill>
              </a:rPr>
              <a:t>814-22            </a:t>
            </a:r>
            <a:r>
              <a:rPr lang="en-US" sz="2000" dirty="0">
                <a:solidFill>
                  <a:schemeClr val="tx1"/>
                </a:solidFill>
              </a:rPr>
              <a:t>_____________</a:t>
            </a:r>
          </a:p>
          <a:p>
            <a:pPr marL="914400" lvl="1" indent="-457200">
              <a:buFont typeface="+mj-lt"/>
              <a:buAutoNum type="alphaLcParenR"/>
            </a:pPr>
            <a:r>
              <a:rPr lang="en-US" sz="2000" dirty="0" smtClean="0">
                <a:solidFill>
                  <a:schemeClr val="tx1"/>
                </a:solidFill>
              </a:rPr>
              <a:t>814-26</a:t>
            </a:r>
            <a:r>
              <a:rPr lang="en-US" sz="2000" dirty="0">
                <a:solidFill>
                  <a:schemeClr val="tx1"/>
                </a:solidFill>
              </a:rPr>
              <a:t>	          </a:t>
            </a:r>
            <a:r>
              <a:rPr lang="en-US" sz="2000" dirty="0" smtClean="0">
                <a:solidFill>
                  <a:schemeClr val="tx1"/>
                </a:solidFill>
              </a:rPr>
              <a:t>_____________</a:t>
            </a:r>
          </a:p>
          <a:p>
            <a:pPr marL="457200" lvl="1" indent="0">
              <a:buNone/>
            </a:pPr>
            <a:endParaRPr lang="en-US" sz="2000" dirty="0">
              <a:solidFill>
                <a:schemeClr val="tx1"/>
              </a:solidFill>
            </a:endParaRPr>
          </a:p>
          <a:p>
            <a:pPr marL="457200" lvl="0" indent="-457200">
              <a:buFont typeface="+mj-lt"/>
              <a:buAutoNum type="arabicPeriod" startAt="4"/>
            </a:pPr>
            <a:r>
              <a:rPr lang="en-US" sz="2000" dirty="0">
                <a:solidFill>
                  <a:schemeClr val="tx1"/>
                </a:solidFill>
              </a:rPr>
              <a:t>What transaction is used to determine the actual start date for a customer? Select only one.</a:t>
            </a:r>
          </a:p>
          <a:p>
            <a:pPr marL="914400" lvl="1" indent="-457200">
              <a:buFont typeface="+mj-lt"/>
              <a:buAutoNum type="alphaLcParenR"/>
            </a:pPr>
            <a:r>
              <a:rPr lang="en-US" sz="2000" dirty="0">
                <a:solidFill>
                  <a:schemeClr val="tx1"/>
                </a:solidFill>
              </a:rPr>
              <a:t>814_04 ______________</a:t>
            </a:r>
          </a:p>
          <a:p>
            <a:pPr marL="914400" lvl="1" indent="-457200">
              <a:buFont typeface="+mj-lt"/>
              <a:buAutoNum type="alphaLcParenR"/>
            </a:pPr>
            <a:r>
              <a:rPr lang="en-US" sz="2000" dirty="0">
                <a:solidFill>
                  <a:schemeClr val="tx1"/>
                </a:solidFill>
              </a:rPr>
              <a:t>814_16 ______________</a:t>
            </a:r>
          </a:p>
          <a:p>
            <a:pPr marL="914400" lvl="1" indent="-457200">
              <a:buFont typeface="+mj-lt"/>
              <a:buAutoNum type="alphaLcParenR"/>
            </a:pPr>
            <a:r>
              <a:rPr lang="en-US" sz="2000" dirty="0">
                <a:solidFill>
                  <a:schemeClr val="tx1"/>
                </a:solidFill>
              </a:rPr>
              <a:t>867_04 ______________</a:t>
            </a:r>
          </a:p>
          <a:p>
            <a:pPr marL="914400" lvl="1" indent="-457200">
              <a:buFont typeface="+mj-lt"/>
              <a:buAutoNum type="alphaLcParenR"/>
            </a:pPr>
            <a:r>
              <a:rPr lang="en-US" sz="2000" dirty="0" smtClean="0">
                <a:solidFill>
                  <a:schemeClr val="tx1"/>
                </a:solidFill>
              </a:rPr>
              <a:t>814_01 </a:t>
            </a:r>
            <a:r>
              <a:rPr lang="en-US" sz="2000" dirty="0">
                <a:solidFill>
                  <a:schemeClr val="tx1"/>
                </a:solidFill>
              </a:rPr>
              <a:t>______________</a:t>
            </a:r>
          </a:p>
          <a:p>
            <a:pPr marL="457200" indent="-457200">
              <a:buFont typeface="+mj-lt"/>
              <a:buAutoNum type="arabicPeriod" startAt="3"/>
            </a:pPr>
            <a:endParaRPr lang="en-US" dirty="0"/>
          </a:p>
        </p:txBody>
      </p:sp>
    </p:spTree>
    <p:extLst>
      <p:ext uri="{BB962C8B-B14F-4D97-AF65-F5344CB8AC3E}">
        <p14:creationId xmlns:p14="http://schemas.microsoft.com/office/powerpoint/2010/main" val="4239166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Transaction Process Flow</a:t>
            </a:r>
            <a:endParaRPr lang="en-US" dirty="0"/>
          </a:p>
        </p:txBody>
      </p:sp>
      <p:sp>
        <p:nvSpPr>
          <p:cNvPr id="3" name="Date Placeholder 2"/>
          <p:cNvSpPr>
            <a:spLocks noGrp="1"/>
          </p:cNvSpPr>
          <p:nvPr>
            <p:ph type="dt" sz="half" idx="10"/>
          </p:nvPr>
        </p:nvSpPr>
        <p:spPr/>
        <p:txBody>
          <a:bodyPr/>
          <a:lstStyle/>
          <a:p>
            <a:fld id="{F24AC0AA-30B0-4177-8106-5A364B4F7DD6}" type="datetime1">
              <a:rPr lang="en-US" smtClean="0"/>
              <a:t>8/1/2018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59214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073" y="32797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 Reject</a:t>
            </a:r>
          </a:p>
        </p:txBody>
      </p:sp>
      <p:sp>
        <p:nvSpPr>
          <p:cNvPr id="8" name="Bevel 3">
            <a:extLst>
              <a:ext uri="{FF2B5EF4-FFF2-40B4-BE49-F238E27FC236}">
                <a16:creationId xmlns:a16="http://schemas.microsoft.com/office/drawing/2014/main" xmlns="" id="{4C30ED63-6E43-4DA7-AB4A-5D0D85A313C6}"/>
              </a:ext>
            </a:extLst>
          </p:cNvPr>
          <p:cNvSpPr>
            <a:spLocks noChangeArrowheads="1"/>
          </p:cNvSpPr>
          <p:nvPr/>
        </p:nvSpPr>
        <p:spPr bwMode="auto">
          <a:xfrm>
            <a:off x="682625" y="3276600"/>
            <a:ext cx="1222375" cy="603556"/>
          </a:xfrm>
          <a:prstGeom prst="bevel">
            <a:avLst>
              <a:gd name="adj" fmla="val 12500"/>
            </a:avLst>
          </a:prstGeom>
          <a:solidFill>
            <a:srgbClr val="26D07C"/>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6" name="Date Placeholder 5"/>
          <p:cNvSpPr>
            <a:spLocks noGrp="1"/>
          </p:cNvSpPr>
          <p:nvPr>
            <p:ph type="dt" sz="half" idx="10"/>
          </p:nvPr>
        </p:nvSpPr>
        <p:spPr/>
        <p:txBody>
          <a:bodyPr/>
          <a:lstStyle/>
          <a:p>
            <a:fld id="{78347662-0E71-46CF-9C05-1C3BEC56C29E}" type="datetime1">
              <a:rPr lang="en-US" smtClean="0"/>
              <a:t>8/1/2018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42</a:t>
            </a:fld>
            <a:endParaRPr lang="en-US" dirty="0"/>
          </a:p>
        </p:txBody>
      </p:sp>
      <p:cxnSp>
        <p:nvCxnSpPr>
          <p:cNvPr id="11" name="Straight Arrow Connector 10"/>
          <p:cNvCxnSpPr/>
          <p:nvPr/>
        </p:nvCxnSpPr>
        <p:spPr>
          <a:xfrm>
            <a:off x="2133600" y="3276600"/>
            <a:ext cx="487680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42944" y="2896249"/>
            <a:ext cx="1582484" cy="369332"/>
          </a:xfrm>
          <a:prstGeom prst="rect">
            <a:avLst/>
          </a:prstGeom>
          <a:noFill/>
        </p:spPr>
        <p:txBody>
          <a:bodyPr wrap="none" rtlCol="0">
            <a:spAutoFit/>
          </a:bodyPr>
          <a:lstStyle/>
          <a:p>
            <a:r>
              <a:rPr lang="en-US" dirty="0" smtClean="0"/>
              <a:t>814_16 (MVI)</a:t>
            </a:r>
            <a:endParaRPr lang="en-US" dirty="0"/>
          </a:p>
        </p:txBody>
      </p:sp>
      <p:cxnSp>
        <p:nvCxnSpPr>
          <p:cNvPr id="16" name="Straight Arrow Connector 15"/>
          <p:cNvCxnSpPr/>
          <p:nvPr/>
        </p:nvCxnSpPr>
        <p:spPr>
          <a:xfrm flipH="1">
            <a:off x="2095786" y="4169437"/>
            <a:ext cx="487680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94103" y="3800053"/>
            <a:ext cx="2480166" cy="369332"/>
          </a:xfrm>
          <a:prstGeom prst="rect">
            <a:avLst/>
          </a:prstGeom>
          <a:noFill/>
        </p:spPr>
        <p:txBody>
          <a:bodyPr wrap="none" rtlCol="0">
            <a:spAutoFit/>
          </a:bodyPr>
          <a:lstStyle/>
          <a:p>
            <a:r>
              <a:rPr lang="en-US" dirty="0" smtClean="0"/>
              <a:t>814_17  (only a reject)</a:t>
            </a:r>
            <a:endParaRPr lang="en-US" dirty="0"/>
          </a:p>
        </p:txBody>
      </p:sp>
      <p:sp>
        <p:nvSpPr>
          <p:cNvPr id="24" name="Oval 23"/>
          <p:cNvSpPr/>
          <p:nvPr/>
        </p:nvSpPr>
        <p:spPr>
          <a:xfrm>
            <a:off x="2137668" y="31623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sp>
        <p:nvSpPr>
          <p:cNvPr id="25" name="Oval 24"/>
          <p:cNvSpPr/>
          <p:nvPr/>
        </p:nvSpPr>
        <p:spPr>
          <a:xfrm>
            <a:off x="6470904" y="4050730"/>
            <a:ext cx="539496" cy="2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4" name="Rectangle 3"/>
          <p:cNvSpPr/>
          <p:nvPr/>
        </p:nvSpPr>
        <p:spPr>
          <a:xfrm>
            <a:off x="2095786" y="2514600"/>
            <a:ext cx="4990814"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5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right)">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4" grpId="0" animBg="1"/>
      <p:bldP spid="25"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42310" y="304373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3" name="Rectangle 32"/>
          <p:cNvSpPr/>
          <p:nvPr/>
        </p:nvSpPr>
        <p:spPr>
          <a:xfrm>
            <a:off x="4154924" y="305620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 Accept</a:t>
            </a:r>
          </a:p>
        </p:txBody>
      </p:sp>
      <p:sp>
        <p:nvSpPr>
          <p:cNvPr id="8" name="Bevel 3">
            <a:extLst>
              <a:ext uri="{FF2B5EF4-FFF2-40B4-BE49-F238E27FC236}">
                <a16:creationId xmlns:a16="http://schemas.microsoft.com/office/drawing/2014/main" xmlns="" id="{4C30ED63-6E43-4DA7-AB4A-5D0D85A313C6}"/>
              </a:ext>
            </a:extLst>
          </p:cNvPr>
          <p:cNvSpPr>
            <a:spLocks noChangeArrowheads="1"/>
          </p:cNvSpPr>
          <p:nvPr/>
        </p:nvSpPr>
        <p:spPr bwMode="auto">
          <a:xfrm>
            <a:off x="609600" y="3047966"/>
            <a:ext cx="1222375" cy="608694"/>
          </a:xfrm>
          <a:prstGeom prst="bevel">
            <a:avLst>
              <a:gd name="adj" fmla="val 12500"/>
            </a:avLst>
          </a:prstGeom>
          <a:solidFill>
            <a:srgbClr val="26D07C"/>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9B28309C-14ED-42C9-A12F-7BD2DBDC2A41}"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43</a:t>
            </a:fld>
            <a:endParaRPr lang="en-US" dirty="0"/>
          </a:p>
        </p:txBody>
      </p:sp>
      <p:cxnSp>
        <p:nvCxnSpPr>
          <p:cNvPr id="19" name="Straight Arrow Connector 18"/>
          <p:cNvCxnSpPr/>
          <p:nvPr/>
        </p:nvCxnSpPr>
        <p:spPr>
          <a:xfrm>
            <a:off x="1972056" y="3077273"/>
            <a:ext cx="2066544"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31472" y="2707941"/>
            <a:ext cx="954107" cy="369332"/>
          </a:xfrm>
          <a:prstGeom prst="rect">
            <a:avLst/>
          </a:prstGeom>
          <a:noFill/>
        </p:spPr>
        <p:txBody>
          <a:bodyPr wrap="none" rtlCol="0">
            <a:spAutoFit/>
          </a:bodyPr>
          <a:lstStyle/>
          <a:p>
            <a:r>
              <a:rPr lang="en-US" dirty="0" smtClean="0"/>
              <a:t>814_16</a:t>
            </a:r>
            <a:endParaRPr lang="en-US" dirty="0"/>
          </a:p>
        </p:txBody>
      </p:sp>
      <p:sp>
        <p:nvSpPr>
          <p:cNvPr id="21" name="Oval 20"/>
          <p:cNvSpPr/>
          <p:nvPr/>
        </p:nvSpPr>
        <p:spPr>
          <a:xfrm>
            <a:off x="1974560" y="296568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22" name="Straight Arrow Connector 21"/>
          <p:cNvCxnSpPr/>
          <p:nvPr/>
        </p:nvCxnSpPr>
        <p:spPr>
          <a:xfrm>
            <a:off x="5410200" y="3077273"/>
            <a:ext cx="205740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66418" y="2707941"/>
            <a:ext cx="954107" cy="369332"/>
          </a:xfrm>
          <a:prstGeom prst="rect">
            <a:avLst/>
          </a:prstGeom>
          <a:noFill/>
        </p:spPr>
        <p:txBody>
          <a:bodyPr wrap="none" rtlCol="0">
            <a:spAutoFit/>
          </a:bodyPr>
          <a:lstStyle/>
          <a:p>
            <a:r>
              <a:rPr lang="en-US" dirty="0" smtClean="0"/>
              <a:t>814_03</a:t>
            </a:r>
            <a:endParaRPr lang="en-US" dirty="0"/>
          </a:p>
        </p:txBody>
      </p:sp>
      <p:sp>
        <p:nvSpPr>
          <p:cNvPr id="24" name="Oval 23"/>
          <p:cNvSpPr/>
          <p:nvPr/>
        </p:nvSpPr>
        <p:spPr>
          <a:xfrm>
            <a:off x="5410197" y="29674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25" name="Straight Arrow Connector 24"/>
          <p:cNvCxnSpPr/>
          <p:nvPr/>
        </p:nvCxnSpPr>
        <p:spPr>
          <a:xfrm flipH="1" flipV="1">
            <a:off x="5416549" y="3528312"/>
            <a:ext cx="2015145"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40715" y="3160745"/>
            <a:ext cx="954107" cy="369332"/>
          </a:xfrm>
          <a:prstGeom prst="rect">
            <a:avLst/>
          </a:prstGeom>
          <a:noFill/>
        </p:spPr>
        <p:txBody>
          <a:bodyPr wrap="none" rtlCol="0">
            <a:spAutoFit/>
          </a:bodyPr>
          <a:lstStyle/>
          <a:p>
            <a:r>
              <a:rPr lang="en-US" dirty="0" smtClean="0"/>
              <a:t>814_04</a:t>
            </a:r>
            <a:endParaRPr lang="en-US" dirty="0"/>
          </a:p>
        </p:txBody>
      </p:sp>
      <p:sp>
        <p:nvSpPr>
          <p:cNvPr id="28" name="Oval 27"/>
          <p:cNvSpPr/>
          <p:nvPr/>
        </p:nvSpPr>
        <p:spPr>
          <a:xfrm>
            <a:off x="6898294" y="3414557"/>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cxnSp>
        <p:nvCxnSpPr>
          <p:cNvPr id="29" name="Straight Arrow Connector 28"/>
          <p:cNvCxnSpPr/>
          <p:nvPr/>
        </p:nvCxnSpPr>
        <p:spPr>
          <a:xfrm flipH="1" flipV="1">
            <a:off x="1966076" y="3539904"/>
            <a:ext cx="2015145"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41725" y="34167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31" name="TextBox 30"/>
          <p:cNvSpPr txBox="1"/>
          <p:nvPr/>
        </p:nvSpPr>
        <p:spPr>
          <a:xfrm>
            <a:off x="2531472" y="3150482"/>
            <a:ext cx="954107" cy="369332"/>
          </a:xfrm>
          <a:prstGeom prst="rect">
            <a:avLst/>
          </a:prstGeom>
          <a:noFill/>
        </p:spPr>
        <p:txBody>
          <a:bodyPr wrap="none" rtlCol="0">
            <a:spAutoFit/>
          </a:bodyPr>
          <a:lstStyle/>
          <a:p>
            <a:r>
              <a:rPr lang="en-US" dirty="0" smtClean="0"/>
              <a:t>814_05</a:t>
            </a:r>
            <a:endParaRPr lang="en-US" dirty="0"/>
          </a:p>
        </p:txBody>
      </p:sp>
      <p:cxnSp>
        <p:nvCxnSpPr>
          <p:cNvPr id="32" name="Straight Arrow Connector 31"/>
          <p:cNvCxnSpPr/>
          <p:nvPr/>
        </p:nvCxnSpPr>
        <p:spPr>
          <a:xfrm flipH="1" flipV="1">
            <a:off x="5410198" y="4225071"/>
            <a:ext cx="2015145"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40714" y="3828842"/>
            <a:ext cx="954107" cy="369332"/>
          </a:xfrm>
          <a:prstGeom prst="rect">
            <a:avLst/>
          </a:prstGeom>
          <a:noFill/>
        </p:spPr>
        <p:txBody>
          <a:bodyPr wrap="none" rtlCol="0">
            <a:spAutoFit/>
          </a:bodyPr>
          <a:lstStyle/>
          <a:p>
            <a:r>
              <a:rPr lang="en-US" dirty="0" smtClean="0"/>
              <a:t>867_02</a:t>
            </a:r>
            <a:endParaRPr lang="en-US" dirty="0"/>
          </a:p>
        </p:txBody>
      </p:sp>
      <p:cxnSp>
        <p:nvCxnSpPr>
          <p:cNvPr id="36" name="Straight Arrow Connector 35"/>
          <p:cNvCxnSpPr/>
          <p:nvPr/>
        </p:nvCxnSpPr>
        <p:spPr>
          <a:xfrm flipH="1" flipV="1">
            <a:off x="5410197" y="4847725"/>
            <a:ext cx="2015145"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966418" y="4451496"/>
            <a:ext cx="954107" cy="369332"/>
          </a:xfrm>
          <a:prstGeom prst="rect">
            <a:avLst/>
          </a:prstGeom>
          <a:noFill/>
        </p:spPr>
        <p:txBody>
          <a:bodyPr wrap="none" rtlCol="0">
            <a:spAutoFit/>
          </a:bodyPr>
          <a:lstStyle/>
          <a:p>
            <a:r>
              <a:rPr lang="en-US" dirty="0" smtClean="0"/>
              <a:t>867_04</a:t>
            </a:r>
            <a:endParaRPr lang="en-US" dirty="0"/>
          </a:p>
        </p:txBody>
      </p:sp>
      <p:sp>
        <p:nvSpPr>
          <p:cNvPr id="38" name="TextBox 37"/>
          <p:cNvSpPr txBox="1"/>
          <p:nvPr/>
        </p:nvSpPr>
        <p:spPr>
          <a:xfrm>
            <a:off x="2531472" y="3797780"/>
            <a:ext cx="954107" cy="369332"/>
          </a:xfrm>
          <a:prstGeom prst="rect">
            <a:avLst/>
          </a:prstGeom>
          <a:noFill/>
        </p:spPr>
        <p:txBody>
          <a:bodyPr wrap="none" rtlCol="0">
            <a:spAutoFit/>
          </a:bodyPr>
          <a:lstStyle/>
          <a:p>
            <a:r>
              <a:rPr lang="en-US" dirty="0" smtClean="0"/>
              <a:t>867_02</a:t>
            </a:r>
            <a:endParaRPr lang="en-US" dirty="0"/>
          </a:p>
        </p:txBody>
      </p:sp>
      <p:cxnSp>
        <p:nvCxnSpPr>
          <p:cNvPr id="39" name="Straight Arrow Connector 38"/>
          <p:cNvCxnSpPr/>
          <p:nvPr/>
        </p:nvCxnSpPr>
        <p:spPr>
          <a:xfrm flipH="1" flipV="1">
            <a:off x="1981093" y="4226004"/>
            <a:ext cx="2015145"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6894821" y="41102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sp>
        <p:nvSpPr>
          <p:cNvPr id="41" name="Oval 40"/>
          <p:cNvSpPr/>
          <p:nvPr/>
        </p:nvSpPr>
        <p:spPr>
          <a:xfrm>
            <a:off x="3479559" y="410795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sp>
        <p:nvSpPr>
          <p:cNvPr id="42" name="Oval 41"/>
          <p:cNvSpPr/>
          <p:nvPr/>
        </p:nvSpPr>
        <p:spPr>
          <a:xfrm>
            <a:off x="6885846"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sp>
        <p:nvSpPr>
          <p:cNvPr id="43" name="Rectangle 42"/>
          <p:cNvSpPr/>
          <p:nvPr/>
        </p:nvSpPr>
        <p:spPr>
          <a:xfrm>
            <a:off x="5359872" y="2414061"/>
            <a:ext cx="2115789"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flipH="1" flipV="1">
            <a:off x="2020335" y="4847725"/>
            <a:ext cx="2015145"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576556" y="4451496"/>
            <a:ext cx="954107" cy="369332"/>
          </a:xfrm>
          <a:prstGeom prst="rect">
            <a:avLst/>
          </a:prstGeom>
          <a:noFill/>
        </p:spPr>
        <p:txBody>
          <a:bodyPr wrap="none" rtlCol="0">
            <a:spAutoFit/>
          </a:bodyPr>
          <a:lstStyle/>
          <a:p>
            <a:r>
              <a:rPr lang="en-US" dirty="0" smtClean="0"/>
              <a:t>867_04</a:t>
            </a:r>
            <a:endParaRPr lang="en-US" dirty="0"/>
          </a:p>
        </p:txBody>
      </p:sp>
      <p:sp>
        <p:nvSpPr>
          <p:cNvPr id="46" name="Oval 45"/>
          <p:cNvSpPr/>
          <p:nvPr/>
        </p:nvSpPr>
        <p:spPr>
          <a:xfrm>
            <a:off x="3495984"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endParaRPr lang="en-US" sz="1400" dirty="0"/>
          </a:p>
        </p:txBody>
      </p:sp>
      <p:sp>
        <p:nvSpPr>
          <p:cNvPr id="4" name="Rectangle 3"/>
          <p:cNvSpPr/>
          <p:nvPr/>
        </p:nvSpPr>
        <p:spPr>
          <a:xfrm>
            <a:off x="1922811" y="2209800"/>
            <a:ext cx="2115789" cy="284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1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right)">
                                      <p:cBhvr>
                                        <p:cTn id="35" dur="500"/>
                                        <p:tgtEl>
                                          <p:spTgt spid="2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right)">
                                      <p:cBhvr>
                                        <p:cTn id="38" dur="500"/>
                                        <p:tgtEl>
                                          <p:spTgt spid="27"/>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right)">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500"/>
                                        <p:tgtEl>
                                          <p:spTgt spid="2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right)">
                                      <p:cBhvr>
                                        <p:cTn id="49" dur="500"/>
                                        <p:tgtEl>
                                          <p:spTgt spid="30"/>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right)">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right)">
                                      <p:cBhvr>
                                        <p:cTn id="57" dur="500"/>
                                        <p:tgtEl>
                                          <p:spTgt spid="3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right)">
                                      <p:cBhvr>
                                        <p:cTn id="60" dur="500"/>
                                        <p:tgtEl>
                                          <p:spTgt spid="35"/>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right)">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right)">
                                      <p:cBhvr>
                                        <p:cTn id="68" dur="500"/>
                                        <p:tgtEl>
                                          <p:spTgt spid="38"/>
                                        </p:tgtEl>
                                      </p:cBhvr>
                                    </p:animEffect>
                                  </p:childTnLst>
                                </p:cTn>
                              </p:par>
                              <p:par>
                                <p:cTn id="69" presetID="22" presetClass="entr" presetSubtype="2"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right)">
                                      <p:cBhvr>
                                        <p:cTn id="71" dur="500"/>
                                        <p:tgtEl>
                                          <p:spTgt spid="3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right)">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right)">
                                      <p:cBhvr>
                                        <p:cTn id="79" dur="500"/>
                                        <p:tgtEl>
                                          <p:spTgt spid="36"/>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right)">
                                      <p:cBhvr>
                                        <p:cTn id="82" dur="500"/>
                                        <p:tgtEl>
                                          <p:spTgt spid="37"/>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right)">
                                      <p:cBhvr>
                                        <p:cTn id="85" dur="500"/>
                                        <p:tgtEl>
                                          <p:spTgt spid="4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right)">
                                      <p:cBhvr>
                                        <p:cTn id="90" dur="500"/>
                                        <p:tgtEl>
                                          <p:spTgt spid="44"/>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wipe(right)">
                                      <p:cBhvr>
                                        <p:cTn id="93" dur="500"/>
                                        <p:tgtEl>
                                          <p:spTgt spid="45"/>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wipe(right)">
                                      <p:cBhvr>
                                        <p:cTn id="9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p:bldP spid="24" grpId="0" animBg="1"/>
      <p:bldP spid="27" grpId="0"/>
      <p:bldP spid="28" grpId="0" animBg="1"/>
      <p:bldP spid="30" grpId="0" animBg="1"/>
      <p:bldP spid="31" grpId="0"/>
      <p:bldP spid="35" grpId="0"/>
      <p:bldP spid="37" grpId="0"/>
      <p:bldP spid="38" grpId="0"/>
      <p:bldP spid="40" grpId="0" animBg="1"/>
      <p:bldP spid="41" grpId="0" animBg="1"/>
      <p:bldP spid="42" grpId="0" animBg="1"/>
      <p:bldP spid="43" grpId="0" animBg="1"/>
      <p:bldP spid="45" grpId="0"/>
      <p:bldP spid="46"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25805" y="1082558"/>
            <a:ext cx="8540750" cy="492125"/>
          </a:xfrm>
        </p:spPr>
        <p:txBody>
          <a:bodyPr/>
          <a:lstStyle/>
          <a:p>
            <a:r>
              <a:rPr lang="en-US" sz="2600" dirty="0"/>
              <a:t>Move In w/ Accept/Reject</a:t>
            </a:r>
          </a:p>
        </p:txBody>
      </p:sp>
      <p:pic>
        <p:nvPicPr>
          <p:cNvPr id="2" name="Picture 1">
            <a:extLst>
              <a:ext uri="{FF2B5EF4-FFF2-40B4-BE49-F238E27FC236}">
                <a16:creationId xmlns:a16="http://schemas.microsoft.com/office/drawing/2014/main" xmlns="" id="{C0116674-63E5-4693-8C40-F76258725D1B}"/>
              </a:ext>
            </a:extLst>
          </p:cNvPr>
          <p:cNvPicPr>
            <a:picLocks noChangeAspect="1"/>
          </p:cNvPicPr>
          <p:nvPr/>
        </p:nvPicPr>
        <p:blipFill>
          <a:blip r:embed="rId2"/>
          <a:stretch>
            <a:fillRect/>
          </a:stretch>
        </p:blipFill>
        <p:spPr>
          <a:xfrm>
            <a:off x="685800" y="1611698"/>
            <a:ext cx="6766880" cy="5224966"/>
          </a:xfrm>
          <a:prstGeom prst="rect">
            <a:avLst/>
          </a:prstGeom>
        </p:spPr>
      </p:pic>
      <p:sp>
        <p:nvSpPr>
          <p:cNvPr id="4" name="Date Placeholder 3"/>
          <p:cNvSpPr>
            <a:spLocks noGrp="1"/>
          </p:cNvSpPr>
          <p:nvPr>
            <p:ph type="dt" sz="half" idx="10"/>
          </p:nvPr>
        </p:nvSpPr>
        <p:spPr/>
        <p:txBody>
          <a:bodyPr/>
          <a:lstStyle/>
          <a:p>
            <a:fld id="{FA08E754-8E33-4197-96D8-A427E2A1DB88}"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44</a:t>
            </a:fld>
            <a:endParaRPr lang="en-US" dirty="0"/>
          </a:p>
        </p:txBody>
      </p:sp>
    </p:spTree>
    <p:extLst>
      <p:ext uri="{BB962C8B-B14F-4D97-AF65-F5344CB8AC3E}">
        <p14:creationId xmlns:p14="http://schemas.microsoft.com/office/powerpoint/2010/main" val="200955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072573" y="2380996"/>
            <a:ext cx="1164437" cy="600456"/>
          </a:xfrm>
          <a:prstGeom prst="rect">
            <a:avLst/>
          </a:prstGeom>
          <a:solidFill>
            <a:srgbClr val="00AEC7"/>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Permit Required – New Installation</a:t>
            </a:r>
          </a:p>
        </p:txBody>
      </p:sp>
      <p:sp>
        <p:nvSpPr>
          <p:cNvPr id="8" name="Bevel 3">
            <a:extLst>
              <a:ext uri="{FF2B5EF4-FFF2-40B4-BE49-F238E27FC236}">
                <a16:creationId xmlns:a16="http://schemas.microsoft.com/office/drawing/2014/main" xmlns=""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26D07C"/>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00605240-BB69-4917-A617-013D7D095205}"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45</a:t>
            </a:fld>
            <a:endParaRPr lang="en-US" dirty="0"/>
          </a:p>
        </p:txBody>
      </p:sp>
      <p:cxnSp>
        <p:nvCxnSpPr>
          <p:cNvPr id="10" name="Straight Arrow Connector 9"/>
          <p:cNvCxnSpPr/>
          <p:nvPr/>
        </p:nvCxnSpPr>
        <p:spPr>
          <a:xfrm>
            <a:off x="1904152" y="2486599"/>
            <a:ext cx="2066544"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3568" y="2117267"/>
            <a:ext cx="954107" cy="369332"/>
          </a:xfrm>
          <a:prstGeom prst="rect">
            <a:avLst/>
          </a:prstGeom>
          <a:noFill/>
        </p:spPr>
        <p:txBody>
          <a:bodyPr wrap="none" rtlCol="0">
            <a:spAutoFit/>
          </a:bodyPr>
          <a:lstStyle/>
          <a:p>
            <a:r>
              <a:rPr lang="en-US" dirty="0" smtClean="0"/>
              <a:t>814_16</a:t>
            </a:r>
            <a:endParaRPr lang="en-US" dirty="0"/>
          </a:p>
        </p:txBody>
      </p:sp>
      <p:sp>
        <p:nvSpPr>
          <p:cNvPr id="12" name="Oval 11"/>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13" name="Straight Arrow Connector 12"/>
          <p:cNvCxnSpPr/>
          <p:nvPr/>
        </p:nvCxnSpPr>
        <p:spPr>
          <a:xfrm flipH="1" flipV="1">
            <a:off x="1898172" y="2949230"/>
            <a:ext cx="2015145"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15" name="TextBox 14"/>
          <p:cNvSpPr txBox="1"/>
          <p:nvPr/>
        </p:nvSpPr>
        <p:spPr>
          <a:xfrm>
            <a:off x="2463568" y="2559808"/>
            <a:ext cx="954107" cy="369332"/>
          </a:xfrm>
          <a:prstGeom prst="rect">
            <a:avLst/>
          </a:prstGeom>
          <a:noFill/>
        </p:spPr>
        <p:txBody>
          <a:bodyPr wrap="none" rtlCol="0">
            <a:spAutoFit/>
          </a:bodyPr>
          <a:lstStyle/>
          <a:p>
            <a:r>
              <a:rPr lang="en-US" dirty="0" smtClean="0"/>
              <a:t>814_28</a:t>
            </a:r>
            <a:endParaRPr lang="en-US" dirty="0"/>
          </a:p>
        </p:txBody>
      </p:sp>
      <p:cxnSp>
        <p:nvCxnSpPr>
          <p:cNvPr id="16" name="Straight Arrow Connector 15"/>
          <p:cNvCxnSpPr/>
          <p:nvPr/>
        </p:nvCxnSpPr>
        <p:spPr>
          <a:xfrm>
            <a:off x="5290285" y="2455000"/>
            <a:ext cx="205740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18" name="Oval 17"/>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19" name="Straight Arrow Connector 18"/>
          <p:cNvCxnSpPr/>
          <p:nvPr/>
        </p:nvCxnSpPr>
        <p:spPr>
          <a:xfrm flipH="1" flipV="1">
            <a:off x="5296634" y="2906039"/>
            <a:ext cx="2015145"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21" name="Oval 20"/>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cxnSp>
        <p:nvCxnSpPr>
          <p:cNvPr id="22" name="Straight Arrow Connector 21"/>
          <p:cNvCxnSpPr/>
          <p:nvPr/>
        </p:nvCxnSpPr>
        <p:spPr>
          <a:xfrm flipH="1" flipV="1">
            <a:off x="5287237" y="4613542"/>
            <a:ext cx="2015145"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7755" y="4237544"/>
            <a:ext cx="954107" cy="369332"/>
          </a:xfrm>
          <a:prstGeom prst="rect">
            <a:avLst/>
          </a:prstGeom>
          <a:noFill/>
        </p:spPr>
        <p:txBody>
          <a:bodyPr wrap="none" rtlCol="0">
            <a:spAutoFit/>
          </a:bodyPr>
          <a:lstStyle/>
          <a:p>
            <a:r>
              <a:rPr lang="en-US" dirty="0" smtClean="0"/>
              <a:t>814_04</a:t>
            </a:r>
            <a:endParaRPr lang="en-US" dirty="0"/>
          </a:p>
        </p:txBody>
      </p:sp>
      <p:sp>
        <p:nvSpPr>
          <p:cNvPr id="24" name="Oval 23"/>
          <p:cNvSpPr/>
          <p:nvPr/>
        </p:nvSpPr>
        <p:spPr>
          <a:xfrm>
            <a:off x="675957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cxnSp>
        <p:nvCxnSpPr>
          <p:cNvPr id="25" name="Straight Arrow Connector 24"/>
          <p:cNvCxnSpPr/>
          <p:nvPr/>
        </p:nvCxnSpPr>
        <p:spPr>
          <a:xfrm flipH="1" flipV="1">
            <a:off x="1898172" y="4613541"/>
            <a:ext cx="2015145"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568" y="4236093"/>
            <a:ext cx="954107" cy="369332"/>
          </a:xfrm>
          <a:prstGeom prst="rect">
            <a:avLst/>
          </a:prstGeom>
          <a:noFill/>
        </p:spPr>
        <p:txBody>
          <a:bodyPr wrap="none" rtlCol="0">
            <a:spAutoFit/>
          </a:bodyPr>
          <a:lstStyle/>
          <a:p>
            <a:r>
              <a:rPr lang="en-US" dirty="0" smtClean="0"/>
              <a:t>814_05</a:t>
            </a:r>
            <a:endParaRPr lang="en-US" dirty="0"/>
          </a:p>
        </p:txBody>
      </p:sp>
      <p:sp>
        <p:nvSpPr>
          <p:cNvPr id="27" name="Oval 26"/>
          <p:cNvSpPr/>
          <p:nvPr/>
        </p:nvSpPr>
        <p:spPr>
          <a:xfrm>
            <a:off x="340226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cxnSp>
        <p:nvCxnSpPr>
          <p:cNvPr id="28" name="Straight Arrow Connector 27"/>
          <p:cNvCxnSpPr/>
          <p:nvPr/>
        </p:nvCxnSpPr>
        <p:spPr>
          <a:xfrm flipH="1" flipV="1">
            <a:off x="5287235" y="5361636"/>
            <a:ext cx="2015145"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17753" y="4982666"/>
            <a:ext cx="954107" cy="369332"/>
          </a:xfrm>
          <a:prstGeom prst="rect">
            <a:avLst/>
          </a:prstGeom>
          <a:noFill/>
        </p:spPr>
        <p:txBody>
          <a:bodyPr wrap="none" rtlCol="0">
            <a:spAutoFit/>
          </a:bodyPr>
          <a:lstStyle/>
          <a:p>
            <a:r>
              <a:rPr lang="en-US" dirty="0" smtClean="0"/>
              <a:t>867_04</a:t>
            </a:r>
            <a:endParaRPr lang="en-US" dirty="0"/>
          </a:p>
        </p:txBody>
      </p:sp>
      <p:sp>
        <p:nvSpPr>
          <p:cNvPr id="30" name="Oval 29"/>
          <p:cNvSpPr/>
          <p:nvPr/>
        </p:nvSpPr>
        <p:spPr>
          <a:xfrm>
            <a:off x="6808189"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cxnSp>
        <p:nvCxnSpPr>
          <p:cNvPr id="31" name="Straight Arrow Connector 30"/>
          <p:cNvCxnSpPr/>
          <p:nvPr/>
        </p:nvCxnSpPr>
        <p:spPr>
          <a:xfrm flipH="1" flipV="1">
            <a:off x="1908453" y="5356817"/>
            <a:ext cx="2015145"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3568" y="4985637"/>
            <a:ext cx="954107" cy="369332"/>
          </a:xfrm>
          <a:prstGeom prst="rect">
            <a:avLst/>
          </a:prstGeom>
          <a:noFill/>
        </p:spPr>
        <p:txBody>
          <a:bodyPr wrap="none" rtlCol="0">
            <a:spAutoFit/>
          </a:bodyPr>
          <a:lstStyle/>
          <a:p>
            <a:r>
              <a:rPr lang="en-US" dirty="0" smtClean="0"/>
              <a:t>867_04</a:t>
            </a:r>
            <a:endParaRPr lang="en-US" dirty="0"/>
          </a:p>
        </p:txBody>
      </p:sp>
      <p:sp>
        <p:nvSpPr>
          <p:cNvPr id="34" name="Oval 33"/>
          <p:cNvSpPr/>
          <p:nvPr/>
        </p:nvSpPr>
        <p:spPr>
          <a:xfrm>
            <a:off x="3402267"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sp>
        <p:nvSpPr>
          <p:cNvPr id="35" name="TextBox 34"/>
          <p:cNvSpPr txBox="1"/>
          <p:nvPr/>
        </p:nvSpPr>
        <p:spPr>
          <a:xfrm>
            <a:off x="2919601" y="3435592"/>
            <a:ext cx="3501921" cy="369332"/>
          </a:xfrm>
          <a:prstGeom prst="rect">
            <a:avLst/>
          </a:prstGeom>
          <a:noFill/>
        </p:spPr>
        <p:txBody>
          <a:bodyPr wrap="none" rtlCol="0">
            <a:spAutoFit/>
          </a:bodyPr>
          <a:lstStyle/>
          <a:p>
            <a:r>
              <a:rPr lang="en-US" i="1" dirty="0" smtClean="0"/>
              <a:t>Customer sends permit to TDSP</a:t>
            </a:r>
            <a:endParaRPr lang="en-US" i="1" dirty="0"/>
          </a:p>
        </p:txBody>
      </p:sp>
      <p:sp>
        <p:nvSpPr>
          <p:cNvPr id="38" name="Rectangle 37"/>
          <p:cNvSpPr/>
          <p:nvPr/>
        </p:nvSpPr>
        <p:spPr>
          <a:xfrm>
            <a:off x="1844528" y="2117267"/>
            <a:ext cx="2150386" cy="123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70726" y="2160180"/>
            <a:ext cx="2076960" cy="1058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08453" y="4161647"/>
            <a:ext cx="2164120" cy="1422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296307" y="4289833"/>
            <a:ext cx="2129037" cy="1318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right)">
                                      <p:cBhvr>
                                        <p:cTn id="42" dur="500"/>
                                        <p:tgtEl>
                                          <p:spTgt spid="2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right)">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right)">
                                      <p:cBhvr>
                                        <p:cTn id="61" dur="500"/>
                                        <p:tgtEl>
                                          <p:spTgt spid="22"/>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right)">
                                      <p:cBhvr>
                                        <p:cTn id="64" dur="500"/>
                                        <p:tgtEl>
                                          <p:spTgt spid="23"/>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right)">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right)">
                                      <p:cBhvr>
                                        <p:cTn id="75" dur="500"/>
                                        <p:tgtEl>
                                          <p:spTgt spid="26"/>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right)">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right)">
                                      <p:cBhvr>
                                        <p:cTn id="83" dur="500"/>
                                        <p:tgtEl>
                                          <p:spTgt spid="28"/>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right)">
                                      <p:cBhvr>
                                        <p:cTn id="86" dur="500"/>
                                        <p:tgtEl>
                                          <p:spTgt spid="29"/>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right)">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right)">
                                      <p:cBhvr>
                                        <p:cTn id="94" dur="500"/>
                                        <p:tgtEl>
                                          <p:spTgt spid="31"/>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right)">
                                      <p:cBhvr>
                                        <p:cTn id="97" dur="500"/>
                                        <p:tgtEl>
                                          <p:spTgt spid="32"/>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wipe(right)">
                                      <p:cBhvr>
                                        <p:cTn id="10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5" grpId="0"/>
      <p:bldP spid="17" grpId="0"/>
      <p:bldP spid="18" grpId="0" animBg="1"/>
      <p:bldP spid="20" grpId="0"/>
      <p:bldP spid="21" grpId="0" animBg="1"/>
      <p:bldP spid="23" grpId="0"/>
      <p:bldP spid="24" grpId="0" animBg="1"/>
      <p:bldP spid="26" grpId="0"/>
      <p:bldP spid="27" grpId="0" animBg="1"/>
      <p:bldP spid="29" grpId="0"/>
      <p:bldP spid="30" grpId="0" animBg="1"/>
      <p:bldP spid="32" grpId="0"/>
      <p:bldP spid="34" grpId="0" animBg="1"/>
      <p:bldP spid="38" grpId="0" animBg="1"/>
      <p:bldP spid="39" grpId="0" animBg="1"/>
      <p:bldP spid="40" grpId="0" animBg="1"/>
      <p:bldP spid="4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7430770" y="2375698"/>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4065223" y="2375698"/>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Permit Not </a:t>
            </a:r>
            <a:r>
              <a:rPr lang="en-US" dirty="0" smtClean="0"/>
              <a:t>Received</a:t>
            </a:r>
            <a:endParaRPr lang="en-US" dirty="0"/>
          </a:p>
        </p:txBody>
      </p:sp>
      <p:sp>
        <p:nvSpPr>
          <p:cNvPr id="3" name="Date Placeholder 2"/>
          <p:cNvSpPr>
            <a:spLocks noGrp="1"/>
          </p:cNvSpPr>
          <p:nvPr>
            <p:ph type="dt" sz="half" idx="10"/>
          </p:nvPr>
        </p:nvSpPr>
        <p:spPr/>
        <p:txBody>
          <a:bodyPr/>
          <a:lstStyle/>
          <a:p>
            <a:fld id="{5190F78A-8F07-4AB5-B94C-186C63D7749E}"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46</a:t>
            </a:fld>
            <a:endParaRPr lang="en-US" dirty="0"/>
          </a:p>
        </p:txBody>
      </p:sp>
      <p:sp>
        <p:nvSpPr>
          <p:cNvPr id="27" name="Bevel 3">
            <a:extLst>
              <a:ext uri="{FF2B5EF4-FFF2-40B4-BE49-F238E27FC236}">
                <a16:creationId xmlns:a16="http://schemas.microsoft.com/office/drawing/2014/main" xmlns=""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26D07C"/>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cxnSp>
        <p:nvCxnSpPr>
          <p:cNvPr id="28" name="Straight Arrow Connector 27"/>
          <p:cNvCxnSpPr/>
          <p:nvPr/>
        </p:nvCxnSpPr>
        <p:spPr>
          <a:xfrm>
            <a:off x="1904152" y="2486599"/>
            <a:ext cx="2066544"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63568" y="2117267"/>
            <a:ext cx="954107" cy="369332"/>
          </a:xfrm>
          <a:prstGeom prst="rect">
            <a:avLst/>
          </a:prstGeom>
          <a:noFill/>
        </p:spPr>
        <p:txBody>
          <a:bodyPr wrap="none" rtlCol="0">
            <a:spAutoFit/>
          </a:bodyPr>
          <a:lstStyle/>
          <a:p>
            <a:r>
              <a:rPr lang="en-US" dirty="0" smtClean="0"/>
              <a:t>814_16</a:t>
            </a:r>
            <a:endParaRPr lang="en-US" dirty="0"/>
          </a:p>
        </p:txBody>
      </p:sp>
      <p:sp>
        <p:nvSpPr>
          <p:cNvPr id="30" name="Oval 29"/>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31" name="Straight Arrow Connector 30"/>
          <p:cNvCxnSpPr/>
          <p:nvPr/>
        </p:nvCxnSpPr>
        <p:spPr>
          <a:xfrm flipH="1" flipV="1">
            <a:off x="1898172" y="2949230"/>
            <a:ext cx="2015145"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3393446" y="282488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33" name="TextBox 32"/>
          <p:cNvSpPr txBox="1"/>
          <p:nvPr/>
        </p:nvSpPr>
        <p:spPr>
          <a:xfrm>
            <a:off x="2463568" y="2559808"/>
            <a:ext cx="954107" cy="369332"/>
          </a:xfrm>
          <a:prstGeom prst="rect">
            <a:avLst/>
          </a:prstGeom>
          <a:noFill/>
        </p:spPr>
        <p:txBody>
          <a:bodyPr wrap="none" rtlCol="0">
            <a:spAutoFit/>
          </a:bodyPr>
          <a:lstStyle/>
          <a:p>
            <a:r>
              <a:rPr lang="en-US" dirty="0" smtClean="0"/>
              <a:t>814_28</a:t>
            </a:r>
            <a:endParaRPr lang="en-US" dirty="0"/>
          </a:p>
        </p:txBody>
      </p:sp>
      <p:cxnSp>
        <p:nvCxnSpPr>
          <p:cNvPr id="34" name="Straight Arrow Connector 33"/>
          <p:cNvCxnSpPr/>
          <p:nvPr/>
        </p:nvCxnSpPr>
        <p:spPr>
          <a:xfrm>
            <a:off x="5290285" y="2455000"/>
            <a:ext cx="205740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36" name="Oval 35"/>
          <p:cNvSpPr/>
          <p:nvPr/>
        </p:nvSpPr>
        <p:spPr>
          <a:xfrm>
            <a:off x="5290285" y="23376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37" name="Straight Arrow Connector 36"/>
          <p:cNvCxnSpPr/>
          <p:nvPr/>
        </p:nvCxnSpPr>
        <p:spPr>
          <a:xfrm flipH="1" flipV="1">
            <a:off x="5296634" y="2906039"/>
            <a:ext cx="2015145"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39" name="Oval 38"/>
          <p:cNvSpPr/>
          <p:nvPr/>
        </p:nvSpPr>
        <p:spPr>
          <a:xfrm>
            <a:off x="6770971" y="277790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40" name="TextBox 39"/>
          <p:cNvSpPr txBox="1"/>
          <p:nvPr/>
        </p:nvSpPr>
        <p:spPr>
          <a:xfrm>
            <a:off x="1717173" y="3410378"/>
            <a:ext cx="6360028" cy="369332"/>
          </a:xfrm>
          <a:prstGeom prst="rect">
            <a:avLst/>
          </a:prstGeom>
          <a:noFill/>
        </p:spPr>
        <p:txBody>
          <a:bodyPr wrap="square" rtlCol="0">
            <a:spAutoFit/>
          </a:bodyPr>
          <a:lstStyle/>
          <a:p>
            <a:r>
              <a:rPr lang="en-US" i="1" dirty="0" smtClean="0"/>
              <a:t>Customer </a:t>
            </a:r>
            <a:r>
              <a:rPr lang="en-US" i="1" u="sng" dirty="0" smtClean="0"/>
              <a:t>does not </a:t>
            </a:r>
            <a:r>
              <a:rPr lang="en-US" i="1" dirty="0" smtClean="0"/>
              <a:t>send permit to TDSP within 20 </a:t>
            </a:r>
            <a:r>
              <a:rPr lang="en-US" i="1" dirty="0" smtClean="0"/>
              <a:t>days</a:t>
            </a:r>
            <a:endParaRPr lang="en-US" i="1" dirty="0"/>
          </a:p>
        </p:txBody>
      </p:sp>
      <p:cxnSp>
        <p:nvCxnSpPr>
          <p:cNvPr id="41" name="Straight Arrow Connector 40"/>
          <p:cNvCxnSpPr/>
          <p:nvPr/>
        </p:nvCxnSpPr>
        <p:spPr>
          <a:xfrm>
            <a:off x="5269776" y="4613541"/>
            <a:ext cx="2155568"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7755" y="4237544"/>
            <a:ext cx="954107" cy="369332"/>
          </a:xfrm>
          <a:prstGeom prst="rect">
            <a:avLst/>
          </a:prstGeom>
          <a:noFill/>
        </p:spPr>
        <p:txBody>
          <a:bodyPr wrap="none" rtlCol="0">
            <a:spAutoFit/>
          </a:bodyPr>
          <a:lstStyle/>
          <a:p>
            <a:r>
              <a:rPr lang="en-US" dirty="0" smtClean="0"/>
              <a:t>814_08</a:t>
            </a:r>
            <a:endParaRPr lang="en-US" dirty="0"/>
          </a:p>
        </p:txBody>
      </p:sp>
      <p:cxnSp>
        <p:nvCxnSpPr>
          <p:cNvPr id="44" name="Straight Arrow Connector 43"/>
          <p:cNvCxnSpPr/>
          <p:nvPr/>
        </p:nvCxnSpPr>
        <p:spPr>
          <a:xfrm flipH="1" flipV="1">
            <a:off x="1898172" y="5232513"/>
            <a:ext cx="2015145"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3997" y="4840675"/>
            <a:ext cx="954107" cy="369332"/>
          </a:xfrm>
          <a:prstGeom prst="rect">
            <a:avLst/>
          </a:prstGeom>
          <a:noFill/>
        </p:spPr>
        <p:txBody>
          <a:bodyPr wrap="none" rtlCol="0">
            <a:spAutoFit/>
          </a:bodyPr>
          <a:lstStyle/>
          <a:p>
            <a:r>
              <a:rPr lang="en-US" dirty="0" smtClean="0"/>
              <a:t>814_08</a:t>
            </a:r>
            <a:endParaRPr lang="en-US" dirty="0"/>
          </a:p>
        </p:txBody>
      </p:sp>
      <p:sp>
        <p:nvSpPr>
          <p:cNvPr id="46" name="Oval 45"/>
          <p:cNvSpPr/>
          <p:nvPr/>
        </p:nvSpPr>
        <p:spPr>
          <a:xfrm>
            <a:off x="5264479" y="4514162"/>
            <a:ext cx="539496" cy="213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endParaRPr lang="en-US" sz="1400" dirty="0"/>
          </a:p>
        </p:txBody>
      </p:sp>
      <p:sp>
        <p:nvSpPr>
          <p:cNvPr id="43" name="Oval 42"/>
          <p:cNvSpPr/>
          <p:nvPr/>
        </p:nvSpPr>
        <p:spPr>
          <a:xfrm>
            <a:off x="3373821"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endParaRPr lang="en-US" sz="1400" dirty="0"/>
          </a:p>
        </p:txBody>
      </p:sp>
      <p:cxnSp>
        <p:nvCxnSpPr>
          <p:cNvPr id="53" name="Straight Arrow Connector 52"/>
          <p:cNvCxnSpPr/>
          <p:nvPr/>
        </p:nvCxnSpPr>
        <p:spPr>
          <a:xfrm flipH="1" flipV="1">
            <a:off x="5414681" y="5232513"/>
            <a:ext cx="2015145"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70506" y="4855065"/>
            <a:ext cx="954107" cy="369332"/>
          </a:xfrm>
          <a:prstGeom prst="rect">
            <a:avLst/>
          </a:prstGeom>
          <a:noFill/>
        </p:spPr>
        <p:txBody>
          <a:bodyPr wrap="none" rtlCol="0">
            <a:spAutoFit/>
          </a:bodyPr>
          <a:lstStyle/>
          <a:p>
            <a:r>
              <a:rPr lang="en-US" dirty="0" smtClean="0"/>
              <a:t>814_09</a:t>
            </a:r>
            <a:endParaRPr lang="en-US" dirty="0"/>
          </a:p>
        </p:txBody>
      </p:sp>
      <p:sp>
        <p:nvSpPr>
          <p:cNvPr id="55" name="Oval 54"/>
          <p:cNvSpPr/>
          <p:nvPr/>
        </p:nvSpPr>
        <p:spPr>
          <a:xfrm>
            <a:off x="6890330"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endParaRPr lang="en-US" sz="1400" dirty="0"/>
          </a:p>
        </p:txBody>
      </p:sp>
      <p:sp>
        <p:nvSpPr>
          <p:cNvPr id="49" name="Rectangle 48"/>
          <p:cNvSpPr/>
          <p:nvPr/>
        </p:nvSpPr>
        <p:spPr>
          <a:xfrm>
            <a:off x="1845760" y="2117265"/>
            <a:ext cx="2152489" cy="129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64479" y="2117266"/>
            <a:ext cx="2114342" cy="120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889911" y="4004424"/>
            <a:ext cx="2043032" cy="1452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176206" y="4186987"/>
            <a:ext cx="2398082" cy="1405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right)">
                                      <p:cBhvr>
                                        <p:cTn id="28" dur="500"/>
                                        <p:tgtEl>
                                          <p:spTgt spid="5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right)">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right)">
                                      <p:cBhvr>
                                        <p:cTn id="42" dur="500"/>
                                        <p:tgtEl>
                                          <p:spTgt spid="45"/>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right)">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46" grpId="0" animBg="1"/>
      <p:bldP spid="43" grpId="0" animBg="1"/>
      <p:bldP spid="54" grpId="0"/>
      <p:bldP spid="55" grpId="0" animBg="1"/>
      <p:bldP spid="49" grpId="0" animBg="1"/>
      <p:bldP spid="50" grpId="0" animBg="1"/>
      <p:bldP spid="51" grpId="0" animBg="1"/>
      <p:bldP spid="5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480852" y="1180366"/>
            <a:ext cx="8540750" cy="492125"/>
          </a:xfrm>
        </p:spPr>
        <p:txBody>
          <a:bodyPr/>
          <a:lstStyle/>
          <a:p>
            <a:r>
              <a:rPr lang="en-US" sz="2600" dirty="0"/>
              <a:t>Move In w/ Permit Required</a:t>
            </a:r>
          </a:p>
        </p:txBody>
      </p:sp>
      <p:pic>
        <p:nvPicPr>
          <p:cNvPr id="2" name="Picture 1">
            <a:extLst>
              <a:ext uri="{FF2B5EF4-FFF2-40B4-BE49-F238E27FC236}">
                <a16:creationId xmlns:a16="http://schemas.microsoft.com/office/drawing/2014/main" xmlns="" id="{1F407349-DBA3-4EF1-9DE1-61EFB8F6D199}"/>
              </a:ext>
            </a:extLst>
          </p:cNvPr>
          <p:cNvPicPr>
            <a:picLocks noChangeAspect="1"/>
          </p:cNvPicPr>
          <p:nvPr/>
        </p:nvPicPr>
        <p:blipFill>
          <a:blip r:embed="rId2"/>
          <a:stretch>
            <a:fillRect/>
          </a:stretch>
        </p:blipFill>
        <p:spPr>
          <a:xfrm>
            <a:off x="468660" y="1752600"/>
            <a:ext cx="7063679" cy="4759937"/>
          </a:xfrm>
          <a:prstGeom prst="rect">
            <a:avLst/>
          </a:prstGeom>
        </p:spPr>
      </p:pic>
      <p:sp>
        <p:nvSpPr>
          <p:cNvPr id="4" name="Date Placeholder 3"/>
          <p:cNvSpPr>
            <a:spLocks noGrp="1"/>
          </p:cNvSpPr>
          <p:nvPr>
            <p:ph type="dt" sz="half" idx="10"/>
          </p:nvPr>
        </p:nvSpPr>
        <p:spPr/>
        <p:txBody>
          <a:bodyPr/>
          <a:lstStyle/>
          <a:p>
            <a:fld id="{C22992E6-6959-4511-90C6-6C6104D93F30}"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47</a:t>
            </a:fld>
            <a:endParaRPr lang="en-US" dirty="0"/>
          </a:p>
        </p:txBody>
      </p:sp>
    </p:spTree>
    <p:extLst>
      <p:ext uri="{BB962C8B-B14F-4D97-AF65-F5344CB8AC3E}">
        <p14:creationId xmlns:p14="http://schemas.microsoft.com/office/powerpoint/2010/main" val="236954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Date Change followed by Cancel</a:t>
            </a:r>
          </a:p>
        </p:txBody>
      </p:sp>
      <p:sp>
        <p:nvSpPr>
          <p:cNvPr id="8" name="Bevel 3">
            <a:extLst>
              <a:ext uri="{FF2B5EF4-FFF2-40B4-BE49-F238E27FC236}">
                <a16:creationId xmlns:a16="http://schemas.microsoft.com/office/drawing/2014/main" xmlns=""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26D07C"/>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37B55F6C-CEDA-46DE-A473-06F05FB6ED6E}"/>
              </a:ext>
            </a:extLst>
          </p:cNvPr>
          <p:cNvSpPr>
            <a:spLocks noChangeArrowheads="1"/>
          </p:cNvSpPr>
          <p:nvPr/>
        </p:nvSpPr>
        <p:spPr bwMode="auto">
          <a:xfrm>
            <a:off x="539880" y="5348051"/>
            <a:ext cx="1219200" cy="827088"/>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48</a:t>
            </a:fld>
            <a:endParaRPr lang="en-US" dirty="0"/>
          </a:p>
        </p:txBody>
      </p:sp>
      <p:cxnSp>
        <p:nvCxnSpPr>
          <p:cNvPr id="12" name="Straight Arrow Connector 11"/>
          <p:cNvCxnSpPr/>
          <p:nvPr/>
        </p:nvCxnSpPr>
        <p:spPr>
          <a:xfrm>
            <a:off x="1801208" y="1613865"/>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44533"/>
            <a:ext cx="1467068" cy="369332"/>
          </a:xfrm>
          <a:prstGeom prst="rect">
            <a:avLst/>
          </a:prstGeom>
          <a:noFill/>
        </p:spPr>
        <p:txBody>
          <a:bodyPr wrap="none" rtlCol="0">
            <a:spAutoFit/>
          </a:bodyPr>
          <a:lstStyle/>
          <a:p>
            <a:r>
              <a:rPr lang="en-US" dirty="0" smtClean="0"/>
              <a:t>814_16   7/5</a:t>
            </a:r>
            <a:endParaRPr lang="en-US" dirty="0"/>
          </a:p>
        </p:txBody>
      </p:sp>
      <p:cxnSp>
        <p:nvCxnSpPr>
          <p:cNvPr id="18" name="Straight Arrow Connector 17"/>
          <p:cNvCxnSpPr/>
          <p:nvPr/>
        </p:nvCxnSpPr>
        <p:spPr>
          <a:xfrm>
            <a:off x="5320101" y="1613865"/>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076628" y="1777246"/>
            <a:ext cx="1467068" cy="369332"/>
          </a:xfrm>
          <a:prstGeom prst="rect">
            <a:avLst/>
          </a:prstGeom>
          <a:noFill/>
        </p:spPr>
        <p:txBody>
          <a:bodyPr wrap="none" rtlCol="0">
            <a:spAutoFit/>
          </a:bodyPr>
          <a:lstStyle/>
          <a:p>
            <a:r>
              <a:rPr lang="en-US" dirty="0" smtClean="0"/>
              <a:t>814_05   7/5</a:t>
            </a:r>
            <a:endParaRPr lang="en-US" dirty="0"/>
          </a:p>
        </p:txBody>
      </p:sp>
      <p:cxnSp>
        <p:nvCxnSpPr>
          <p:cNvPr id="20" name="Straight Arrow Connector 19"/>
          <p:cNvCxnSpPr/>
          <p:nvPr/>
        </p:nvCxnSpPr>
        <p:spPr>
          <a:xfrm flipH="1">
            <a:off x="1801208" y="2136306"/>
            <a:ext cx="2158827" cy="102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31220" y="1763035"/>
            <a:ext cx="1467068" cy="369332"/>
          </a:xfrm>
          <a:prstGeom prst="rect">
            <a:avLst/>
          </a:prstGeom>
          <a:noFill/>
        </p:spPr>
        <p:txBody>
          <a:bodyPr wrap="none" rtlCol="0">
            <a:spAutoFit/>
          </a:bodyPr>
          <a:lstStyle/>
          <a:p>
            <a:r>
              <a:rPr lang="en-US" dirty="0" smtClean="0"/>
              <a:t>814_04   7/5</a:t>
            </a:r>
            <a:endParaRPr lang="en-US" dirty="0"/>
          </a:p>
        </p:txBody>
      </p:sp>
      <p:cxnSp>
        <p:nvCxnSpPr>
          <p:cNvPr id="24" name="Straight Arrow Connector 23"/>
          <p:cNvCxnSpPr/>
          <p:nvPr/>
        </p:nvCxnSpPr>
        <p:spPr>
          <a:xfrm flipH="1">
            <a:off x="5332014" y="2129319"/>
            <a:ext cx="2144597" cy="609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801209" y="2667000"/>
            <a:ext cx="2158826" cy="201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24366" y="2309958"/>
            <a:ext cx="954107" cy="369332"/>
          </a:xfrm>
          <a:prstGeom prst="rect">
            <a:avLst/>
          </a:prstGeom>
          <a:noFill/>
        </p:spPr>
        <p:txBody>
          <a:bodyPr wrap="none" rtlCol="0">
            <a:spAutoFit/>
          </a:bodyPr>
          <a:lstStyle/>
          <a:p>
            <a:r>
              <a:rPr lang="en-US" dirty="0" smtClean="0"/>
              <a:t>867_02</a:t>
            </a:r>
            <a:endParaRPr lang="en-US" dirty="0"/>
          </a:p>
        </p:txBody>
      </p:sp>
      <p:cxnSp>
        <p:nvCxnSpPr>
          <p:cNvPr id="30" name="Straight Arrow Connector 29"/>
          <p:cNvCxnSpPr/>
          <p:nvPr/>
        </p:nvCxnSpPr>
        <p:spPr>
          <a:xfrm flipH="1">
            <a:off x="5317785" y="2650868"/>
            <a:ext cx="2158826" cy="12636"/>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9" y="2286294"/>
            <a:ext cx="954107" cy="369332"/>
          </a:xfrm>
          <a:prstGeom prst="rect">
            <a:avLst/>
          </a:prstGeom>
          <a:noFill/>
        </p:spPr>
        <p:txBody>
          <a:bodyPr wrap="none" rtlCol="0">
            <a:spAutoFit/>
          </a:bodyPr>
          <a:lstStyle/>
          <a:p>
            <a:r>
              <a:rPr lang="en-US" dirty="0" smtClean="0"/>
              <a:t>867_02</a:t>
            </a:r>
            <a:endParaRPr lang="en-US" dirty="0"/>
          </a:p>
        </p:txBody>
      </p:sp>
      <p:cxnSp>
        <p:nvCxnSpPr>
          <p:cNvPr id="33" name="Straight Arrow Connector 32"/>
          <p:cNvCxnSpPr/>
          <p:nvPr/>
        </p:nvCxnSpPr>
        <p:spPr>
          <a:xfrm>
            <a:off x="1801208" y="3276600"/>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801207" y="3870104"/>
            <a:ext cx="2158827" cy="102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801208" y="4495800"/>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317785" y="3274772"/>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17784" y="3868276"/>
            <a:ext cx="2158827" cy="102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317785" y="4493972"/>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954607" y="1248473"/>
            <a:ext cx="954107" cy="369332"/>
          </a:xfrm>
          <a:prstGeom prst="rect">
            <a:avLst/>
          </a:prstGeom>
          <a:noFill/>
        </p:spPr>
        <p:txBody>
          <a:bodyPr wrap="none" rtlCol="0">
            <a:spAutoFit/>
          </a:bodyPr>
          <a:lstStyle/>
          <a:p>
            <a:r>
              <a:rPr lang="en-US" dirty="0" smtClean="0"/>
              <a:t>814_03</a:t>
            </a:r>
            <a:endParaRPr lang="en-US" dirty="0"/>
          </a:p>
        </p:txBody>
      </p:sp>
      <p:sp>
        <p:nvSpPr>
          <p:cNvPr id="40" name="TextBox 39"/>
          <p:cNvSpPr txBox="1"/>
          <p:nvPr/>
        </p:nvSpPr>
        <p:spPr>
          <a:xfrm>
            <a:off x="2318425" y="2924716"/>
            <a:ext cx="1467068" cy="369332"/>
          </a:xfrm>
          <a:prstGeom prst="rect">
            <a:avLst/>
          </a:prstGeom>
          <a:noFill/>
        </p:spPr>
        <p:txBody>
          <a:bodyPr wrap="none" rtlCol="0">
            <a:spAutoFit/>
          </a:bodyPr>
          <a:lstStyle/>
          <a:p>
            <a:r>
              <a:rPr lang="en-US" dirty="0" smtClean="0"/>
              <a:t>814_12   7/7</a:t>
            </a:r>
            <a:endParaRPr lang="en-US" dirty="0"/>
          </a:p>
        </p:txBody>
      </p:sp>
      <p:sp>
        <p:nvSpPr>
          <p:cNvPr id="41" name="TextBox 40"/>
          <p:cNvSpPr txBox="1"/>
          <p:nvPr/>
        </p:nvSpPr>
        <p:spPr>
          <a:xfrm>
            <a:off x="5977157" y="2923359"/>
            <a:ext cx="1467068" cy="369332"/>
          </a:xfrm>
          <a:prstGeom prst="rect">
            <a:avLst/>
          </a:prstGeom>
          <a:noFill/>
        </p:spPr>
        <p:txBody>
          <a:bodyPr wrap="none" rtlCol="0">
            <a:spAutoFit/>
          </a:bodyPr>
          <a:lstStyle/>
          <a:p>
            <a:r>
              <a:rPr lang="en-US" dirty="0" smtClean="0"/>
              <a:t>814_12   7/7</a:t>
            </a:r>
            <a:endParaRPr lang="en-US" dirty="0"/>
          </a:p>
        </p:txBody>
      </p:sp>
      <p:sp>
        <p:nvSpPr>
          <p:cNvPr id="42" name="TextBox 41"/>
          <p:cNvSpPr txBox="1"/>
          <p:nvPr/>
        </p:nvSpPr>
        <p:spPr>
          <a:xfrm>
            <a:off x="5622380" y="3520865"/>
            <a:ext cx="1467068" cy="369332"/>
          </a:xfrm>
          <a:prstGeom prst="rect">
            <a:avLst/>
          </a:prstGeom>
          <a:noFill/>
        </p:spPr>
        <p:txBody>
          <a:bodyPr wrap="none" rtlCol="0">
            <a:spAutoFit/>
          </a:bodyPr>
          <a:lstStyle/>
          <a:p>
            <a:r>
              <a:rPr lang="en-US" dirty="0" smtClean="0"/>
              <a:t>814_13   7/7</a:t>
            </a:r>
            <a:endParaRPr lang="en-US" dirty="0"/>
          </a:p>
        </p:txBody>
      </p:sp>
      <p:sp>
        <p:nvSpPr>
          <p:cNvPr id="43" name="TextBox 42"/>
          <p:cNvSpPr txBox="1"/>
          <p:nvPr/>
        </p:nvSpPr>
        <p:spPr>
          <a:xfrm>
            <a:off x="6010390" y="4139744"/>
            <a:ext cx="954107" cy="369332"/>
          </a:xfrm>
          <a:prstGeom prst="rect">
            <a:avLst/>
          </a:prstGeom>
          <a:noFill/>
        </p:spPr>
        <p:txBody>
          <a:bodyPr wrap="none" rtlCol="0">
            <a:spAutoFit/>
          </a:bodyPr>
          <a:lstStyle/>
          <a:p>
            <a:r>
              <a:rPr lang="en-US" dirty="0" smtClean="0"/>
              <a:t>814_18</a:t>
            </a:r>
            <a:endParaRPr lang="en-US" dirty="0"/>
          </a:p>
        </p:txBody>
      </p:sp>
      <p:sp>
        <p:nvSpPr>
          <p:cNvPr id="44" name="TextBox 43"/>
          <p:cNvSpPr txBox="1"/>
          <p:nvPr/>
        </p:nvSpPr>
        <p:spPr>
          <a:xfrm>
            <a:off x="2021816" y="3522026"/>
            <a:ext cx="1467068" cy="369332"/>
          </a:xfrm>
          <a:prstGeom prst="rect">
            <a:avLst/>
          </a:prstGeom>
          <a:noFill/>
        </p:spPr>
        <p:txBody>
          <a:bodyPr wrap="none" rtlCol="0">
            <a:spAutoFit/>
          </a:bodyPr>
          <a:lstStyle/>
          <a:p>
            <a:r>
              <a:rPr lang="en-US" dirty="0" smtClean="0"/>
              <a:t>814_13   7/7</a:t>
            </a:r>
            <a:endParaRPr lang="en-US" dirty="0"/>
          </a:p>
        </p:txBody>
      </p:sp>
      <p:sp>
        <p:nvSpPr>
          <p:cNvPr id="45" name="TextBox 44"/>
          <p:cNvSpPr txBox="1"/>
          <p:nvPr/>
        </p:nvSpPr>
        <p:spPr>
          <a:xfrm>
            <a:off x="2590238" y="4132628"/>
            <a:ext cx="954107" cy="369332"/>
          </a:xfrm>
          <a:prstGeom prst="rect">
            <a:avLst/>
          </a:prstGeom>
          <a:noFill/>
        </p:spPr>
        <p:txBody>
          <a:bodyPr wrap="none" rtlCol="0">
            <a:spAutoFit/>
          </a:bodyPr>
          <a:lstStyle/>
          <a:p>
            <a:r>
              <a:rPr lang="en-US" dirty="0" smtClean="0"/>
              <a:t>814_08</a:t>
            </a:r>
            <a:endParaRPr lang="en-US" dirty="0"/>
          </a:p>
        </p:txBody>
      </p:sp>
      <p:sp>
        <p:nvSpPr>
          <p:cNvPr id="49" name="TextBox 48"/>
          <p:cNvSpPr txBox="1"/>
          <p:nvPr/>
        </p:nvSpPr>
        <p:spPr>
          <a:xfrm>
            <a:off x="2594875" y="5727670"/>
            <a:ext cx="954107" cy="369332"/>
          </a:xfrm>
          <a:prstGeom prst="rect">
            <a:avLst/>
          </a:prstGeom>
          <a:noFill/>
        </p:spPr>
        <p:txBody>
          <a:bodyPr wrap="none" rtlCol="0">
            <a:spAutoFit/>
          </a:bodyPr>
          <a:lstStyle/>
          <a:p>
            <a:r>
              <a:rPr lang="en-US" dirty="0" smtClean="0"/>
              <a:t>814_08</a:t>
            </a:r>
            <a:endParaRPr lang="en-US" dirty="0"/>
          </a:p>
        </p:txBody>
      </p:sp>
      <p:sp>
        <p:nvSpPr>
          <p:cNvPr id="50" name="TextBox 49"/>
          <p:cNvSpPr txBox="1"/>
          <p:nvPr/>
        </p:nvSpPr>
        <p:spPr>
          <a:xfrm>
            <a:off x="2590254" y="5133994"/>
            <a:ext cx="954107" cy="369332"/>
          </a:xfrm>
          <a:prstGeom prst="rect">
            <a:avLst/>
          </a:prstGeom>
          <a:noFill/>
        </p:spPr>
        <p:txBody>
          <a:bodyPr wrap="none" rtlCol="0">
            <a:spAutoFit/>
          </a:bodyPr>
          <a:lstStyle/>
          <a:p>
            <a:r>
              <a:rPr lang="en-US" dirty="0" smtClean="0"/>
              <a:t>814_06</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sp>
        <p:nvSpPr>
          <p:cNvPr id="62" name="Oval 61"/>
          <p:cNvSpPr/>
          <p:nvPr/>
        </p:nvSpPr>
        <p:spPr>
          <a:xfrm>
            <a:off x="1796683" y="4364828"/>
            <a:ext cx="539351" cy="258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12</a:t>
            </a:r>
          </a:p>
        </p:txBody>
      </p:sp>
      <p:sp>
        <p:nvSpPr>
          <p:cNvPr id="63" name="Oval 62"/>
          <p:cNvSpPr/>
          <p:nvPr/>
        </p:nvSpPr>
        <p:spPr>
          <a:xfrm>
            <a:off x="5299470" y="4390260"/>
            <a:ext cx="549270" cy="2043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13</a:t>
            </a:r>
          </a:p>
        </p:txBody>
      </p:sp>
      <p:cxnSp>
        <p:nvCxnSpPr>
          <p:cNvPr id="68" name="Elbow Connector 67"/>
          <p:cNvCxnSpPr/>
          <p:nvPr/>
        </p:nvCxnSpPr>
        <p:spPr>
          <a:xfrm rot="16200000" flipH="1" flipV="1">
            <a:off x="1566465" y="2580966"/>
            <a:ext cx="3240295" cy="2570572"/>
          </a:xfrm>
          <a:prstGeom prst="bentConnector3">
            <a:avLst>
              <a:gd name="adj1" fmla="val 10018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64" idx="0"/>
          </p:cNvCxnSpPr>
          <p:nvPr/>
        </p:nvCxnSpPr>
        <p:spPr>
          <a:xfrm rot="16200000" flipH="1" flipV="1">
            <a:off x="1544281" y="2599722"/>
            <a:ext cx="3842443" cy="3128353"/>
          </a:xfrm>
          <a:prstGeom prst="bentConnector3">
            <a:avLst>
              <a:gd name="adj1" fmla="val 100187"/>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4760003" y="2242678"/>
            <a:ext cx="539351"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14</a:t>
            </a:r>
          </a:p>
        </p:txBody>
      </p: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11</a:t>
            </a:r>
          </a:p>
        </p:txBody>
      </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9784517">
            <a:off x="429388" y="3094206"/>
            <a:ext cx="8488927" cy="1323439"/>
          </a:xfrm>
          <a:prstGeom prst="rect">
            <a:avLst/>
          </a:prstGeom>
          <a:noFill/>
        </p:spPr>
        <p:txBody>
          <a:bodyPr wrap="none" rtlCol="0">
            <a:spAutoFit/>
          </a:bodyPr>
          <a:lstStyle/>
          <a:p>
            <a:r>
              <a:rPr lang="en-US" sz="8000" b="1" dirty="0" smtClean="0">
                <a:solidFill>
                  <a:srgbClr val="FF0000"/>
                </a:solidFill>
              </a:rPr>
              <a:t>SPLIT INTO TWO</a:t>
            </a:r>
            <a:endParaRPr lang="en-US" sz="8000" b="1" dirty="0">
              <a:solidFill>
                <a:srgbClr val="FF0000"/>
              </a:solidFill>
            </a:endParaRPr>
          </a:p>
        </p:txBody>
      </p:sp>
    </p:spTree>
    <p:extLst>
      <p:ext uri="{BB962C8B-B14F-4D97-AF65-F5344CB8AC3E}">
        <p14:creationId xmlns:p14="http://schemas.microsoft.com/office/powerpoint/2010/main" val="1419689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500"/>
                                        <p:tgtEl>
                                          <p:spTgt spid="23"/>
                                        </p:tgtEl>
                                      </p:cBhvr>
                                    </p:animEffect>
                                  </p:childTnLst>
                                </p:cTn>
                              </p:par>
                              <p:par>
                                <p:cTn id="38" presetID="22" presetClass="entr" presetSubtype="2"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right)">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right)">
                                      <p:cBhvr>
                                        <p:cTn id="48" dur="500"/>
                                        <p:tgtEl>
                                          <p:spTgt spid="19"/>
                                        </p:tgtEl>
                                      </p:cBhvr>
                                    </p:animEffect>
                                  </p:childTnLst>
                                </p:cTn>
                              </p:par>
                              <p:par>
                                <p:cTn id="49" presetID="22" presetClass="entr" presetSubtype="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right)">
                                      <p:cBhvr>
                                        <p:cTn id="51" dur="500"/>
                                        <p:tgtEl>
                                          <p:spTgt spid="20"/>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right)">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right)">
                                      <p:cBhvr>
                                        <p:cTn id="62" dur="500"/>
                                        <p:tgtEl>
                                          <p:spTgt spid="31"/>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right)">
                                      <p:cBhvr>
                                        <p:cTn id="65" dur="500"/>
                                        <p:tgtEl>
                                          <p:spTgt spid="5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right)">
                                      <p:cBhvr>
                                        <p:cTn id="70" dur="500"/>
                                        <p:tgtEl>
                                          <p:spTgt spid="25"/>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50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right)">
                                      <p:cBhvr>
                                        <p:cTn id="76" dur="500"/>
                                        <p:tgtEl>
                                          <p:spTgt spid="5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left)">
                                      <p:cBhvr>
                                        <p:cTn id="81" dur="500"/>
                                        <p:tgtEl>
                                          <p:spTgt spid="3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left)">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left)">
                                      <p:cBhvr>
                                        <p:cTn id="92" dur="500"/>
                                        <p:tgtEl>
                                          <p:spTgt spid="3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wipe(left)">
                                      <p:cBhvr>
                                        <p:cTn id="95" dur="500"/>
                                        <p:tgtEl>
                                          <p:spTgt spid="41"/>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wipe(left)">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wipe(right)">
                                      <p:cBhvr>
                                        <p:cTn id="103" dur="500"/>
                                        <p:tgtEl>
                                          <p:spTgt spid="37"/>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right)">
                                      <p:cBhvr>
                                        <p:cTn id="106" dur="500"/>
                                        <p:tgtEl>
                                          <p:spTgt spid="4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right)">
                                      <p:cBhvr>
                                        <p:cTn id="109" dur="500"/>
                                        <p:tgtEl>
                                          <p:spTgt spid="59"/>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2"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wipe(right)">
                                      <p:cBhvr>
                                        <p:cTn id="114" dur="500"/>
                                        <p:tgtEl>
                                          <p:spTgt spid="34"/>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right)">
                                      <p:cBhvr>
                                        <p:cTn id="117" dur="500"/>
                                        <p:tgtEl>
                                          <p:spTgt spid="4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right)">
                                      <p:cBhvr>
                                        <p:cTn id="120" dur="500"/>
                                        <p:tgtEl>
                                          <p:spTgt spid="6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0" nodeType="clickEffect">
                                  <p:stCondLst>
                                    <p:cond delay="0"/>
                                  </p:stCondLst>
                                  <p:childTnLst>
                                    <p:set>
                                      <p:cBhvr>
                                        <p:cTn id="124" dur="1" fill="hold">
                                          <p:stCondLst>
                                            <p:cond delay="0"/>
                                          </p:stCondLst>
                                        </p:cTn>
                                        <p:tgtEl>
                                          <p:spTgt spid="74"/>
                                        </p:tgtEl>
                                        <p:attrNameLst>
                                          <p:attrName>style.visibility</p:attrName>
                                        </p:attrNameLst>
                                      </p:cBhvr>
                                      <p:to>
                                        <p:strVal val="visible"/>
                                      </p:to>
                                    </p:set>
                                    <p:animEffect transition="in" filter="wipe(up)">
                                      <p:cBhvr>
                                        <p:cTn id="125" dur="500"/>
                                        <p:tgtEl>
                                          <p:spTgt spid="74"/>
                                        </p:tgtEl>
                                      </p:cBhvr>
                                    </p:animEffect>
                                  </p:childTnLst>
                                </p:cTn>
                              </p:par>
                              <p:par>
                                <p:cTn id="126" presetID="22" presetClass="entr" presetSubtype="1" fill="hold" nodeType="with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wipe(up)">
                                      <p:cBhvr>
                                        <p:cTn id="128" dur="500"/>
                                        <p:tgtEl>
                                          <p:spTgt spid="68"/>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wipe(up)">
                                      <p:cBhvr>
                                        <p:cTn id="131" dur="500"/>
                                        <p:tgtEl>
                                          <p:spTgt spid="50"/>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35"/>
                                        </p:tgtEl>
                                        <p:attrNameLst>
                                          <p:attrName>style.visibility</p:attrName>
                                        </p:attrNameLst>
                                      </p:cBhvr>
                                      <p:to>
                                        <p:strVal val="visible"/>
                                      </p:to>
                                    </p:set>
                                    <p:animEffect transition="in" filter="wipe(left)">
                                      <p:cBhvr>
                                        <p:cTn id="136" dur="500"/>
                                        <p:tgtEl>
                                          <p:spTgt spid="35"/>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45"/>
                                        </p:tgtEl>
                                        <p:attrNameLst>
                                          <p:attrName>style.visibility</p:attrName>
                                        </p:attrNameLst>
                                      </p:cBhvr>
                                      <p:to>
                                        <p:strVal val="visible"/>
                                      </p:to>
                                    </p:set>
                                    <p:animEffect transition="in" filter="wipe(left)">
                                      <p:cBhvr>
                                        <p:cTn id="139" dur="500"/>
                                        <p:tgtEl>
                                          <p:spTgt spid="4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62"/>
                                        </p:tgtEl>
                                        <p:attrNameLst>
                                          <p:attrName>style.visibility</p:attrName>
                                        </p:attrNameLst>
                                      </p:cBhvr>
                                      <p:to>
                                        <p:strVal val="visible"/>
                                      </p:to>
                                    </p:set>
                                    <p:animEffect transition="in" filter="wipe(left)">
                                      <p:cBhvr>
                                        <p:cTn id="142" dur="500"/>
                                        <p:tgtEl>
                                          <p:spTgt spid="62"/>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wipe(left)">
                                      <p:cBhvr>
                                        <p:cTn id="147" dur="500"/>
                                        <p:tgtEl>
                                          <p:spTgt spid="38"/>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43"/>
                                        </p:tgtEl>
                                        <p:attrNameLst>
                                          <p:attrName>style.visibility</p:attrName>
                                        </p:attrNameLst>
                                      </p:cBhvr>
                                      <p:to>
                                        <p:strVal val="visible"/>
                                      </p:to>
                                    </p:set>
                                    <p:animEffect transition="in" filter="wipe(left)">
                                      <p:cBhvr>
                                        <p:cTn id="150" dur="500"/>
                                        <p:tgtEl>
                                          <p:spTgt spid="43"/>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63"/>
                                        </p:tgtEl>
                                        <p:attrNameLst>
                                          <p:attrName>style.visibility</p:attrName>
                                        </p:attrNameLst>
                                      </p:cBhvr>
                                      <p:to>
                                        <p:strVal val="visible"/>
                                      </p:to>
                                    </p:set>
                                    <p:animEffect transition="in" filter="wipe(left)">
                                      <p:cBhvr>
                                        <p:cTn id="153" dur="500"/>
                                        <p:tgtEl>
                                          <p:spTgt spid="63"/>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grpId="0" nodeType="clickEffect">
                                  <p:stCondLst>
                                    <p:cond delay="0"/>
                                  </p:stCondLst>
                                  <p:childTnLst>
                                    <p:set>
                                      <p:cBhvr>
                                        <p:cTn id="157" dur="1" fill="hold">
                                          <p:stCondLst>
                                            <p:cond delay="0"/>
                                          </p:stCondLst>
                                        </p:cTn>
                                        <p:tgtEl>
                                          <p:spTgt spid="64"/>
                                        </p:tgtEl>
                                        <p:attrNameLst>
                                          <p:attrName>style.visibility</p:attrName>
                                        </p:attrNameLst>
                                      </p:cBhvr>
                                      <p:to>
                                        <p:strVal val="visible"/>
                                      </p:to>
                                    </p:set>
                                    <p:animEffect transition="in" filter="wipe(up)">
                                      <p:cBhvr>
                                        <p:cTn id="158" dur="500"/>
                                        <p:tgtEl>
                                          <p:spTgt spid="64"/>
                                        </p:tgtEl>
                                      </p:cBhvr>
                                    </p:animEffect>
                                  </p:childTnLst>
                                </p:cTn>
                              </p:par>
                              <p:par>
                                <p:cTn id="159" presetID="22" presetClass="entr" presetSubtype="1" fill="hold" nodeType="withEffect">
                                  <p:stCondLst>
                                    <p:cond delay="0"/>
                                  </p:stCondLst>
                                  <p:childTnLst>
                                    <p:set>
                                      <p:cBhvr>
                                        <p:cTn id="160" dur="1" fill="hold">
                                          <p:stCondLst>
                                            <p:cond delay="0"/>
                                          </p:stCondLst>
                                        </p:cTn>
                                        <p:tgtEl>
                                          <p:spTgt spid="71"/>
                                        </p:tgtEl>
                                        <p:attrNameLst>
                                          <p:attrName>style.visibility</p:attrName>
                                        </p:attrNameLst>
                                      </p:cBhvr>
                                      <p:to>
                                        <p:strVal val="visible"/>
                                      </p:to>
                                    </p:set>
                                    <p:animEffect transition="in" filter="wipe(up)">
                                      <p:cBhvr>
                                        <p:cTn id="161" dur="500"/>
                                        <p:tgtEl>
                                          <p:spTgt spid="71"/>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49"/>
                                        </p:tgtEl>
                                        <p:attrNameLst>
                                          <p:attrName>style.visibility</p:attrName>
                                        </p:attrNameLst>
                                      </p:cBhvr>
                                      <p:to>
                                        <p:strVal val="visible"/>
                                      </p:to>
                                    </p:set>
                                    <p:animEffect transition="in" filter="wipe(up)">
                                      <p:cBhvr>
                                        <p:cTn id="16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3" grpId="0"/>
      <p:bldP spid="29" grpId="0"/>
      <p:bldP spid="31" grpId="0"/>
      <p:bldP spid="39" grpId="0"/>
      <p:bldP spid="40" grpId="0"/>
      <p:bldP spid="41" grpId="0"/>
      <p:bldP spid="42" grpId="0"/>
      <p:bldP spid="43" grpId="0"/>
      <p:bldP spid="44" grpId="0"/>
      <p:bldP spid="45" grpId="0"/>
      <p:bldP spid="49" grpId="0"/>
      <p:bldP spid="50"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2" grpId="0" animBg="1"/>
      <p:bldP spid="63" grpId="0" animBg="1"/>
      <p:bldP spid="64" grpId="0" animBg="1"/>
      <p:bldP spid="74" grpId="0" animBg="1"/>
      <p:bldP spid="66" grpId="0" animBg="1"/>
      <p:bldP spid="67" grpId="0" animBg="1"/>
      <p:bldP spid="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a:t>
            </a:r>
            <a:r>
              <a:rPr lang="en-US" dirty="0" smtClean="0"/>
              <a:t>Cancel</a:t>
            </a:r>
            <a:endParaRPr lang="en-US" dirty="0"/>
          </a:p>
        </p:txBody>
      </p:sp>
      <p:sp>
        <p:nvSpPr>
          <p:cNvPr id="8" name="Bevel 3">
            <a:extLst>
              <a:ext uri="{FF2B5EF4-FFF2-40B4-BE49-F238E27FC236}">
                <a16:creationId xmlns:a16="http://schemas.microsoft.com/office/drawing/2014/main" xmlns=""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26D07C"/>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37B55F6C-CEDA-46DE-A473-06F05FB6ED6E}"/>
              </a:ext>
            </a:extLst>
          </p:cNvPr>
          <p:cNvSpPr>
            <a:spLocks noChangeArrowheads="1"/>
          </p:cNvSpPr>
          <p:nvPr/>
        </p:nvSpPr>
        <p:spPr bwMode="auto">
          <a:xfrm>
            <a:off x="539880" y="5348051"/>
            <a:ext cx="1219200" cy="827088"/>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49</a:t>
            </a:fld>
            <a:endParaRPr lang="en-US" dirty="0"/>
          </a:p>
        </p:txBody>
      </p:sp>
      <p:cxnSp>
        <p:nvCxnSpPr>
          <p:cNvPr id="12" name="Straight Arrow Connector 11"/>
          <p:cNvCxnSpPr/>
          <p:nvPr/>
        </p:nvCxnSpPr>
        <p:spPr>
          <a:xfrm>
            <a:off x="1801208" y="1613865"/>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44533"/>
            <a:ext cx="954107" cy="369332"/>
          </a:xfrm>
          <a:prstGeom prst="rect">
            <a:avLst/>
          </a:prstGeom>
          <a:noFill/>
        </p:spPr>
        <p:txBody>
          <a:bodyPr wrap="none" rtlCol="0">
            <a:spAutoFit/>
          </a:bodyPr>
          <a:lstStyle/>
          <a:p>
            <a:r>
              <a:rPr lang="en-US" dirty="0" smtClean="0"/>
              <a:t>814_16</a:t>
            </a:r>
            <a:endParaRPr lang="en-US" dirty="0"/>
          </a:p>
        </p:txBody>
      </p:sp>
      <p:cxnSp>
        <p:nvCxnSpPr>
          <p:cNvPr id="18" name="Straight Arrow Connector 17"/>
          <p:cNvCxnSpPr/>
          <p:nvPr/>
        </p:nvCxnSpPr>
        <p:spPr>
          <a:xfrm>
            <a:off x="5320101" y="1613865"/>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26378" y="1768995"/>
            <a:ext cx="954107" cy="369332"/>
          </a:xfrm>
          <a:prstGeom prst="rect">
            <a:avLst/>
          </a:prstGeom>
          <a:noFill/>
        </p:spPr>
        <p:txBody>
          <a:bodyPr wrap="none" rtlCol="0">
            <a:spAutoFit/>
          </a:bodyPr>
          <a:lstStyle/>
          <a:p>
            <a:r>
              <a:rPr lang="en-US" dirty="0" smtClean="0"/>
              <a:t>814_05</a:t>
            </a:r>
            <a:endParaRPr lang="en-US" dirty="0"/>
          </a:p>
        </p:txBody>
      </p:sp>
      <p:cxnSp>
        <p:nvCxnSpPr>
          <p:cNvPr id="20" name="Straight Arrow Connector 19"/>
          <p:cNvCxnSpPr/>
          <p:nvPr/>
        </p:nvCxnSpPr>
        <p:spPr>
          <a:xfrm flipH="1">
            <a:off x="1801208" y="2136306"/>
            <a:ext cx="2158827" cy="102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75998" y="1763035"/>
            <a:ext cx="954107" cy="369332"/>
          </a:xfrm>
          <a:prstGeom prst="rect">
            <a:avLst/>
          </a:prstGeom>
          <a:noFill/>
        </p:spPr>
        <p:txBody>
          <a:bodyPr wrap="none" rtlCol="0">
            <a:spAutoFit/>
          </a:bodyPr>
          <a:lstStyle/>
          <a:p>
            <a:r>
              <a:rPr lang="en-US" dirty="0" smtClean="0"/>
              <a:t>814_04</a:t>
            </a:r>
            <a:endParaRPr lang="en-US" dirty="0"/>
          </a:p>
        </p:txBody>
      </p:sp>
      <p:cxnSp>
        <p:nvCxnSpPr>
          <p:cNvPr id="24" name="Straight Arrow Connector 23"/>
          <p:cNvCxnSpPr/>
          <p:nvPr/>
        </p:nvCxnSpPr>
        <p:spPr>
          <a:xfrm flipH="1">
            <a:off x="5332014" y="2129319"/>
            <a:ext cx="2144597" cy="609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801209" y="2667000"/>
            <a:ext cx="2158826" cy="201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24366" y="2309958"/>
            <a:ext cx="954107" cy="369332"/>
          </a:xfrm>
          <a:prstGeom prst="rect">
            <a:avLst/>
          </a:prstGeom>
          <a:noFill/>
        </p:spPr>
        <p:txBody>
          <a:bodyPr wrap="none" rtlCol="0">
            <a:spAutoFit/>
          </a:bodyPr>
          <a:lstStyle/>
          <a:p>
            <a:r>
              <a:rPr lang="en-US" dirty="0" smtClean="0"/>
              <a:t>867_02</a:t>
            </a:r>
            <a:endParaRPr lang="en-US" dirty="0"/>
          </a:p>
        </p:txBody>
      </p:sp>
      <p:cxnSp>
        <p:nvCxnSpPr>
          <p:cNvPr id="30" name="Straight Arrow Connector 29"/>
          <p:cNvCxnSpPr/>
          <p:nvPr/>
        </p:nvCxnSpPr>
        <p:spPr>
          <a:xfrm flipH="1">
            <a:off x="5317785" y="2650868"/>
            <a:ext cx="2158826" cy="12636"/>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68990" y="2307935"/>
            <a:ext cx="954107" cy="369332"/>
          </a:xfrm>
          <a:prstGeom prst="rect">
            <a:avLst/>
          </a:prstGeom>
          <a:noFill/>
        </p:spPr>
        <p:txBody>
          <a:bodyPr wrap="none" rtlCol="0">
            <a:spAutoFit/>
          </a:bodyPr>
          <a:lstStyle/>
          <a:p>
            <a:r>
              <a:rPr lang="en-US" dirty="0" smtClean="0"/>
              <a:t>867_02</a:t>
            </a:r>
            <a:endParaRPr lang="en-US" dirty="0"/>
          </a:p>
        </p:txBody>
      </p:sp>
      <p:cxnSp>
        <p:nvCxnSpPr>
          <p:cNvPr id="33" name="Straight Arrow Connector 32"/>
          <p:cNvCxnSpPr/>
          <p:nvPr/>
        </p:nvCxnSpPr>
        <p:spPr>
          <a:xfrm>
            <a:off x="1801208" y="3276600"/>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801207" y="3870104"/>
            <a:ext cx="2158827" cy="102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317785" y="3274772"/>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17784" y="3868276"/>
            <a:ext cx="2158827" cy="102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920143" y="1248843"/>
            <a:ext cx="954107" cy="369332"/>
          </a:xfrm>
          <a:prstGeom prst="rect">
            <a:avLst/>
          </a:prstGeom>
          <a:noFill/>
        </p:spPr>
        <p:txBody>
          <a:bodyPr wrap="none" rtlCol="0">
            <a:spAutoFit/>
          </a:bodyPr>
          <a:lstStyle/>
          <a:p>
            <a:r>
              <a:rPr lang="en-US" dirty="0" smtClean="0"/>
              <a:t>814_03</a:t>
            </a:r>
            <a:endParaRPr lang="en-US" dirty="0"/>
          </a:p>
        </p:txBody>
      </p:sp>
      <p:sp>
        <p:nvSpPr>
          <p:cNvPr id="40" name="TextBox 39"/>
          <p:cNvSpPr txBox="1"/>
          <p:nvPr/>
        </p:nvSpPr>
        <p:spPr>
          <a:xfrm>
            <a:off x="2327303" y="2934277"/>
            <a:ext cx="954107" cy="369332"/>
          </a:xfrm>
          <a:prstGeom prst="rect">
            <a:avLst/>
          </a:prstGeom>
          <a:noFill/>
        </p:spPr>
        <p:txBody>
          <a:bodyPr wrap="none" rtlCol="0">
            <a:spAutoFit/>
          </a:bodyPr>
          <a:lstStyle/>
          <a:p>
            <a:r>
              <a:rPr lang="en-US" dirty="0" smtClean="0"/>
              <a:t>814_08</a:t>
            </a:r>
            <a:endParaRPr lang="en-US" dirty="0"/>
          </a:p>
        </p:txBody>
      </p:sp>
      <p:sp>
        <p:nvSpPr>
          <p:cNvPr id="41" name="TextBox 40"/>
          <p:cNvSpPr txBox="1"/>
          <p:nvPr/>
        </p:nvSpPr>
        <p:spPr>
          <a:xfrm>
            <a:off x="5964058" y="2934277"/>
            <a:ext cx="954107" cy="369332"/>
          </a:xfrm>
          <a:prstGeom prst="rect">
            <a:avLst/>
          </a:prstGeom>
          <a:noFill/>
        </p:spPr>
        <p:txBody>
          <a:bodyPr wrap="none" rtlCol="0">
            <a:spAutoFit/>
          </a:bodyPr>
          <a:lstStyle/>
          <a:p>
            <a:r>
              <a:rPr lang="en-US" dirty="0" smtClean="0"/>
              <a:t>814_08</a:t>
            </a:r>
            <a:endParaRPr lang="en-US" dirty="0"/>
          </a:p>
        </p:txBody>
      </p:sp>
      <p:sp>
        <p:nvSpPr>
          <p:cNvPr id="42" name="TextBox 41"/>
          <p:cNvSpPr txBox="1"/>
          <p:nvPr/>
        </p:nvSpPr>
        <p:spPr>
          <a:xfrm>
            <a:off x="5972768" y="3490953"/>
            <a:ext cx="954107" cy="369332"/>
          </a:xfrm>
          <a:prstGeom prst="rect">
            <a:avLst/>
          </a:prstGeom>
          <a:noFill/>
        </p:spPr>
        <p:txBody>
          <a:bodyPr wrap="none" rtlCol="0">
            <a:spAutoFit/>
          </a:bodyPr>
          <a:lstStyle/>
          <a:p>
            <a:r>
              <a:rPr lang="en-US" dirty="0" smtClean="0"/>
              <a:t>814_09</a:t>
            </a:r>
            <a:endParaRPr lang="en-US" dirty="0"/>
          </a:p>
        </p:txBody>
      </p:sp>
      <p:sp>
        <p:nvSpPr>
          <p:cNvPr id="44" name="TextBox 43"/>
          <p:cNvSpPr txBox="1"/>
          <p:nvPr/>
        </p:nvSpPr>
        <p:spPr>
          <a:xfrm>
            <a:off x="2317648" y="3498944"/>
            <a:ext cx="954107" cy="369332"/>
          </a:xfrm>
          <a:prstGeom prst="rect">
            <a:avLst/>
          </a:prstGeom>
          <a:noFill/>
        </p:spPr>
        <p:txBody>
          <a:bodyPr wrap="none" rtlCol="0">
            <a:spAutoFit/>
          </a:bodyPr>
          <a:lstStyle/>
          <a:p>
            <a:r>
              <a:rPr lang="en-US" dirty="0" smtClean="0"/>
              <a:t>814_09</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sp>
        <p:nvSpPr>
          <p:cNvPr id="70" name="Rounded Rectangular Callout 69"/>
          <p:cNvSpPr/>
          <p:nvPr/>
        </p:nvSpPr>
        <p:spPr>
          <a:xfrm>
            <a:off x="162296" y="3229737"/>
            <a:ext cx="1190781" cy="828132"/>
          </a:xfrm>
          <a:prstGeom prst="wedgeRoundRectCallout">
            <a:avLst>
              <a:gd name="adj1" fmla="val 79086"/>
              <a:gd name="adj2" fmla="val -816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Customer </a:t>
            </a:r>
            <a:r>
              <a:rPr lang="en-US" sz="1600" dirty="0" smtClean="0"/>
              <a:t>cancels MVU</a:t>
            </a:r>
            <a:endParaRPr lang="en-US" sz="1600" dirty="0"/>
          </a:p>
        </p:txBody>
      </p:sp>
      <p:sp>
        <p:nvSpPr>
          <p:cNvPr id="16" name="Rectangle 15"/>
          <p:cNvSpPr/>
          <p:nvPr/>
        </p:nvSpPr>
        <p:spPr>
          <a:xfrm>
            <a:off x="1727704" y="1066800"/>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99688" y="1244533"/>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6002" y="2770301"/>
            <a:ext cx="2428597" cy="178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5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500"/>
                                        <p:tgtEl>
                                          <p:spTgt spid="23"/>
                                        </p:tgtEl>
                                      </p:cBhvr>
                                    </p:animEffect>
                                  </p:childTnLst>
                                </p:cTn>
                              </p:par>
                              <p:par>
                                <p:cTn id="38" presetID="22" presetClass="entr" presetSubtype="2"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right)">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right)">
                                      <p:cBhvr>
                                        <p:cTn id="48" dur="500"/>
                                        <p:tgtEl>
                                          <p:spTgt spid="19"/>
                                        </p:tgtEl>
                                      </p:cBhvr>
                                    </p:animEffect>
                                  </p:childTnLst>
                                </p:cTn>
                              </p:par>
                              <p:par>
                                <p:cTn id="49" presetID="22" presetClass="entr" presetSubtype="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right)">
                                      <p:cBhvr>
                                        <p:cTn id="51" dur="500"/>
                                        <p:tgtEl>
                                          <p:spTgt spid="20"/>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right)">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right)">
                                      <p:cBhvr>
                                        <p:cTn id="62" dur="500"/>
                                        <p:tgtEl>
                                          <p:spTgt spid="31"/>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right)">
                                      <p:cBhvr>
                                        <p:cTn id="65" dur="500"/>
                                        <p:tgtEl>
                                          <p:spTgt spid="5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right)">
                                      <p:cBhvr>
                                        <p:cTn id="70" dur="500"/>
                                        <p:tgtEl>
                                          <p:spTgt spid="25"/>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50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right)">
                                      <p:cBhvr>
                                        <p:cTn id="76" dur="500"/>
                                        <p:tgtEl>
                                          <p:spTgt spid="5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left)">
                                      <p:cBhvr>
                                        <p:cTn id="86" dur="500"/>
                                        <p:tgtEl>
                                          <p:spTgt spid="3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left)">
                                      <p:cBhvr>
                                        <p:cTn id="89" dur="500"/>
                                        <p:tgtEl>
                                          <p:spTgt spid="4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wipe(left)">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wipe(left)">
                                      <p:cBhvr>
                                        <p:cTn id="100" dur="500"/>
                                        <p:tgtEl>
                                          <p:spTgt spid="41"/>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wipe(left)">
                                      <p:cBhvr>
                                        <p:cTn id="103" dur="500"/>
                                        <p:tgtEl>
                                          <p:spTgt spid="5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wipe(right)">
                                      <p:cBhvr>
                                        <p:cTn id="108" dur="500"/>
                                        <p:tgtEl>
                                          <p:spTgt spid="37"/>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wipe(right)">
                                      <p:cBhvr>
                                        <p:cTn id="111" dur="500"/>
                                        <p:tgtEl>
                                          <p:spTgt spid="42"/>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wipe(right)">
                                      <p:cBhvr>
                                        <p:cTn id="114" dur="500"/>
                                        <p:tgtEl>
                                          <p:spTgt spid="5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nodeType="click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wipe(right)">
                                      <p:cBhvr>
                                        <p:cTn id="119" dur="500"/>
                                        <p:tgtEl>
                                          <p:spTgt spid="34"/>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right)">
                                      <p:cBhvr>
                                        <p:cTn id="122" dur="500"/>
                                        <p:tgtEl>
                                          <p:spTgt spid="44"/>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wipe(right)">
                                      <p:cBhvr>
                                        <p:cTn id="12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3" grpId="0"/>
      <p:bldP spid="29" grpId="0"/>
      <p:bldP spid="31" grpId="0"/>
      <p:bldP spid="39" grpId="0"/>
      <p:bldP spid="40" grpId="0"/>
      <p:bldP spid="41" grpId="0"/>
      <p:bldP spid="42" grpId="0"/>
      <p:bldP spid="44"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70" grpId="0" animBg="1"/>
      <p:bldP spid="16" grpId="0" animBg="1"/>
      <p:bldP spid="72"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Introduction</a:t>
            </a:r>
            <a:endParaRPr lang="en-US" dirty="0"/>
          </a:p>
        </p:txBody>
      </p:sp>
      <p:sp>
        <p:nvSpPr>
          <p:cNvPr id="2" name="Date Placeholder 1"/>
          <p:cNvSpPr>
            <a:spLocks noGrp="1"/>
          </p:cNvSpPr>
          <p:nvPr>
            <p:ph type="dt" sz="half" idx="10"/>
          </p:nvPr>
        </p:nvSpPr>
        <p:spPr/>
        <p:txBody>
          <a:bodyPr/>
          <a:lstStyle/>
          <a:p>
            <a:fld id="{FD5534FE-8B41-4F86-8ECF-658E4F26088D}"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5241163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Date </a:t>
            </a:r>
            <a:r>
              <a:rPr lang="en-US" dirty="0" smtClean="0"/>
              <a:t>Change</a:t>
            </a:r>
            <a:endParaRPr lang="en-US" dirty="0"/>
          </a:p>
        </p:txBody>
      </p:sp>
      <p:sp>
        <p:nvSpPr>
          <p:cNvPr id="8" name="Bevel 3">
            <a:extLst>
              <a:ext uri="{FF2B5EF4-FFF2-40B4-BE49-F238E27FC236}">
                <a16:creationId xmlns:a16="http://schemas.microsoft.com/office/drawing/2014/main" xmlns=""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26D07C"/>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37B55F6C-CEDA-46DE-A473-06F05FB6ED6E}"/>
              </a:ext>
            </a:extLst>
          </p:cNvPr>
          <p:cNvSpPr>
            <a:spLocks noChangeArrowheads="1"/>
          </p:cNvSpPr>
          <p:nvPr/>
        </p:nvSpPr>
        <p:spPr bwMode="auto">
          <a:xfrm>
            <a:off x="539880" y="5348051"/>
            <a:ext cx="1219200" cy="827088"/>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50</a:t>
            </a:fld>
            <a:endParaRPr lang="en-US" dirty="0"/>
          </a:p>
        </p:txBody>
      </p:sp>
      <p:cxnSp>
        <p:nvCxnSpPr>
          <p:cNvPr id="12" name="Straight Arrow Connector 11"/>
          <p:cNvCxnSpPr/>
          <p:nvPr/>
        </p:nvCxnSpPr>
        <p:spPr>
          <a:xfrm>
            <a:off x="1801208" y="1613865"/>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10127" y="1244568"/>
            <a:ext cx="1146468" cy="369332"/>
          </a:xfrm>
          <a:prstGeom prst="rect">
            <a:avLst/>
          </a:prstGeom>
          <a:noFill/>
        </p:spPr>
        <p:txBody>
          <a:bodyPr wrap="none" rtlCol="0">
            <a:spAutoFit/>
          </a:bodyPr>
          <a:lstStyle/>
          <a:p>
            <a:r>
              <a:rPr lang="en-US" dirty="0" smtClean="0"/>
              <a:t>814_16   </a:t>
            </a:r>
            <a:endParaRPr lang="en-US" dirty="0"/>
          </a:p>
        </p:txBody>
      </p:sp>
      <p:cxnSp>
        <p:nvCxnSpPr>
          <p:cNvPr id="18" name="Straight Arrow Connector 17"/>
          <p:cNvCxnSpPr/>
          <p:nvPr/>
        </p:nvCxnSpPr>
        <p:spPr>
          <a:xfrm>
            <a:off x="5320101" y="1613865"/>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15661" y="1767043"/>
            <a:ext cx="1146468" cy="369332"/>
          </a:xfrm>
          <a:prstGeom prst="rect">
            <a:avLst/>
          </a:prstGeom>
          <a:noFill/>
        </p:spPr>
        <p:txBody>
          <a:bodyPr wrap="none" rtlCol="0">
            <a:spAutoFit/>
          </a:bodyPr>
          <a:lstStyle/>
          <a:p>
            <a:r>
              <a:rPr lang="en-US" dirty="0" smtClean="0"/>
              <a:t>814_05   </a:t>
            </a:r>
            <a:endParaRPr lang="en-US" dirty="0"/>
          </a:p>
        </p:txBody>
      </p:sp>
      <p:cxnSp>
        <p:nvCxnSpPr>
          <p:cNvPr id="20" name="Straight Arrow Connector 19"/>
          <p:cNvCxnSpPr/>
          <p:nvPr/>
        </p:nvCxnSpPr>
        <p:spPr>
          <a:xfrm flipH="1">
            <a:off x="1801208" y="2136306"/>
            <a:ext cx="2158827" cy="102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75999" y="1761514"/>
            <a:ext cx="954107" cy="369332"/>
          </a:xfrm>
          <a:prstGeom prst="rect">
            <a:avLst/>
          </a:prstGeom>
          <a:noFill/>
        </p:spPr>
        <p:txBody>
          <a:bodyPr wrap="none" rtlCol="0">
            <a:spAutoFit/>
          </a:bodyPr>
          <a:lstStyle/>
          <a:p>
            <a:r>
              <a:rPr lang="en-US" dirty="0" smtClean="0"/>
              <a:t>814_04</a:t>
            </a:r>
            <a:endParaRPr lang="en-US" dirty="0"/>
          </a:p>
        </p:txBody>
      </p:sp>
      <p:cxnSp>
        <p:nvCxnSpPr>
          <p:cNvPr id="24" name="Straight Arrow Connector 23"/>
          <p:cNvCxnSpPr/>
          <p:nvPr/>
        </p:nvCxnSpPr>
        <p:spPr>
          <a:xfrm flipH="1">
            <a:off x="5332014" y="2129319"/>
            <a:ext cx="2144597" cy="609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801209" y="2667000"/>
            <a:ext cx="2158826" cy="201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99215" y="2299748"/>
            <a:ext cx="954107" cy="369332"/>
          </a:xfrm>
          <a:prstGeom prst="rect">
            <a:avLst/>
          </a:prstGeom>
          <a:noFill/>
        </p:spPr>
        <p:txBody>
          <a:bodyPr wrap="none" rtlCol="0">
            <a:spAutoFit/>
          </a:bodyPr>
          <a:lstStyle/>
          <a:p>
            <a:r>
              <a:rPr lang="en-US" dirty="0" smtClean="0"/>
              <a:t>867_02</a:t>
            </a:r>
            <a:endParaRPr lang="en-US" dirty="0"/>
          </a:p>
        </p:txBody>
      </p:sp>
      <p:cxnSp>
        <p:nvCxnSpPr>
          <p:cNvPr id="30" name="Straight Arrow Connector 29"/>
          <p:cNvCxnSpPr/>
          <p:nvPr/>
        </p:nvCxnSpPr>
        <p:spPr>
          <a:xfrm flipH="1">
            <a:off x="5317785" y="2650868"/>
            <a:ext cx="2158826" cy="12636"/>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8" y="2297312"/>
            <a:ext cx="954107" cy="369332"/>
          </a:xfrm>
          <a:prstGeom prst="rect">
            <a:avLst/>
          </a:prstGeom>
          <a:noFill/>
        </p:spPr>
        <p:txBody>
          <a:bodyPr wrap="none" rtlCol="0">
            <a:spAutoFit/>
          </a:bodyPr>
          <a:lstStyle/>
          <a:p>
            <a:r>
              <a:rPr lang="en-US" dirty="0" smtClean="0"/>
              <a:t>867_02</a:t>
            </a:r>
            <a:endParaRPr lang="en-US" dirty="0"/>
          </a:p>
        </p:txBody>
      </p:sp>
      <p:cxnSp>
        <p:nvCxnSpPr>
          <p:cNvPr id="33" name="Straight Arrow Connector 32"/>
          <p:cNvCxnSpPr/>
          <p:nvPr/>
        </p:nvCxnSpPr>
        <p:spPr>
          <a:xfrm>
            <a:off x="1801208" y="3276600"/>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801207" y="3870104"/>
            <a:ext cx="2158827" cy="102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317785" y="3274772"/>
            <a:ext cx="2199292"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17784" y="3868276"/>
            <a:ext cx="2158827" cy="102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940377" y="1248165"/>
            <a:ext cx="954107" cy="369332"/>
          </a:xfrm>
          <a:prstGeom prst="rect">
            <a:avLst/>
          </a:prstGeom>
          <a:noFill/>
        </p:spPr>
        <p:txBody>
          <a:bodyPr wrap="none" rtlCol="0">
            <a:spAutoFit/>
          </a:bodyPr>
          <a:lstStyle/>
          <a:p>
            <a:r>
              <a:rPr lang="en-US" dirty="0" smtClean="0"/>
              <a:t>814_03</a:t>
            </a:r>
            <a:endParaRPr lang="en-US" dirty="0"/>
          </a:p>
        </p:txBody>
      </p:sp>
      <p:sp>
        <p:nvSpPr>
          <p:cNvPr id="40" name="TextBox 39"/>
          <p:cNvSpPr txBox="1"/>
          <p:nvPr/>
        </p:nvSpPr>
        <p:spPr>
          <a:xfrm>
            <a:off x="2412630" y="2913700"/>
            <a:ext cx="954107" cy="369332"/>
          </a:xfrm>
          <a:prstGeom prst="rect">
            <a:avLst/>
          </a:prstGeom>
          <a:noFill/>
        </p:spPr>
        <p:txBody>
          <a:bodyPr wrap="none" rtlCol="0">
            <a:spAutoFit/>
          </a:bodyPr>
          <a:lstStyle/>
          <a:p>
            <a:r>
              <a:rPr lang="en-US" dirty="0" smtClean="0"/>
              <a:t>814_12</a:t>
            </a:r>
            <a:endParaRPr lang="en-US" dirty="0"/>
          </a:p>
        </p:txBody>
      </p:sp>
      <p:sp>
        <p:nvSpPr>
          <p:cNvPr id="41" name="TextBox 40"/>
          <p:cNvSpPr txBox="1"/>
          <p:nvPr/>
        </p:nvSpPr>
        <p:spPr>
          <a:xfrm>
            <a:off x="5960610" y="2900872"/>
            <a:ext cx="954107" cy="369332"/>
          </a:xfrm>
          <a:prstGeom prst="rect">
            <a:avLst/>
          </a:prstGeom>
          <a:noFill/>
        </p:spPr>
        <p:txBody>
          <a:bodyPr wrap="none" rtlCol="0">
            <a:spAutoFit/>
          </a:bodyPr>
          <a:lstStyle/>
          <a:p>
            <a:r>
              <a:rPr lang="en-US" dirty="0" smtClean="0"/>
              <a:t>814_12</a:t>
            </a:r>
            <a:endParaRPr lang="en-US" dirty="0"/>
          </a:p>
        </p:txBody>
      </p:sp>
      <p:sp>
        <p:nvSpPr>
          <p:cNvPr id="42" name="TextBox 41"/>
          <p:cNvSpPr txBox="1"/>
          <p:nvPr/>
        </p:nvSpPr>
        <p:spPr>
          <a:xfrm>
            <a:off x="5973820" y="3498944"/>
            <a:ext cx="954107" cy="369332"/>
          </a:xfrm>
          <a:prstGeom prst="rect">
            <a:avLst/>
          </a:prstGeom>
          <a:noFill/>
        </p:spPr>
        <p:txBody>
          <a:bodyPr wrap="none" rtlCol="0">
            <a:spAutoFit/>
          </a:bodyPr>
          <a:lstStyle/>
          <a:p>
            <a:r>
              <a:rPr lang="en-US" dirty="0" smtClean="0"/>
              <a:t>814_13</a:t>
            </a:r>
            <a:endParaRPr lang="en-US" dirty="0"/>
          </a:p>
        </p:txBody>
      </p:sp>
      <p:sp>
        <p:nvSpPr>
          <p:cNvPr id="44" name="TextBox 43"/>
          <p:cNvSpPr txBox="1"/>
          <p:nvPr/>
        </p:nvSpPr>
        <p:spPr>
          <a:xfrm>
            <a:off x="2398823" y="3511011"/>
            <a:ext cx="954107" cy="369332"/>
          </a:xfrm>
          <a:prstGeom prst="rect">
            <a:avLst/>
          </a:prstGeom>
          <a:noFill/>
        </p:spPr>
        <p:txBody>
          <a:bodyPr wrap="none" rtlCol="0">
            <a:spAutoFit/>
          </a:bodyPr>
          <a:lstStyle/>
          <a:p>
            <a:r>
              <a:rPr lang="en-US" dirty="0" smtClean="0"/>
              <a:t>814_13</a:t>
            </a:r>
            <a:endParaRPr lang="en-US" dirty="0"/>
          </a:p>
        </p:txBody>
      </p:sp>
      <p:sp>
        <p:nvSpPr>
          <p:cNvPr id="50" name="TextBox 49"/>
          <p:cNvSpPr txBox="1"/>
          <p:nvPr/>
        </p:nvSpPr>
        <p:spPr>
          <a:xfrm>
            <a:off x="2398822" y="5145097"/>
            <a:ext cx="954107" cy="369332"/>
          </a:xfrm>
          <a:prstGeom prst="rect">
            <a:avLst/>
          </a:prstGeom>
          <a:noFill/>
        </p:spPr>
        <p:txBody>
          <a:bodyPr wrap="none" rtlCol="0">
            <a:spAutoFit/>
          </a:bodyPr>
          <a:lstStyle/>
          <a:p>
            <a:r>
              <a:rPr lang="en-US" dirty="0" smtClean="0"/>
              <a:t>814_06</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cxnSp>
        <p:nvCxnSpPr>
          <p:cNvPr id="68" name="Elbow Connector 67"/>
          <p:cNvCxnSpPr>
            <a:stCxn id="74" idx="0"/>
          </p:cNvCxnSpPr>
          <p:nvPr/>
        </p:nvCxnSpPr>
        <p:spPr>
          <a:xfrm rot="16200000" flipH="1" flipV="1">
            <a:off x="1536692" y="2604581"/>
            <a:ext cx="3293422" cy="2576994"/>
          </a:xfrm>
          <a:prstGeom prst="bentConnector3">
            <a:avLst>
              <a:gd name="adj1" fmla="val 9982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11</a:t>
            </a:r>
          </a:p>
        </p:txBody>
      </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p:nvPr/>
        </p:nvCxnSpPr>
        <p:spPr>
          <a:xfrm flipH="1">
            <a:off x="5358251" y="5069976"/>
            <a:ext cx="2158826" cy="12636"/>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66559" y="4686511"/>
            <a:ext cx="954107" cy="369332"/>
          </a:xfrm>
          <a:prstGeom prst="rect">
            <a:avLst/>
          </a:prstGeom>
          <a:noFill/>
        </p:spPr>
        <p:txBody>
          <a:bodyPr wrap="none" rtlCol="0">
            <a:spAutoFit/>
          </a:bodyPr>
          <a:lstStyle/>
          <a:p>
            <a:r>
              <a:rPr lang="en-US" dirty="0" smtClean="0"/>
              <a:t>867_03</a:t>
            </a:r>
            <a:endParaRPr lang="en-US" dirty="0"/>
          </a:p>
        </p:txBody>
      </p:sp>
      <p:sp>
        <p:nvSpPr>
          <p:cNvPr id="73" name="Oval 72"/>
          <p:cNvSpPr/>
          <p:nvPr/>
        </p:nvSpPr>
        <p:spPr>
          <a:xfrm>
            <a:off x="6970572" y="496080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14</a:t>
            </a:r>
            <a:endParaRPr lang="en-US" sz="1400" dirty="0"/>
          </a:p>
        </p:txBody>
      </p:sp>
      <p:cxnSp>
        <p:nvCxnSpPr>
          <p:cNvPr id="75" name="Elbow Connector 74"/>
          <p:cNvCxnSpPr/>
          <p:nvPr/>
        </p:nvCxnSpPr>
        <p:spPr>
          <a:xfrm rot="10800000" flipV="1">
            <a:off x="1894905" y="2347737"/>
            <a:ext cx="6285026" cy="3835401"/>
          </a:xfrm>
          <a:prstGeom prst="bentConnector3">
            <a:avLst>
              <a:gd name="adj1" fmla="val -55"/>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952959" y="5810990"/>
            <a:ext cx="954107" cy="369332"/>
          </a:xfrm>
          <a:prstGeom prst="rect">
            <a:avLst/>
          </a:prstGeom>
          <a:noFill/>
        </p:spPr>
        <p:txBody>
          <a:bodyPr wrap="square" rtlCol="0">
            <a:spAutoFit/>
          </a:bodyPr>
          <a:lstStyle/>
          <a:p>
            <a:r>
              <a:rPr lang="en-US" dirty="0" smtClean="0"/>
              <a:t>810_02</a:t>
            </a:r>
            <a:endParaRPr lang="en-US" dirty="0"/>
          </a:p>
        </p:txBody>
      </p:sp>
      <p:sp>
        <p:nvSpPr>
          <p:cNvPr id="77" name="Oval 76"/>
          <p:cNvSpPr/>
          <p:nvPr/>
        </p:nvSpPr>
        <p:spPr>
          <a:xfrm>
            <a:off x="7937275" y="221003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16</a:t>
            </a:r>
            <a:endParaRPr lang="en-US" sz="1200" dirty="0" smtClean="0"/>
          </a:p>
        </p:txBody>
      </p:sp>
      <p:cxnSp>
        <p:nvCxnSpPr>
          <p:cNvPr id="78" name="Straight Arrow Connector 77"/>
          <p:cNvCxnSpPr/>
          <p:nvPr/>
        </p:nvCxnSpPr>
        <p:spPr>
          <a:xfrm flipH="1">
            <a:off x="5332547" y="4489109"/>
            <a:ext cx="2158826" cy="12636"/>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52960" y="4125629"/>
            <a:ext cx="954107" cy="369332"/>
          </a:xfrm>
          <a:prstGeom prst="rect">
            <a:avLst/>
          </a:prstGeom>
          <a:noFill/>
        </p:spPr>
        <p:txBody>
          <a:bodyPr wrap="none" rtlCol="0">
            <a:spAutoFit/>
          </a:bodyPr>
          <a:lstStyle/>
          <a:p>
            <a:r>
              <a:rPr lang="en-US" dirty="0" smtClean="0"/>
              <a:t>867_04</a:t>
            </a:r>
            <a:endParaRPr lang="en-US" dirty="0"/>
          </a:p>
        </p:txBody>
      </p:sp>
      <p:sp>
        <p:nvSpPr>
          <p:cNvPr id="80" name="Oval 7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12</a:t>
            </a:r>
            <a:endParaRPr lang="en-US" sz="1400" dirty="0"/>
          </a:p>
        </p:txBody>
      </p:sp>
      <p:cxnSp>
        <p:nvCxnSpPr>
          <p:cNvPr id="81" name="Straight Arrow Connector 80"/>
          <p:cNvCxnSpPr/>
          <p:nvPr/>
        </p:nvCxnSpPr>
        <p:spPr>
          <a:xfrm flipH="1">
            <a:off x="1796981" y="4491641"/>
            <a:ext cx="2158826" cy="12636"/>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398822" y="4141575"/>
            <a:ext cx="954107" cy="369332"/>
          </a:xfrm>
          <a:prstGeom prst="rect">
            <a:avLst/>
          </a:prstGeom>
          <a:noFill/>
        </p:spPr>
        <p:txBody>
          <a:bodyPr wrap="none" rtlCol="0">
            <a:spAutoFit/>
          </a:bodyPr>
          <a:lstStyle/>
          <a:p>
            <a:r>
              <a:rPr lang="en-US" dirty="0" smtClean="0"/>
              <a:t>867_04</a:t>
            </a:r>
            <a:endParaRPr lang="en-US" dirty="0"/>
          </a:p>
        </p:txBody>
      </p:sp>
      <p:sp>
        <p:nvSpPr>
          <p:cNvPr id="83" name="Oval 82"/>
          <p:cNvSpPr/>
          <p:nvPr/>
        </p:nvSpPr>
        <p:spPr>
          <a:xfrm>
            <a:off x="3409302" y="438247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13</a:t>
            </a:r>
            <a:endParaRPr lang="en-US" sz="1400" dirty="0"/>
          </a:p>
        </p:txBody>
      </p:sp>
      <p:cxnSp>
        <p:nvCxnSpPr>
          <p:cNvPr id="84" name="Elbow Connector 83"/>
          <p:cNvCxnSpPr/>
          <p:nvPr/>
        </p:nvCxnSpPr>
        <p:spPr>
          <a:xfrm rot="5400000">
            <a:off x="1638589" y="2497936"/>
            <a:ext cx="3671289" cy="3145818"/>
          </a:xfrm>
          <a:prstGeom prst="bentConnector3">
            <a:avLst>
              <a:gd name="adj1" fmla="val 99814"/>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2398821" y="5528562"/>
            <a:ext cx="954107" cy="369332"/>
          </a:xfrm>
          <a:prstGeom prst="rect">
            <a:avLst/>
          </a:prstGeom>
          <a:noFill/>
        </p:spPr>
        <p:txBody>
          <a:bodyPr wrap="none" rtlCol="0">
            <a:spAutoFit/>
          </a:bodyPr>
          <a:lstStyle/>
          <a:p>
            <a:r>
              <a:rPr lang="en-US" dirty="0" smtClean="0"/>
              <a:t>867_03</a:t>
            </a:r>
            <a:endParaRPr lang="en-US" dirty="0"/>
          </a:p>
        </p:txBody>
      </p:sp>
      <p:sp>
        <p:nvSpPr>
          <p:cNvPr id="86" name="Oval 85"/>
          <p:cNvSpPr/>
          <p:nvPr/>
        </p:nvSpPr>
        <p:spPr>
          <a:xfrm>
            <a:off x="4778433" y="2235492"/>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15</a:t>
            </a:r>
            <a:endParaRPr lang="en-US" sz="1400" dirty="0" smtClean="0"/>
          </a:p>
        </p:txBody>
      </p:sp>
      <p:sp>
        <p:nvSpPr>
          <p:cNvPr id="87" name="Rounded Rectangular Callout 86"/>
          <p:cNvSpPr/>
          <p:nvPr/>
        </p:nvSpPr>
        <p:spPr>
          <a:xfrm>
            <a:off x="177373" y="3237727"/>
            <a:ext cx="1228547" cy="910308"/>
          </a:xfrm>
          <a:prstGeom prst="wedgeRoundRectCallout">
            <a:avLst>
              <a:gd name="adj1" fmla="val 68116"/>
              <a:gd name="adj2" fmla="val -76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Customer </a:t>
            </a:r>
            <a:r>
              <a:rPr lang="en-US" sz="1600" dirty="0" smtClean="0"/>
              <a:t>changes MVI date</a:t>
            </a:r>
            <a:endParaRPr lang="en-US" sz="1600" dirty="0"/>
          </a:p>
        </p:txBody>
      </p:sp>
      <p:sp>
        <p:nvSpPr>
          <p:cNvPr id="88" name="Rectangle 87"/>
          <p:cNvSpPr/>
          <p:nvPr/>
        </p:nvSpPr>
        <p:spPr>
          <a:xfrm>
            <a:off x="1727704" y="1066800"/>
            <a:ext cx="2331446" cy="37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297885" y="1317285"/>
            <a:ext cx="2193488" cy="419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894903" y="2194566"/>
            <a:ext cx="3411470" cy="4130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113603" y="2199628"/>
            <a:ext cx="3653072" cy="404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03971" y="2473212"/>
            <a:ext cx="1759552" cy="2305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500"/>
                                        <p:tgtEl>
                                          <p:spTgt spid="23"/>
                                        </p:tgtEl>
                                      </p:cBhvr>
                                    </p:animEffect>
                                  </p:childTnLst>
                                </p:cTn>
                              </p:par>
                              <p:par>
                                <p:cTn id="48" presetID="22" presetClass="entr" presetSubtype="2"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right)">
                                      <p:cBhvr>
                                        <p:cTn id="50" dur="500"/>
                                        <p:tgtEl>
                                          <p:spTgt spid="24"/>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right)">
                                      <p:cBhvr>
                                        <p:cTn id="58" dur="500"/>
                                        <p:tgtEl>
                                          <p:spTgt spid="19"/>
                                        </p:tgtEl>
                                      </p:cBhvr>
                                    </p:animEffect>
                                  </p:childTnLst>
                                </p:cTn>
                              </p:par>
                              <p:par>
                                <p:cTn id="59" presetID="22" presetClass="entr" presetSubtype="2"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right)">
                                      <p:cBhvr>
                                        <p:cTn id="61" dur="500"/>
                                        <p:tgtEl>
                                          <p:spTgt spid="2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right)">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right)">
                                      <p:cBhvr>
                                        <p:cTn id="72" dur="500"/>
                                        <p:tgtEl>
                                          <p:spTgt spid="31"/>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right)">
                                      <p:cBhvr>
                                        <p:cTn id="75" dur="500"/>
                                        <p:tgtEl>
                                          <p:spTgt spid="5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right)">
                                      <p:cBhvr>
                                        <p:cTn id="80" dur="500"/>
                                        <p:tgtEl>
                                          <p:spTgt spid="25"/>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right)">
                                      <p:cBhvr>
                                        <p:cTn id="83" dur="500"/>
                                        <p:tgtEl>
                                          <p:spTgt spid="29"/>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wipe(right)">
                                      <p:cBhvr>
                                        <p:cTn id="86" dur="500"/>
                                        <p:tgtEl>
                                          <p:spTgt spid="5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left)">
                                      <p:cBhvr>
                                        <p:cTn id="96" dur="500"/>
                                        <p:tgtEl>
                                          <p:spTgt spid="33"/>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wipe(left)">
                                      <p:cBhvr>
                                        <p:cTn id="99" dur="500"/>
                                        <p:tgtEl>
                                          <p:spTgt spid="4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left)">
                                      <p:cBhvr>
                                        <p:cTn id="102" dur="500"/>
                                        <p:tgtEl>
                                          <p:spTgt spid="5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wipe(left)">
                                      <p:cBhvr>
                                        <p:cTn id="107" dur="500"/>
                                        <p:tgtEl>
                                          <p:spTgt spid="36"/>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wipe(left)">
                                      <p:cBhvr>
                                        <p:cTn id="110" dur="500"/>
                                        <p:tgtEl>
                                          <p:spTgt spid="41"/>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wipe(left)">
                                      <p:cBhvr>
                                        <p:cTn id="113" dur="500"/>
                                        <p:tgtEl>
                                          <p:spTgt spid="5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nodeType="click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wipe(right)">
                                      <p:cBhvr>
                                        <p:cTn id="118" dur="500"/>
                                        <p:tgtEl>
                                          <p:spTgt spid="37"/>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right)">
                                      <p:cBhvr>
                                        <p:cTn id="121" dur="500"/>
                                        <p:tgtEl>
                                          <p:spTgt spid="42"/>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wipe(right)">
                                      <p:cBhvr>
                                        <p:cTn id="124" dur="500"/>
                                        <p:tgtEl>
                                          <p:spTgt spid="5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nodeType="click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wipe(right)">
                                      <p:cBhvr>
                                        <p:cTn id="129" dur="500"/>
                                        <p:tgtEl>
                                          <p:spTgt spid="34"/>
                                        </p:tgtEl>
                                      </p:cBhvr>
                                    </p:animEffect>
                                  </p:childTnLst>
                                </p:cTn>
                              </p:par>
                              <p:par>
                                <p:cTn id="130" presetID="22" presetClass="entr" presetSubtype="2" fill="hold" grpId="0"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right)">
                                      <p:cBhvr>
                                        <p:cTn id="132" dur="500"/>
                                        <p:tgtEl>
                                          <p:spTgt spid="44"/>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wipe(right)">
                                      <p:cBhvr>
                                        <p:cTn id="135" dur="500"/>
                                        <p:tgtEl>
                                          <p:spTgt spid="60"/>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ipe(up)">
                                      <p:cBhvr>
                                        <p:cTn id="140" dur="500"/>
                                        <p:tgtEl>
                                          <p:spTgt spid="74"/>
                                        </p:tgtEl>
                                      </p:cBhvr>
                                    </p:animEffect>
                                  </p:childTnLst>
                                </p:cTn>
                              </p:par>
                              <p:par>
                                <p:cTn id="141" presetID="22" presetClass="entr" presetSubtype="1" fill="hold" nodeType="withEffect">
                                  <p:stCondLst>
                                    <p:cond delay="0"/>
                                  </p:stCondLst>
                                  <p:childTnLst>
                                    <p:set>
                                      <p:cBhvr>
                                        <p:cTn id="142" dur="1" fill="hold">
                                          <p:stCondLst>
                                            <p:cond delay="0"/>
                                          </p:stCondLst>
                                        </p:cTn>
                                        <p:tgtEl>
                                          <p:spTgt spid="68"/>
                                        </p:tgtEl>
                                        <p:attrNameLst>
                                          <p:attrName>style.visibility</p:attrName>
                                        </p:attrNameLst>
                                      </p:cBhvr>
                                      <p:to>
                                        <p:strVal val="visible"/>
                                      </p:to>
                                    </p:set>
                                    <p:animEffect transition="in" filter="wipe(up)">
                                      <p:cBhvr>
                                        <p:cTn id="143" dur="500"/>
                                        <p:tgtEl>
                                          <p:spTgt spid="68"/>
                                        </p:tgtEl>
                                      </p:cBhvr>
                                    </p:animEffect>
                                  </p:childTnLst>
                                </p:cTn>
                              </p:par>
                              <p:par>
                                <p:cTn id="144" presetID="22" presetClass="entr" presetSubtype="1" fill="hold" grpId="0" nodeType="withEffect">
                                  <p:stCondLst>
                                    <p:cond delay="0"/>
                                  </p:stCondLst>
                                  <p:childTnLst>
                                    <p:set>
                                      <p:cBhvr>
                                        <p:cTn id="145" dur="1" fill="hold">
                                          <p:stCondLst>
                                            <p:cond delay="0"/>
                                          </p:stCondLst>
                                        </p:cTn>
                                        <p:tgtEl>
                                          <p:spTgt spid="50"/>
                                        </p:tgtEl>
                                        <p:attrNameLst>
                                          <p:attrName>style.visibility</p:attrName>
                                        </p:attrNameLst>
                                      </p:cBhvr>
                                      <p:to>
                                        <p:strVal val="visible"/>
                                      </p:to>
                                    </p:set>
                                    <p:animEffect transition="in" filter="wipe(up)">
                                      <p:cBhvr>
                                        <p:cTn id="146" dur="500"/>
                                        <p:tgtEl>
                                          <p:spTgt spid="50"/>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2" fill="hold" nodeType="clickEffect">
                                  <p:stCondLst>
                                    <p:cond delay="0"/>
                                  </p:stCondLst>
                                  <p:childTnLst>
                                    <p:set>
                                      <p:cBhvr>
                                        <p:cTn id="150" dur="1" fill="hold">
                                          <p:stCondLst>
                                            <p:cond delay="0"/>
                                          </p:stCondLst>
                                        </p:cTn>
                                        <p:tgtEl>
                                          <p:spTgt spid="78"/>
                                        </p:tgtEl>
                                        <p:attrNameLst>
                                          <p:attrName>style.visibility</p:attrName>
                                        </p:attrNameLst>
                                      </p:cBhvr>
                                      <p:to>
                                        <p:strVal val="visible"/>
                                      </p:to>
                                    </p:set>
                                    <p:animEffect transition="in" filter="wipe(right)">
                                      <p:cBhvr>
                                        <p:cTn id="151" dur="500"/>
                                        <p:tgtEl>
                                          <p:spTgt spid="78"/>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79"/>
                                        </p:tgtEl>
                                        <p:attrNameLst>
                                          <p:attrName>style.visibility</p:attrName>
                                        </p:attrNameLst>
                                      </p:cBhvr>
                                      <p:to>
                                        <p:strVal val="visible"/>
                                      </p:to>
                                    </p:set>
                                    <p:animEffect transition="in" filter="wipe(right)">
                                      <p:cBhvr>
                                        <p:cTn id="154" dur="500"/>
                                        <p:tgtEl>
                                          <p:spTgt spid="79"/>
                                        </p:tgtEl>
                                      </p:cBhvr>
                                    </p:animEffect>
                                  </p:childTnLst>
                                </p:cTn>
                              </p:par>
                              <p:par>
                                <p:cTn id="155" presetID="22" presetClass="entr" presetSubtype="2" fill="hold" grpId="0" nodeType="withEffect">
                                  <p:stCondLst>
                                    <p:cond delay="0"/>
                                  </p:stCondLst>
                                  <p:childTnLst>
                                    <p:set>
                                      <p:cBhvr>
                                        <p:cTn id="156" dur="1" fill="hold">
                                          <p:stCondLst>
                                            <p:cond delay="0"/>
                                          </p:stCondLst>
                                        </p:cTn>
                                        <p:tgtEl>
                                          <p:spTgt spid="80"/>
                                        </p:tgtEl>
                                        <p:attrNameLst>
                                          <p:attrName>style.visibility</p:attrName>
                                        </p:attrNameLst>
                                      </p:cBhvr>
                                      <p:to>
                                        <p:strVal val="visible"/>
                                      </p:to>
                                    </p:set>
                                    <p:animEffect transition="in" filter="wipe(right)">
                                      <p:cBhvr>
                                        <p:cTn id="157" dur="500"/>
                                        <p:tgtEl>
                                          <p:spTgt spid="80"/>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2" fill="hold" nodeType="clickEffect">
                                  <p:stCondLst>
                                    <p:cond delay="0"/>
                                  </p:stCondLst>
                                  <p:childTnLst>
                                    <p:set>
                                      <p:cBhvr>
                                        <p:cTn id="161" dur="1" fill="hold">
                                          <p:stCondLst>
                                            <p:cond delay="0"/>
                                          </p:stCondLst>
                                        </p:cTn>
                                        <p:tgtEl>
                                          <p:spTgt spid="81"/>
                                        </p:tgtEl>
                                        <p:attrNameLst>
                                          <p:attrName>style.visibility</p:attrName>
                                        </p:attrNameLst>
                                      </p:cBhvr>
                                      <p:to>
                                        <p:strVal val="visible"/>
                                      </p:to>
                                    </p:set>
                                    <p:animEffect transition="in" filter="wipe(right)">
                                      <p:cBhvr>
                                        <p:cTn id="162" dur="500"/>
                                        <p:tgtEl>
                                          <p:spTgt spid="81"/>
                                        </p:tgtEl>
                                      </p:cBhvr>
                                    </p:animEffect>
                                  </p:childTnLst>
                                </p:cTn>
                              </p:par>
                              <p:par>
                                <p:cTn id="163" presetID="22" presetClass="entr" presetSubtype="2" fill="hold" grpId="0" nodeType="with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wipe(right)">
                                      <p:cBhvr>
                                        <p:cTn id="165" dur="500"/>
                                        <p:tgtEl>
                                          <p:spTgt spid="82"/>
                                        </p:tgtEl>
                                      </p:cBhvr>
                                    </p:animEffect>
                                  </p:childTnLst>
                                </p:cTn>
                              </p:par>
                              <p:par>
                                <p:cTn id="166" presetID="22" presetClass="entr" presetSubtype="2" fill="hold" grpId="0" nodeType="withEffect">
                                  <p:stCondLst>
                                    <p:cond delay="0"/>
                                  </p:stCondLst>
                                  <p:childTnLst>
                                    <p:set>
                                      <p:cBhvr>
                                        <p:cTn id="167" dur="1" fill="hold">
                                          <p:stCondLst>
                                            <p:cond delay="0"/>
                                          </p:stCondLst>
                                        </p:cTn>
                                        <p:tgtEl>
                                          <p:spTgt spid="83"/>
                                        </p:tgtEl>
                                        <p:attrNameLst>
                                          <p:attrName>style.visibility</p:attrName>
                                        </p:attrNameLst>
                                      </p:cBhvr>
                                      <p:to>
                                        <p:strVal val="visible"/>
                                      </p:to>
                                    </p:set>
                                    <p:animEffect transition="in" filter="wipe(right)">
                                      <p:cBhvr>
                                        <p:cTn id="168" dur="500"/>
                                        <p:tgtEl>
                                          <p:spTgt spid="83"/>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2" fill="hold" nodeType="clickEffect">
                                  <p:stCondLst>
                                    <p:cond delay="0"/>
                                  </p:stCondLst>
                                  <p:childTnLst>
                                    <p:set>
                                      <p:cBhvr>
                                        <p:cTn id="172" dur="1" fill="hold">
                                          <p:stCondLst>
                                            <p:cond delay="0"/>
                                          </p:stCondLst>
                                        </p:cTn>
                                        <p:tgtEl>
                                          <p:spTgt spid="70"/>
                                        </p:tgtEl>
                                        <p:attrNameLst>
                                          <p:attrName>style.visibility</p:attrName>
                                        </p:attrNameLst>
                                      </p:cBhvr>
                                      <p:to>
                                        <p:strVal val="visible"/>
                                      </p:to>
                                    </p:set>
                                    <p:animEffect transition="in" filter="wipe(right)">
                                      <p:cBhvr>
                                        <p:cTn id="173" dur="500"/>
                                        <p:tgtEl>
                                          <p:spTgt spid="70"/>
                                        </p:tgtEl>
                                      </p:cBhvr>
                                    </p:animEffect>
                                  </p:childTnLst>
                                </p:cTn>
                              </p:par>
                              <p:par>
                                <p:cTn id="174" presetID="22" presetClass="entr" presetSubtype="2" fill="hold" grpId="0" nodeType="withEffect">
                                  <p:stCondLst>
                                    <p:cond delay="0"/>
                                  </p:stCondLst>
                                  <p:childTnLst>
                                    <p:set>
                                      <p:cBhvr>
                                        <p:cTn id="175" dur="1" fill="hold">
                                          <p:stCondLst>
                                            <p:cond delay="0"/>
                                          </p:stCondLst>
                                        </p:cTn>
                                        <p:tgtEl>
                                          <p:spTgt spid="72"/>
                                        </p:tgtEl>
                                        <p:attrNameLst>
                                          <p:attrName>style.visibility</p:attrName>
                                        </p:attrNameLst>
                                      </p:cBhvr>
                                      <p:to>
                                        <p:strVal val="visible"/>
                                      </p:to>
                                    </p:set>
                                    <p:animEffect transition="in" filter="wipe(right)">
                                      <p:cBhvr>
                                        <p:cTn id="176" dur="500"/>
                                        <p:tgtEl>
                                          <p:spTgt spid="72"/>
                                        </p:tgtEl>
                                      </p:cBhvr>
                                    </p:animEffect>
                                  </p:childTnLst>
                                </p:cTn>
                              </p:par>
                              <p:par>
                                <p:cTn id="177" presetID="22" presetClass="entr" presetSubtype="2" fill="hold" grpId="0" nodeType="with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wipe(right)">
                                      <p:cBhvr>
                                        <p:cTn id="179" dur="500"/>
                                        <p:tgtEl>
                                          <p:spTgt spid="73"/>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86"/>
                                        </p:tgtEl>
                                        <p:attrNameLst>
                                          <p:attrName>style.visibility</p:attrName>
                                        </p:attrNameLst>
                                      </p:cBhvr>
                                      <p:to>
                                        <p:strVal val="visible"/>
                                      </p:to>
                                    </p:set>
                                    <p:animEffect transition="in" filter="wipe(up)">
                                      <p:cBhvr>
                                        <p:cTn id="184" dur="500"/>
                                        <p:tgtEl>
                                          <p:spTgt spid="86"/>
                                        </p:tgtEl>
                                      </p:cBhvr>
                                    </p:animEffect>
                                  </p:childTnLst>
                                </p:cTn>
                              </p:par>
                              <p:par>
                                <p:cTn id="185" presetID="22" presetClass="entr" presetSubtype="2" fill="hold" grpId="0" nodeType="withEffect">
                                  <p:stCondLst>
                                    <p:cond delay="0"/>
                                  </p:stCondLst>
                                  <p:childTnLst>
                                    <p:set>
                                      <p:cBhvr>
                                        <p:cTn id="186" dur="1" fill="hold">
                                          <p:stCondLst>
                                            <p:cond delay="0"/>
                                          </p:stCondLst>
                                        </p:cTn>
                                        <p:tgtEl>
                                          <p:spTgt spid="85"/>
                                        </p:tgtEl>
                                        <p:attrNameLst>
                                          <p:attrName>style.visibility</p:attrName>
                                        </p:attrNameLst>
                                      </p:cBhvr>
                                      <p:to>
                                        <p:strVal val="visible"/>
                                      </p:to>
                                    </p:set>
                                    <p:animEffect transition="in" filter="wipe(right)">
                                      <p:cBhvr>
                                        <p:cTn id="187" dur="500"/>
                                        <p:tgtEl>
                                          <p:spTgt spid="85"/>
                                        </p:tgtEl>
                                      </p:cBhvr>
                                    </p:animEffect>
                                  </p:childTnLst>
                                </p:cTn>
                              </p:par>
                              <p:par>
                                <p:cTn id="188" presetID="22" presetClass="entr" presetSubtype="1" fill="hold" nodeType="withEffect">
                                  <p:stCondLst>
                                    <p:cond delay="0"/>
                                  </p:stCondLst>
                                  <p:childTnLst>
                                    <p:set>
                                      <p:cBhvr>
                                        <p:cTn id="189" dur="1" fill="hold">
                                          <p:stCondLst>
                                            <p:cond delay="0"/>
                                          </p:stCondLst>
                                        </p:cTn>
                                        <p:tgtEl>
                                          <p:spTgt spid="84"/>
                                        </p:tgtEl>
                                        <p:attrNameLst>
                                          <p:attrName>style.visibility</p:attrName>
                                        </p:attrNameLst>
                                      </p:cBhvr>
                                      <p:to>
                                        <p:strVal val="visible"/>
                                      </p:to>
                                    </p:set>
                                    <p:animEffect transition="in" filter="wipe(up)">
                                      <p:cBhvr>
                                        <p:cTn id="190" dur="500"/>
                                        <p:tgtEl>
                                          <p:spTgt spid="84"/>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1" fill="hold" nodeType="click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wipe(up)">
                                      <p:cBhvr>
                                        <p:cTn id="195" dur="500"/>
                                        <p:tgtEl>
                                          <p:spTgt spid="75"/>
                                        </p:tgtEl>
                                      </p:cBhvr>
                                    </p:animEffect>
                                  </p:childTnLst>
                                </p:cTn>
                              </p:par>
                              <p:par>
                                <p:cTn id="196" presetID="22" presetClass="entr" presetSubtype="1" fill="hold" grpId="0" nodeType="withEffect">
                                  <p:stCondLst>
                                    <p:cond delay="0"/>
                                  </p:stCondLst>
                                  <p:childTnLst>
                                    <p:set>
                                      <p:cBhvr>
                                        <p:cTn id="197" dur="1" fill="hold">
                                          <p:stCondLst>
                                            <p:cond delay="0"/>
                                          </p:stCondLst>
                                        </p:cTn>
                                        <p:tgtEl>
                                          <p:spTgt spid="77"/>
                                        </p:tgtEl>
                                        <p:attrNameLst>
                                          <p:attrName>style.visibility</p:attrName>
                                        </p:attrNameLst>
                                      </p:cBhvr>
                                      <p:to>
                                        <p:strVal val="visible"/>
                                      </p:to>
                                    </p:set>
                                    <p:animEffect transition="in" filter="wipe(up)">
                                      <p:cBhvr>
                                        <p:cTn id="198" dur="500"/>
                                        <p:tgtEl>
                                          <p:spTgt spid="77"/>
                                        </p:tgtEl>
                                      </p:cBhvr>
                                    </p:animEffect>
                                  </p:childTnLst>
                                </p:cTn>
                              </p:par>
                              <p:par>
                                <p:cTn id="199" presetID="22" presetClass="entr" presetSubtype="1" fill="hold" grpId="0" nodeType="withEffect">
                                  <p:stCondLst>
                                    <p:cond delay="0"/>
                                  </p:stCondLst>
                                  <p:childTnLst>
                                    <p:set>
                                      <p:cBhvr>
                                        <p:cTn id="200" dur="1" fill="hold">
                                          <p:stCondLst>
                                            <p:cond delay="0"/>
                                          </p:stCondLst>
                                        </p:cTn>
                                        <p:tgtEl>
                                          <p:spTgt spid="76"/>
                                        </p:tgtEl>
                                        <p:attrNameLst>
                                          <p:attrName>style.visibility</p:attrName>
                                        </p:attrNameLst>
                                      </p:cBhvr>
                                      <p:to>
                                        <p:strVal val="visible"/>
                                      </p:to>
                                    </p:set>
                                    <p:animEffect transition="in" filter="wipe(up)">
                                      <p:cBhvr>
                                        <p:cTn id="20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3" grpId="0"/>
      <p:bldP spid="29" grpId="0"/>
      <p:bldP spid="31" grpId="0"/>
      <p:bldP spid="39" grpId="0"/>
      <p:bldP spid="40" grpId="0"/>
      <p:bldP spid="41" grpId="0"/>
      <p:bldP spid="42" grpId="0"/>
      <p:bldP spid="44" grpId="0"/>
      <p:bldP spid="50"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74" grpId="0" animBg="1"/>
      <p:bldP spid="66" grpId="0" animBg="1"/>
      <p:bldP spid="67" grpId="0" animBg="1"/>
      <p:bldP spid="69" grpId="0" animBg="1"/>
      <p:bldP spid="72" grpId="0"/>
      <p:bldP spid="73" grpId="0" animBg="1"/>
      <p:bldP spid="76" grpId="0"/>
      <p:bldP spid="77" grpId="0" animBg="1"/>
      <p:bldP spid="79" grpId="0"/>
      <p:bldP spid="80" grpId="0" animBg="1"/>
      <p:bldP spid="82" grpId="0"/>
      <p:bldP spid="83" grpId="0" animBg="1"/>
      <p:bldP spid="85" grpId="0"/>
      <p:bldP spid="86" grpId="0" animBg="1"/>
      <p:bldP spid="87" grpId="0" animBg="1"/>
      <p:bldP spid="88" grpId="0" animBg="1"/>
      <p:bldP spid="89" grpId="0" animBg="1"/>
      <p:bldP spid="90" grpId="0" animBg="1"/>
      <p:bldP spid="91" grpId="0" animBg="1"/>
      <p:bldP spid="9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020335"/>
            <a:ext cx="8540750" cy="492125"/>
          </a:xfrm>
        </p:spPr>
        <p:txBody>
          <a:bodyPr/>
          <a:lstStyle/>
          <a:p>
            <a:r>
              <a:rPr lang="en-US" sz="2600" dirty="0"/>
              <a:t>Move In w/ Date Change &amp; Cancel</a:t>
            </a:r>
          </a:p>
        </p:txBody>
      </p:sp>
      <p:pic>
        <p:nvPicPr>
          <p:cNvPr id="3" name="Picture 2">
            <a:extLst>
              <a:ext uri="{FF2B5EF4-FFF2-40B4-BE49-F238E27FC236}">
                <a16:creationId xmlns:a16="http://schemas.microsoft.com/office/drawing/2014/main" xmlns="" id="{9263F6F6-5B05-43AE-933E-0F601BBC2405}"/>
              </a:ext>
            </a:extLst>
          </p:cNvPr>
          <p:cNvPicPr>
            <a:picLocks noChangeAspect="1"/>
          </p:cNvPicPr>
          <p:nvPr/>
        </p:nvPicPr>
        <p:blipFill>
          <a:blip r:embed="rId3"/>
          <a:stretch>
            <a:fillRect/>
          </a:stretch>
        </p:blipFill>
        <p:spPr>
          <a:xfrm>
            <a:off x="898655" y="1676400"/>
            <a:ext cx="6781670" cy="5048153"/>
          </a:xfrm>
          <a:prstGeom prst="rect">
            <a:avLst/>
          </a:prstGeom>
        </p:spPr>
      </p:pic>
      <p:sp>
        <p:nvSpPr>
          <p:cNvPr id="4" name="Date Placeholder 3"/>
          <p:cNvSpPr>
            <a:spLocks noGrp="1"/>
          </p:cNvSpPr>
          <p:nvPr>
            <p:ph type="dt" sz="half" idx="10"/>
          </p:nvPr>
        </p:nvSpPr>
        <p:spPr/>
        <p:txBody>
          <a:bodyPr/>
          <a:lstStyle/>
          <a:p>
            <a:fld id="{5695A081-4F1D-4DB1-9359-C43D1BA83FB3}"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51</a:t>
            </a:fld>
            <a:endParaRPr lang="en-US" dirty="0"/>
          </a:p>
        </p:txBody>
      </p:sp>
    </p:spTree>
    <p:extLst>
      <p:ext uri="{BB962C8B-B14F-4D97-AF65-F5344CB8AC3E}">
        <p14:creationId xmlns:p14="http://schemas.microsoft.com/office/powerpoint/2010/main" val="59492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30FF12-1A8B-4C78-A80D-BFE2666623E6}"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52</a:t>
            </a:fld>
            <a:endParaRPr lang="en-US" dirty="0"/>
          </a:p>
        </p:txBody>
      </p:sp>
      <p:sp>
        <p:nvSpPr>
          <p:cNvPr id="4" name="Title 3"/>
          <p:cNvSpPr>
            <a:spLocks noGrp="1"/>
          </p:cNvSpPr>
          <p:nvPr>
            <p:ph type="title"/>
          </p:nvPr>
        </p:nvSpPr>
        <p:spPr/>
        <p:txBody>
          <a:bodyPr>
            <a:normAutofit/>
          </a:bodyPr>
          <a:lstStyle/>
          <a:p>
            <a:r>
              <a:rPr lang="en-US" dirty="0"/>
              <a:t>Checkpoint Exercise </a:t>
            </a:r>
            <a:r>
              <a:rPr lang="en-US" dirty="0" smtClean="0"/>
              <a:t>#</a:t>
            </a:r>
            <a:r>
              <a:rPr lang="en-US" dirty="0"/>
              <a:t>2</a:t>
            </a:r>
          </a:p>
        </p:txBody>
      </p:sp>
      <p:sp>
        <p:nvSpPr>
          <p:cNvPr id="2" name="Content Placeholder 1">
            <a:extLst>
              <a:ext uri="{FF2B5EF4-FFF2-40B4-BE49-F238E27FC236}">
                <a16:creationId xmlns:a16="http://schemas.microsoft.com/office/drawing/2014/main" xmlns="" id="{00CB016E-1FDE-46AE-89E4-23A7ADF92FFD}"/>
              </a:ext>
            </a:extLst>
          </p:cNvPr>
          <p:cNvSpPr>
            <a:spLocks noGrp="1"/>
          </p:cNvSpPr>
          <p:nvPr>
            <p:ph sz="quarter" idx="4294967295"/>
          </p:nvPr>
        </p:nvSpPr>
        <p:spPr>
          <a:xfrm>
            <a:off x="0" y="1447800"/>
            <a:ext cx="8535988" cy="5578475"/>
          </a:xfrm>
        </p:spPr>
        <p:txBody>
          <a:bodyPr>
            <a:normAutofit/>
          </a:bodyPr>
          <a:lstStyle/>
          <a:p>
            <a:pPr marL="457200" lvl="0" indent="-457200">
              <a:buFont typeface="+mj-lt"/>
              <a:buAutoNum type="arabicPeriod" startAt="9"/>
            </a:pPr>
            <a:r>
              <a:rPr lang="en-US" dirty="0">
                <a:solidFill>
                  <a:schemeClr val="tx1"/>
                </a:solidFill>
              </a:rPr>
              <a:t>A date change transaction (814_12) is sent to change the date for which transactions? Select all that apply.</a:t>
            </a:r>
            <a:endParaRPr lang="en-US" sz="2000" dirty="0">
              <a:solidFill>
                <a:schemeClr val="tx1"/>
              </a:solidFill>
            </a:endParaRPr>
          </a:p>
          <a:p>
            <a:pPr marL="914400" lvl="1" indent="-457200">
              <a:buFont typeface="+mj-lt"/>
              <a:buAutoNum type="alphaLcParenR"/>
            </a:pPr>
            <a:r>
              <a:rPr lang="en-US" dirty="0">
                <a:solidFill>
                  <a:schemeClr val="tx1"/>
                </a:solidFill>
              </a:rPr>
              <a:t>814_08 __________ d) 867_03F ______________</a:t>
            </a:r>
            <a:endParaRPr lang="en-US" sz="2000" dirty="0">
              <a:solidFill>
                <a:schemeClr val="tx1"/>
              </a:solidFill>
            </a:endParaRPr>
          </a:p>
          <a:p>
            <a:pPr marL="914400" lvl="1" indent="-457200">
              <a:buFont typeface="+mj-lt"/>
              <a:buAutoNum type="alphaLcParenR"/>
            </a:pPr>
            <a:r>
              <a:rPr lang="en-US" dirty="0">
                <a:solidFill>
                  <a:schemeClr val="tx1"/>
                </a:solidFill>
              </a:rPr>
              <a:t>814_24 __________ e) 814_05    ______________</a:t>
            </a:r>
            <a:endParaRPr lang="en-US" sz="2000" dirty="0">
              <a:solidFill>
                <a:schemeClr val="tx1"/>
              </a:solidFill>
            </a:endParaRPr>
          </a:p>
          <a:p>
            <a:pPr marL="914400" lvl="1" indent="-457200">
              <a:buFont typeface="+mj-lt"/>
              <a:buAutoNum type="alphaLcParenR"/>
            </a:pPr>
            <a:r>
              <a:rPr lang="en-US" dirty="0">
                <a:solidFill>
                  <a:schemeClr val="tx1"/>
                </a:solidFill>
              </a:rPr>
              <a:t>814_18 __________  f) 814_16    ______________</a:t>
            </a:r>
            <a:endParaRPr lang="en-US" sz="2000" dirty="0">
              <a:solidFill>
                <a:schemeClr val="tx1"/>
              </a:solidFill>
            </a:endParaRPr>
          </a:p>
          <a:p>
            <a:pPr marL="457200" lvl="0" indent="-457200">
              <a:buFont typeface="+mj-lt"/>
              <a:buAutoNum type="arabicPeriod" startAt="10"/>
            </a:pPr>
            <a:r>
              <a:rPr lang="en-US" dirty="0">
                <a:solidFill>
                  <a:schemeClr val="tx1"/>
                </a:solidFill>
              </a:rPr>
              <a:t>What transaction does the </a:t>
            </a:r>
            <a:r>
              <a:rPr lang="en-US" dirty="0" smtClean="0">
                <a:solidFill>
                  <a:schemeClr val="tx1"/>
                </a:solidFill>
              </a:rPr>
              <a:t>TDSP </a:t>
            </a:r>
            <a:r>
              <a:rPr lang="en-US" dirty="0">
                <a:solidFill>
                  <a:schemeClr val="tx1"/>
                </a:solidFill>
              </a:rPr>
              <a:t>receive when an 814_01 or 814_16 is initiated?  Select only one.</a:t>
            </a:r>
            <a:endParaRPr lang="en-US" sz="2000" dirty="0">
              <a:solidFill>
                <a:schemeClr val="tx1"/>
              </a:solidFill>
            </a:endParaRPr>
          </a:p>
          <a:p>
            <a:pPr marL="914400" lvl="1" indent="-457200">
              <a:buFont typeface="+mj-lt"/>
              <a:buAutoNum type="alphaLcParenR"/>
            </a:pPr>
            <a:r>
              <a:rPr lang="en-US" dirty="0">
                <a:solidFill>
                  <a:schemeClr val="tx1"/>
                </a:solidFill>
              </a:rPr>
              <a:t>867_04 _____________</a:t>
            </a:r>
            <a:endParaRPr lang="en-US" sz="2000" dirty="0">
              <a:solidFill>
                <a:schemeClr val="tx1"/>
              </a:solidFill>
            </a:endParaRPr>
          </a:p>
          <a:p>
            <a:pPr marL="914400" lvl="1" indent="-457200">
              <a:buFont typeface="+mj-lt"/>
              <a:buAutoNum type="alphaLcParenR"/>
            </a:pPr>
            <a:r>
              <a:rPr lang="en-US" dirty="0">
                <a:solidFill>
                  <a:schemeClr val="tx1"/>
                </a:solidFill>
              </a:rPr>
              <a:t>814_03 _____________</a:t>
            </a:r>
            <a:endParaRPr lang="en-US" sz="2000" dirty="0">
              <a:solidFill>
                <a:schemeClr val="tx1"/>
              </a:solidFill>
            </a:endParaRPr>
          </a:p>
          <a:p>
            <a:pPr marL="914400" lvl="1" indent="-457200">
              <a:buFont typeface="+mj-lt"/>
              <a:buAutoNum type="alphaLcParenR"/>
            </a:pPr>
            <a:r>
              <a:rPr lang="en-US" dirty="0">
                <a:solidFill>
                  <a:schemeClr val="tx1"/>
                </a:solidFill>
              </a:rPr>
              <a:t>867_03 _____________</a:t>
            </a:r>
            <a:endParaRPr lang="en-US" sz="2000" dirty="0">
              <a:solidFill>
                <a:schemeClr val="tx1"/>
              </a:solidFill>
            </a:endParaRPr>
          </a:p>
          <a:p>
            <a:pPr marL="914400" lvl="1" indent="-457200">
              <a:buFont typeface="+mj-lt"/>
              <a:buAutoNum type="alphaLcParenR"/>
            </a:pPr>
            <a:r>
              <a:rPr lang="en-US" dirty="0">
                <a:solidFill>
                  <a:schemeClr val="tx1"/>
                </a:solidFill>
              </a:rPr>
              <a:t>814_04 _____________</a:t>
            </a:r>
            <a:endParaRPr lang="en-US" sz="2000" dirty="0">
              <a:solidFill>
                <a:schemeClr val="tx1"/>
              </a:solidFill>
            </a:endParaRPr>
          </a:p>
          <a:p>
            <a:pPr marL="457200" indent="-457200">
              <a:buFont typeface="+mj-lt"/>
              <a:buAutoNum type="arabicPeriod" startAt="9"/>
            </a:pPr>
            <a:endParaRPr lang="en-US" dirty="0"/>
          </a:p>
        </p:txBody>
      </p:sp>
    </p:spTree>
    <p:extLst>
      <p:ext uri="{BB962C8B-B14F-4D97-AF65-F5344CB8AC3E}">
        <p14:creationId xmlns:p14="http://schemas.microsoft.com/office/powerpoint/2010/main" val="42221755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9DE9C31-483A-414C-BF49-C34C817759A1}"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53</a:t>
            </a:fld>
            <a:endParaRPr lang="en-US" dirty="0"/>
          </a:p>
        </p:txBody>
      </p:sp>
      <p:sp>
        <p:nvSpPr>
          <p:cNvPr id="4" name="Title 3"/>
          <p:cNvSpPr>
            <a:spLocks noGrp="1"/>
          </p:cNvSpPr>
          <p:nvPr>
            <p:ph type="title"/>
          </p:nvPr>
        </p:nvSpPr>
        <p:spPr/>
        <p:txBody>
          <a:bodyPr>
            <a:normAutofit/>
          </a:bodyPr>
          <a:lstStyle/>
          <a:p>
            <a:r>
              <a:rPr lang="en-US" dirty="0"/>
              <a:t>Checkpoint Exercise </a:t>
            </a:r>
            <a:r>
              <a:rPr lang="en-US" dirty="0" smtClean="0"/>
              <a:t>#2 </a:t>
            </a:r>
            <a:r>
              <a:rPr lang="en-US" dirty="0"/>
              <a:t>- </a:t>
            </a:r>
            <a:r>
              <a:rPr lang="en-US" i="1" dirty="0" smtClean="0"/>
              <a:t>continued</a:t>
            </a:r>
            <a:endParaRPr lang="en-US" dirty="0"/>
          </a:p>
        </p:txBody>
      </p:sp>
      <p:sp>
        <p:nvSpPr>
          <p:cNvPr id="2" name="Content Placeholder 1">
            <a:extLst>
              <a:ext uri="{FF2B5EF4-FFF2-40B4-BE49-F238E27FC236}">
                <a16:creationId xmlns:a16="http://schemas.microsoft.com/office/drawing/2014/main" xmlns="" id="{F1459917-1540-4A46-8C9A-F2CCFB3A130D}"/>
              </a:ext>
            </a:extLst>
          </p:cNvPr>
          <p:cNvSpPr>
            <a:spLocks noGrp="1"/>
          </p:cNvSpPr>
          <p:nvPr>
            <p:ph sz="quarter" idx="4294967295"/>
          </p:nvPr>
        </p:nvSpPr>
        <p:spPr>
          <a:xfrm>
            <a:off x="608013" y="1752600"/>
            <a:ext cx="8535987" cy="5578475"/>
          </a:xfrm>
        </p:spPr>
        <p:txBody>
          <a:bodyPr>
            <a:normAutofit/>
          </a:bodyPr>
          <a:lstStyle/>
          <a:p>
            <a:pPr marL="457200" indent="-457200">
              <a:buFont typeface="+mj-lt"/>
              <a:buAutoNum type="arabicPeriod" startAt="11"/>
            </a:pPr>
            <a:r>
              <a:rPr lang="en-US" dirty="0">
                <a:solidFill>
                  <a:schemeClr val="tx1"/>
                </a:solidFill>
              </a:rPr>
              <a:t>A Customer Loss (814_06) transaction can “</a:t>
            </a:r>
            <a:r>
              <a:rPr lang="en-US" dirty="0" smtClean="0">
                <a:solidFill>
                  <a:schemeClr val="tx1"/>
                </a:solidFill>
              </a:rPr>
              <a:t>forced move </a:t>
            </a:r>
            <a:r>
              <a:rPr lang="en-US" dirty="0">
                <a:solidFill>
                  <a:schemeClr val="tx1"/>
                </a:solidFill>
              </a:rPr>
              <a:t>out” or </a:t>
            </a:r>
            <a:r>
              <a:rPr lang="en-US" dirty="0" smtClean="0">
                <a:solidFill>
                  <a:schemeClr val="tx1"/>
                </a:solidFill>
              </a:rPr>
              <a:t>“customer switch” </a:t>
            </a:r>
            <a:r>
              <a:rPr lang="en-US" dirty="0">
                <a:solidFill>
                  <a:schemeClr val="tx1"/>
                </a:solidFill>
              </a:rPr>
              <a:t>an existing </a:t>
            </a:r>
            <a:r>
              <a:rPr lang="en-US" dirty="0" smtClean="0">
                <a:solidFill>
                  <a:schemeClr val="tx1"/>
                </a:solidFill>
              </a:rPr>
              <a:t>customer. </a:t>
            </a:r>
            <a:r>
              <a:rPr lang="en-US" dirty="0">
                <a:solidFill>
                  <a:schemeClr val="tx1"/>
                </a:solidFill>
              </a:rPr>
              <a:t>(True/False) ___________________</a:t>
            </a:r>
          </a:p>
          <a:p>
            <a:pPr marL="457200" indent="-457200">
              <a:buFont typeface="+mj-lt"/>
              <a:buAutoNum type="arabicPeriod" startAt="11"/>
            </a:pPr>
            <a:r>
              <a:rPr lang="en-US" dirty="0">
                <a:solidFill>
                  <a:schemeClr val="tx1"/>
                </a:solidFill>
              </a:rPr>
              <a:t>If a MVI order is submitted and an 814_28 PR is received, does it cancel the original MVI order? (Yes/No) ____________________</a:t>
            </a:r>
          </a:p>
          <a:p>
            <a:pPr marL="457200" lvl="0" indent="-457200">
              <a:buFont typeface="+mj-lt"/>
              <a:buAutoNum type="arabicPeriod" startAt="13"/>
            </a:pPr>
            <a:r>
              <a:rPr lang="en-US" dirty="0">
                <a:solidFill>
                  <a:schemeClr val="tx1"/>
                </a:solidFill>
              </a:rPr>
              <a:t>If a MVI order is submitted and an 814_28 PR is received and then later an 814_08 is received should we receive an 867_04? (Yes/No) ______________________</a:t>
            </a:r>
          </a:p>
          <a:p>
            <a:pPr marL="457200" indent="-457200">
              <a:buFont typeface="+mj-lt"/>
              <a:buAutoNum type="arabicPeriod" startAt="13"/>
            </a:pPr>
            <a:r>
              <a:rPr lang="en-US" dirty="0">
                <a:solidFill>
                  <a:schemeClr val="tx1"/>
                </a:solidFill>
              </a:rPr>
              <a:t>Based on the scenario in item 13, should we expect this customer to be with the submitting CR? (Yes/No) ____________________</a:t>
            </a:r>
          </a:p>
          <a:p>
            <a:pPr marL="457200" lvl="0" indent="-457200">
              <a:buFont typeface="+mj-lt"/>
              <a:buAutoNum type="arabicPeriod" startAt="13"/>
            </a:pPr>
            <a:endParaRPr lang="en-US" dirty="0"/>
          </a:p>
          <a:p>
            <a:r>
              <a:rPr lang="en-US" dirty="0"/>
              <a:t> </a:t>
            </a:r>
          </a:p>
          <a:p>
            <a:pPr marL="457200" indent="-457200">
              <a:buFont typeface="+mj-lt"/>
              <a:buAutoNum type="arabicPeriod" startAt="11"/>
            </a:pPr>
            <a:endParaRPr lang="en-US" dirty="0"/>
          </a:p>
        </p:txBody>
      </p:sp>
    </p:spTree>
    <p:extLst>
      <p:ext uri="{BB962C8B-B14F-4D97-AF65-F5344CB8AC3E}">
        <p14:creationId xmlns:p14="http://schemas.microsoft.com/office/powerpoint/2010/main" val="3660178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9192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6" name="Rectangle 45"/>
          <p:cNvSpPr/>
          <p:nvPr/>
        </p:nvSpPr>
        <p:spPr>
          <a:xfrm>
            <a:off x="3989821" y="1587678"/>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a:bodyPr>
          <a:lstStyle/>
          <a:p>
            <a:r>
              <a:rPr lang="en-US" dirty="0"/>
              <a:t>Switch – </a:t>
            </a:r>
            <a:r>
              <a:rPr lang="en-US" dirty="0" smtClean="0"/>
              <a:t>Approved</a:t>
            </a:r>
            <a:endParaRPr lang="en-US" dirty="0"/>
          </a:p>
        </p:txBody>
      </p:sp>
      <p:sp>
        <p:nvSpPr>
          <p:cNvPr id="3" name="Date Placeholder 2"/>
          <p:cNvSpPr>
            <a:spLocks noGrp="1"/>
          </p:cNvSpPr>
          <p:nvPr>
            <p:ph type="dt" sz="half" idx="10"/>
          </p:nvPr>
        </p:nvSpPr>
        <p:spPr/>
        <p:txBody>
          <a:bodyPr/>
          <a:lstStyle/>
          <a:p>
            <a:fld id="{BAD47975-DB30-40F3-B7F3-044D4AE91460}" type="datetime1">
              <a:rPr lang="en-US" smtClean="0"/>
              <a:t>8/1/2018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54</a:t>
            </a:fld>
            <a:endParaRPr lang="en-US" dirty="0"/>
          </a:p>
        </p:txBody>
      </p:sp>
      <p:sp>
        <p:nvSpPr>
          <p:cNvPr id="29" name="Bevel 3">
            <a:extLst>
              <a:ext uri="{FF2B5EF4-FFF2-40B4-BE49-F238E27FC236}">
                <a16:creationId xmlns:a16="http://schemas.microsoft.com/office/drawing/2014/main" xmlns=""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26D07C"/>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0" name="Bevel 3">
            <a:extLst>
              <a:ext uri="{FF2B5EF4-FFF2-40B4-BE49-F238E27FC236}">
                <a16:creationId xmlns:a16="http://schemas.microsoft.com/office/drawing/2014/main" xmlns=""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cxnSp>
        <p:nvCxnSpPr>
          <p:cNvPr id="31" name="Straight Arrow Connector 30"/>
          <p:cNvCxnSpPr/>
          <p:nvPr/>
        </p:nvCxnSpPr>
        <p:spPr>
          <a:xfrm flipV="1">
            <a:off x="1905000" y="1600200"/>
            <a:ext cx="2057400" cy="1536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91110" y="1231813"/>
            <a:ext cx="954107" cy="369332"/>
          </a:xfrm>
          <a:prstGeom prst="rect">
            <a:avLst/>
          </a:prstGeom>
          <a:noFill/>
        </p:spPr>
        <p:txBody>
          <a:bodyPr wrap="none" rtlCol="0">
            <a:spAutoFit/>
          </a:bodyPr>
          <a:lstStyle/>
          <a:p>
            <a:r>
              <a:rPr lang="en-US" dirty="0" smtClean="0"/>
              <a:t>814_01</a:t>
            </a:r>
            <a:endParaRPr lang="en-US" dirty="0"/>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51" name="Straight Arrow Connector 50"/>
          <p:cNvCxnSpPr/>
          <p:nvPr/>
        </p:nvCxnSpPr>
        <p:spPr>
          <a:xfrm flipV="1">
            <a:off x="5236442" y="1586599"/>
            <a:ext cx="2057400" cy="1536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48768" y="1231917"/>
            <a:ext cx="954107" cy="369332"/>
          </a:xfrm>
          <a:prstGeom prst="rect">
            <a:avLst/>
          </a:prstGeom>
          <a:noFill/>
        </p:spPr>
        <p:txBody>
          <a:bodyPr wrap="none" rtlCol="0">
            <a:spAutoFit/>
          </a:bodyPr>
          <a:lstStyle/>
          <a:p>
            <a:r>
              <a:rPr lang="en-US" dirty="0" smtClean="0"/>
              <a:t>814_03</a:t>
            </a:r>
            <a:endParaRPr lang="en-US" dirty="0"/>
          </a:p>
        </p:txBody>
      </p:sp>
      <p:cxnSp>
        <p:nvCxnSpPr>
          <p:cNvPr id="53" name="Straight Arrow Connector 52"/>
          <p:cNvCxnSpPr/>
          <p:nvPr/>
        </p:nvCxnSpPr>
        <p:spPr>
          <a:xfrm flipH="1">
            <a:off x="5236442" y="2146907"/>
            <a:ext cx="2004903" cy="307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48768" y="1776856"/>
            <a:ext cx="954107" cy="369332"/>
          </a:xfrm>
          <a:prstGeom prst="rect">
            <a:avLst/>
          </a:prstGeom>
          <a:noFill/>
        </p:spPr>
        <p:txBody>
          <a:bodyPr wrap="none" rtlCol="0">
            <a:spAutoFit/>
          </a:bodyPr>
          <a:lstStyle/>
          <a:p>
            <a:r>
              <a:rPr lang="en-US" dirty="0" smtClean="0"/>
              <a:t>814_04</a:t>
            </a:r>
            <a:endParaRPr lang="en-US" dirty="0"/>
          </a:p>
        </p:txBody>
      </p:sp>
      <p:sp>
        <p:nvSpPr>
          <p:cNvPr id="56" name="TextBox 55"/>
          <p:cNvSpPr txBox="1"/>
          <p:nvPr/>
        </p:nvSpPr>
        <p:spPr>
          <a:xfrm>
            <a:off x="2491110" y="1772912"/>
            <a:ext cx="954107" cy="369332"/>
          </a:xfrm>
          <a:prstGeom prst="rect">
            <a:avLst/>
          </a:prstGeom>
          <a:noFill/>
        </p:spPr>
        <p:txBody>
          <a:bodyPr wrap="none" rtlCol="0">
            <a:spAutoFit/>
          </a:bodyPr>
          <a:lstStyle/>
          <a:p>
            <a:r>
              <a:rPr lang="en-US" dirty="0" smtClean="0"/>
              <a:t>814_05</a:t>
            </a:r>
            <a:endParaRPr lang="en-US" dirty="0"/>
          </a:p>
        </p:txBody>
      </p:sp>
      <p:cxnSp>
        <p:nvCxnSpPr>
          <p:cNvPr id="57" name="Straight Arrow Connector 56"/>
          <p:cNvCxnSpPr/>
          <p:nvPr/>
        </p:nvCxnSpPr>
        <p:spPr>
          <a:xfrm flipH="1">
            <a:off x="5240665" y="2691174"/>
            <a:ext cx="2000680"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856283" y="2327375"/>
            <a:ext cx="954107" cy="369332"/>
          </a:xfrm>
          <a:prstGeom prst="rect">
            <a:avLst/>
          </a:prstGeom>
          <a:noFill/>
        </p:spPr>
        <p:txBody>
          <a:bodyPr wrap="square" rtlCol="0">
            <a:spAutoFit/>
          </a:bodyPr>
          <a:lstStyle/>
          <a:p>
            <a:r>
              <a:rPr lang="en-US" dirty="0" smtClean="0"/>
              <a:t>867_02</a:t>
            </a:r>
            <a:endParaRPr lang="en-US" dirty="0"/>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endParaRPr lang="en-US" sz="1400" dirty="0"/>
          </a:p>
        </p:txBody>
      </p:sp>
      <p:cxnSp>
        <p:nvCxnSpPr>
          <p:cNvPr id="61" name="Straight Arrow Connector 60"/>
          <p:cNvCxnSpPr/>
          <p:nvPr/>
        </p:nvCxnSpPr>
        <p:spPr>
          <a:xfrm flipH="1">
            <a:off x="1910793" y="2694933"/>
            <a:ext cx="2000680"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91110" y="2329199"/>
            <a:ext cx="954107" cy="369332"/>
          </a:xfrm>
          <a:prstGeom prst="rect">
            <a:avLst/>
          </a:prstGeom>
          <a:noFill/>
        </p:spPr>
        <p:txBody>
          <a:bodyPr wrap="square" rtlCol="0">
            <a:spAutoFit/>
          </a:bodyPr>
          <a:lstStyle/>
          <a:p>
            <a:r>
              <a:rPr lang="en-US" dirty="0" smtClean="0"/>
              <a:t>867_02</a:t>
            </a:r>
            <a:endParaRPr lang="en-US" dirty="0"/>
          </a:p>
        </p:txBody>
      </p:sp>
      <p:cxnSp>
        <p:nvCxnSpPr>
          <p:cNvPr id="65" name="Elbow Connector 64"/>
          <p:cNvCxnSpPr/>
          <p:nvPr/>
        </p:nvCxnSpPr>
        <p:spPr>
          <a:xfrm rot="5400000">
            <a:off x="1606385" y="2618193"/>
            <a:ext cx="2993010" cy="2328623"/>
          </a:xfrm>
          <a:prstGeom prst="bentConnector3">
            <a:avLst>
              <a:gd name="adj1" fmla="val 10041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rot="5400000">
            <a:off x="1668817" y="2567645"/>
            <a:ext cx="3496049" cy="2938222"/>
          </a:xfrm>
          <a:prstGeom prst="bentConnector3">
            <a:avLst>
              <a:gd name="adj1" fmla="val 99957"/>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5240665" y="3313280"/>
            <a:ext cx="2000680"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856283" y="2949481"/>
            <a:ext cx="954107" cy="369332"/>
          </a:xfrm>
          <a:prstGeom prst="rect">
            <a:avLst/>
          </a:prstGeom>
          <a:noFill/>
        </p:spPr>
        <p:txBody>
          <a:bodyPr wrap="square" rtlCol="0">
            <a:spAutoFit/>
          </a:bodyPr>
          <a:lstStyle/>
          <a:p>
            <a:r>
              <a:rPr lang="en-US" dirty="0" smtClean="0"/>
              <a:t>867_04</a:t>
            </a:r>
            <a:endParaRPr lang="en-US" dirty="0"/>
          </a:p>
        </p:txBody>
      </p:sp>
      <p:sp>
        <p:nvSpPr>
          <p:cNvPr id="79" name="TextBox 78"/>
          <p:cNvSpPr txBox="1"/>
          <p:nvPr/>
        </p:nvSpPr>
        <p:spPr>
          <a:xfrm>
            <a:off x="5562600" y="3569763"/>
            <a:ext cx="1153347" cy="369332"/>
          </a:xfrm>
          <a:prstGeom prst="rect">
            <a:avLst/>
          </a:prstGeom>
          <a:noFill/>
        </p:spPr>
        <p:txBody>
          <a:bodyPr wrap="square" rtlCol="0">
            <a:spAutoFit/>
          </a:bodyPr>
          <a:lstStyle/>
          <a:p>
            <a:r>
              <a:rPr lang="en-US" dirty="0" smtClean="0"/>
              <a:t>867_03F</a:t>
            </a:r>
            <a:endParaRPr lang="en-US" dirty="0"/>
          </a:p>
        </p:txBody>
      </p:sp>
      <p:cxnSp>
        <p:nvCxnSpPr>
          <p:cNvPr id="81" name="Straight Arrow Connector 80"/>
          <p:cNvCxnSpPr/>
          <p:nvPr/>
        </p:nvCxnSpPr>
        <p:spPr>
          <a:xfrm flipH="1">
            <a:off x="1920954" y="3304173"/>
            <a:ext cx="2000680"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501271" y="2938439"/>
            <a:ext cx="954107" cy="369332"/>
          </a:xfrm>
          <a:prstGeom prst="rect">
            <a:avLst/>
          </a:prstGeom>
          <a:noFill/>
        </p:spPr>
        <p:txBody>
          <a:bodyPr wrap="square" rtlCol="0">
            <a:spAutoFit/>
          </a:bodyPr>
          <a:lstStyle/>
          <a:p>
            <a:r>
              <a:rPr lang="en-US" dirty="0" smtClean="0"/>
              <a:t>867_04</a:t>
            </a:r>
            <a:endParaRPr lang="en-US" dirty="0"/>
          </a:p>
        </p:txBody>
      </p:sp>
      <p:cxnSp>
        <p:nvCxnSpPr>
          <p:cNvPr id="84" name="Elbow Connector 83"/>
          <p:cNvCxnSpPr/>
          <p:nvPr/>
        </p:nvCxnSpPr>
        <p:spPr>
          <a:xfrm rot="10800000" flipV="1">
            <a:off x="1938579" y="2302749"/>
            <a:ext cx="5897855" cy="3909707"/>
          </a:xfrm>
          <a:prstGeom prst="bentConnector3">
            <a:avLst>
              <a:gd name="adj1" fmla="val 77"/>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350742" y="5844038"/>
            <a:ext cx="954107" cy="369332"/>
          </a:xfrm>
          <a:prstGeom prst="rect">
            <a:avLst/>
          </a:prstGeom>
          <a:noFill/>
        </p:spPr>
        <p:txBody>
          <a:bodyPr wrap="square" rtlCol="0">
            <a:spAutoFit/>
          </a:bodyPr>
          <a:lstStyle/>
          <a:p>
            <a:r>
              <a:rPr lang="en-US" dirty="0" smtClean="0"/>
              <a:t>810_02</a:t>
            </a:r>
            <a:endParaRPr lang="en-US" dirty="0"/>
          </a:p>
        </p:txBody>
      </p:sp>
      <p:sp>
        <p:nvSpPr>
          <p:cNvPr id="90" name="TextBox 89"/>
          <p:cNvSpPr txBox="1"/>
          <p:nvPr/>
        </p:nvSpPr>
        <p:spPr>
          <a:xfrm>
            <a:off x="2287585" y="5423971"/>
            <a:ext cx="1094553" cy="369332"/>
          </a:xfrm>
          <a:prstGeom prst="rect">
            <a:avLst/>
          </a:prstGeom>
          <a:noFill/>
        </p:spPr>
        <p:txBody>
          <a:bodyPr wrap="square" rtlCol="0">
            <a:spAutoFit/>
          </a:bodyPr>
          <a:lstStyle/>
          <a:p>
            <a:r>
              <a:rPr lang="en-US" dirty="0" smtClean="0"/>
              <a:t>867_03F</a:t>
            </a:r>
            <a:endParaRPr lang="en-US" dirty="0"/>
          </a:p>
        </p:txBody>
      </p:sp>
      <p:sp>
        <p:nvSpPr>
          <p:cNvPr id="91" name="TextBox 90"/>
          <p:cNvSpPr txBox="1"/>
          <p:nvPr/>
        </p:nvSpPr>
        <p:spPr>
          <a:xfrm>
            <a:off x="2287584" y="4897328"/>
            <a:ext cx="954107" cy="369332"/>
          </a:xfrm>
          <a:prstGeom prst="rect">
            <a:avLst/>
          </a:prstGeom>
          <a:noFill/>
        </p:spPr>
        <p:txBody>
          <a:bodyPr wrap="none" rtlCol="0">
            <a:spAutoFit/>
          </a:bodyPr>
          <a:lstStyle/>
          <a:p>
            <a:r>
              <a:rPr lang="en-US" dirty="0" smtClean="0"/>
              <a:t>814_06</a:t>
            </a:r>
            <a:endParaRPr lang="en-US" dirty="0"/>
          </a:p>
        </p:txBody>
      </p:sp>
      <p:cxnSp>
        <p:nvCxnSpPr>
          <p:cNvPr id="55" name="Straight Arrow Connector 54"/>
          <p:cNvCxnSpPr/>
          <p:nvPr/>
        </p:nvCxnSpPr>
        <p:spPr>
          <a:xfrm flipH="1">
            <a:off x="1938578" y="2142244"/>
            <a:ext cx="2004903" cy="307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endParaRPr lang="en-US" sz="1400" dirty="0"/>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cxnSp>
        <p:nvCxnSpPr>
          <p:cNvPr id="78" name="Straight Arrow Connector 77"/>
          <p:cNvCxnSpPr/>
          <p:nvPr/>
        </p:nvCxnSpPr>
        <p:spPr>
          <a:xfrm flipH="1">
            <a:off x="5240665" y="3933562"/>
            <a:ext cx="2000680"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10</a:t>
            </a:r>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12</a:t>
            </a:r>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11</a:t>
            </a:r>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endParaRPr lang="en-US" sz="1400" dirty="0"/>
          </a:p>
        </p:txBody>
      </p:sp>
      <p:sp>
        <p:nvSpPr>
          <p:cNvPr id="49" name="Rectangle 48"/>
          <p:cNvSpPr/>
          <p:nvPr/>
        </p:nvSpPr>
        <p:spPr>
          <a:xfrm>
            <a:off x="1824508" y="1237259"/>
            <a:ext cx="2115789"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85833" y="1295636"/>
            <a:ext cx="2069610"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35504" y="2244372"/>
            <a:ext cx="3209564" cy="4080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24630" y="2238422"/>
            <a:ext cx="3620554" cy="408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right)">
                                      <p:cBhvr>
                                        <p:cTn id="39" dur="500"/>
                                        <p:tgtEl>
                                          <p:spTgt spid="5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right)">
                                      <p:cBhvr>
                                        <p:cTn id="42" dur="500"/>
                                        <p:tgtEl>
                                          <p:spTgt spid="5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ipe(right)">
                                      <p:cBhvr>
                                        <p:cTn id="50" dur="500"/>
                                        <p:tgtEl>
                                          <p:spTgt spid="56"/>
                                        </p:tgtEl>
                                      </p:cBhvr>
                                    </p:animEffect>
                                  </p:childTnLst>
                                </p:cTn>
                              </p:par>
                              <p:par>
                                <p:cTn id="51" presetID="22" presetClass="entr" presetSubtype="2"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right)">
                                      <p:cBhvr>
                                        <p:cTn id="53" dur="500"/>
                                        <p:tgtEl>
                                          <p:spTgt spid="5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right)">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up)">
                                      <p:cBhvr>
                                        <p:cTn id="61" dur="500"/>
                                        <p:tgtEl>
                                          <p:spTgt spid="6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wipe(up)">
                                      <p:cBhvr>
                                        <p:cTn id="64" dur="500"/>
                                        <p:tgtEl>
                                          <p:spTgt spid="93"/>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wipe(up)">
                                      <p:cBhvr>
                                        <p:cTn id="67" dur="500"/>
                                        <p:tgtEl>
                                          <p:spTgt spid="9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right)">
                                      <p:cBhvr>
                                        <p:cTn id="72" dur="500"/>
                                        <p:tgtEl>
                                          <p:spTgt spid="57"/>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wipe(right)">
                                      <p:cBhvr>
                                        <p:cTn id="78" dur="500"/>
                                        <p:tgtEl>
                                          <p:spTgt spid="5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ipe(right)">
                                      <p:cBhvr>
                                        <p:cTn id="83" dur="500"/>
                                        <p:tgtEl>
                                          <p:spTgt spid="61"/>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right)">
                                      <p:cBhvr>
                                        <p:cTn id="86" dur="500"/>
                                        <p:tgtEl>
                                          <p:spTgt spid="62"/>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right)">
                                      <p:cBhvr>
                                        <p:cTn id="89" dur="500"/>
                                        <p:tgtEl>
                                          <p:spTgt spid="3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wipe(right)">
                                      <p:cBhvr>
                                        <p:cTn id="94" dur="500"/>
                                        <p:tgtEl>
                                          <p:spTgt spid="72"/>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right)">
                                      <p:cBhvr>
                                        <p:cTn id="97" dur="500"/>
                                        <p:tgtEl>
                                          <p:spTgt spid="73"/>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wipe(right)">
                                      <p:cBhvr>
                                        <p:cTn id="100" dur="500"/>
                                        <p:tgtEl>
                                          <p:spTgt spid="4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wipe(right)">
                                      <p:cBhvr>
                                        <p:cTn id="105" dur="500"/>
                                        <p:tgtEl>
                                          <p:spTgt spid="81"/>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wipe(right)">
                                      <p:cBhvr>
                                        <p:cTn id="108" dur="500"/>
                                        <p:tgtEl>
                                          <p:spTgt spid="82"/>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wipe(right)">
                                      <p:cBhvr>
                                        <p:cTn id="111" dur="500"/>
                                        <p:tgtEl>
                                          <p:spTgt spid="42"/>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2" fill="hold" grpId="0" nodeType="clickEffect">
                                  <p:stCondLst>
                                    <p:cond delay="0"/>
                                  </p:stCondLst>
                                  <p:childTnLst>
                                    <p:set>
                                      <p:cBhvr>
                                        <p:cTn id="115" dur="1" fill="hold">
                                          <p:stCondLst>
                                            <p:cond delay="0"/>
                                          </p:stCondLst>
                                        </p:cTn>
                                        <p:tgtEl>
                                          <p:spTgt spid="79"/>
                                        </p:tgtEl>
                                        <p:attrNameLst>
                                          <p:attrName>style.visibility</p:attrName>
                                        </p:attrNameLst>
                                      </p:cBhvr>
                                      <p:to>
                                        <p:strVal val="visible"/>
                                      </p:to>
                                    </p:set>
                                    <p:animEffect transition="in" filter="wipe(right)">
                                      <p:cBhvr>
                                        <p:cTn id="116" dur="500"/>
                                        <p:tgtEl>
                                          <p:spTgt spid="79"/>
                                        </p:tgtEl>
                                      </p:cBhvr>
                                    </p:animEffect>
                                  </p:childTnLst>
                                </p:cTn>
                              </p:par>
                              <p:par>
                                <p:cTn id="117" presetID="22" presetClass="entr" presetSubtype="2" fill="hold" nodeType="with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right)">
                                      <p:cBhvr>
                                        <p:cTn id="119" dur="500"/>
                                        <p:tgtEl>
                                          <p:spTgt spid="78"/>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right)">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nodeType="click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wipe(up)">
                                      <p:cBhvr>
                                        <p:cTn id="127" dur="500"/>
                                        <p:tgtEl>
                                          <p:spTgt spid="70"/>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500"/>
                                        <p:tgtEl>
                                          <p:spTgt spid="43"/>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90"/>
                                        </p:tgtEl>
                                        <p:attrNameLst>
                                          <p:attrName>style.visibility</p:attrName>
                                        </p:attrNameLst>
                                      </p:cBhvr>
                                      <p:to>
                                        <p:strVal val="visible"/>
                                      </p:to>
                                    </p:set>
                                    <p:animEffect transition="in" filter="wipe(up)">
                                      <p:cBhvr>
                                        <p:cTn id="133" dur="500"/>
                                        <p:tgtEl>
                                          <p:spTgt spid="90"/>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nodeType="clickEffect">
                                  <p:stCondLst>
                                    <p:cond delay="0"/>
                                  </p:stCondLst>
                                  <p:childTnLst>
                                    <p:set>
                                      <p:cBhvr>
                                        <p:cTn id="137" dur="1" fill="hold">
                                          <p:stCondLst>
                                            <p:cond delay="0"/>
                                          </p:stCondLst>
                                        </p:cTn>
                                        <p:tgtEl>
                                          <p:spTgt spid="84"/>
                                        </p:tgtEl>
                                        <p:attrNameLst>
                                          <p:attrName>style.visibility</p:attrName>
                                        </p:attrNameLst>
                                      </p:cBhvr>
                                      <p:to>
                                        <p:strVal val="visible"/>
                                      </p:to>
                                    </p:set>
                                    <p:animEffect transition="in" filter="wipe(up)">
                                      <p:cBhvr>
                                        <p:cTn id="138" dur="500"/>
                                        <p:tgtEl>
                                          <p:spTgt spid="84"/>
                                        </p:tgtEl>
                                      </p:cBhvr>
                                    </p:animEffect>
                                  </p:childTnLst>
                                </p:cTn>
                              </p:par>
                              <p:par>
                                <p:cTn id="139" presetID="22" presetClass="entr" presetSubtype="1" fill="hold" grpId="0" nodeType="with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wipe(up)">
                                      <p:cBhvr>
                                        <p:cTn id="141" dur="500"/>
                                        <p:tgtEl>
                                          <p:spTgt spid="44"/>
                                        </p:tgtEl>
                                      </p:cBhvr>
                                    </p:animEffect>
                                  </p:childTnLst>
                                </p:cTn>
                              </p:par>
                              <p:par>
                                <p:cTn id="142" presetID="22" presetClass="entr" presetSubtype="1" fill="hold" grpId="0" nodeType="withEffect">
                                  <p:stCondLst>
                                    <p:cond delay="0"/>
                                  </p:stCondLst>
                                  <p:childTnLst>
                                    <p:set>
                                      <p:cBhvr>
                                        <p:cTn id="143" dur="1" fill="hold">
                                          <p:stCondLst>
                                            <p:cond delay="0"/>
                                          </p:stCondLst>
                                        </p:cTn>
                                        <p:tgtEl>
                                          <p:spTgt spid="89"/>
                                        </p:tgtEl>
                                        <p:attrNameLst>
                                          <p:attrName>style.visibility</p:attrName>
                                        </p:attrNameLst>
                                      </p:cBhvr>
                                      <p:to>
                                        <p:strVal val="visible"/>
                                      </p:to>
                                    </p:set>
                                    <p:animEffect transition="in" filter="wipe(up)">
                                      <p:cBhvr>
                                        <p:cTn id="14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52" grpId="0"/>
      <p:bldP spid="54" grpId="0"/>
      <p:bldP spid="56" grpId="0"/>
      <p:bldP spid="58" grpId="0"/>
      <p:bldP spid="59" grpId="0" animBg="1"/>
      <p:bldP spid="62" grpId="0"/>
      <p:bldP spid="73" grpId="0"/>
      <p:bldP spid="79" grpId="0"/>
      <p:bldP spid="82" grpId="0"/>
      <p:bldP spid="89" grpId="0"/>
      <p:bldP spid="90" grpId="0"/>
      <p:bldP spid="91" grpId="0"/>
      <p:bldP spid="37" grpId="0" animBg="1"/>
      <p:bldP spid="39" grpId="0" animBg="1"/>
      <p:bldP spid="42" grpId="0" animBg="1"/>
      <p:bldP spid="34" grpId="0" animBg="1"/>
      <p:bldP spid="36" grpId="0" animBg="1"/>
      <p:bldP spid="41" grpId="0" animBg="1"/>
      <p:bldP spid="35" grpId="0" animBg="1"/>
      <p:bldP spid="44" grpId="0" animBg="1"/>
      <p:bldP spid="43" grpId="0" animBg="1"/>
      <p:bldP spid="93" grpId="0" animBg="1"/>
      <p:bldP spid="49" grpId="0" animBg="1"/>
      <p:bldP spid="50" grpId="0" animBg="1"/>
      <p:bldP spid="60" grpId="0" animBg="1"/>
      <p:bldP spid="6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293842" y="159296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16" name="Rectangle 15"/>
          <p:cNvSpPr/>
          <p:nvPr/>
        </p:nvSpPr>
        <p:spPr>
          <a:xfrm>
            <a:off x="4019508" y="15880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a:bodyPr>
          <a:lstStyle/>
          <a:p>
            <a:r>
              <a:rPr lang="en-US" dirty="0"/>
              <a:t>Switch – </a:t>
            </a:r>
            <a:r>
              <a:rPr lang="en-US" dirty="0" smtClean="0"/>
              <a:t>Rejected</a:t>
            </a:r>
            <a:endParaRPr lang="en-US" dirty="0"/>
          </a:p>
        </p:txBody>
      </p:sp>
      <p:sp>
        <p:nvSpPr>
          <p:cNvPr id="3" name="Date Placeholder 2"/>
          <p:cNvSpPr>
            <a:spLocks noGrp="1"/>
          </p:cNvSpPr>
          <p:nvPr>
            <p:ph type="dt" sz="half" idx="10"/>
          </p:nvPr>
        </p:nvSpPr>
        <p:spPr/>
        <p:txBody>
          <a:bodyPr/>
          <a:lstStyle/>
          <a:p>
            <a:fld id="{7C5A041E-AB9B-4CEC-B8C1-76351884ED7E}"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55</a:t>
            </a:fld>
            <a:endParaRPr lang="en-US" dirty="0"/>
          </a:p>
        </p:txBody>
      </p:sp>
      <p:sp>
        <p:nvSpPr>
          <p:cNvPr id="19" name="Bevel 3">
            <a:extLst>
              <a:ext uri="{FF2B5EF4-FFF2-40B4-BE49-F238E27FC236}">
                <a16:creationId xmlns:a16="http://schemas.microsoft.com/office/drawing/2014/main" xmlns=""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26D07C"/>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20" name="Bevel 3">
            <a:extLst>
              <a:ext uri="{FF2B5EF4-FFF2-40B4-BE49-F238E27FC236}">
                <a16:creationId xmlns:a16="http://schemas.microsoft.com/office/drawing/2014/main" xmlns="" id="{9A3BF15A-3C6B-43FC-B818-CC24E8B7ABC6}"/>
              </a:ext>
            </a:extLst>
          </p:cNvPr>
          <p:cNvSpPr>
            <a:spLocks noChangeArrowheads="1"/>
          </p:cNvSpPr>
          <p:nvPr/>
        </p:nvSpPr>
        <p:spPr bwMode="auto">
          <a:xfrm>
            <a:off x="641763" y="5130458"/>
            <a:ext cx="1219200" cy="827088"/>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cxnSp>
        <p:nvCxnSpPr>
          <p:cNvPr id="21" name="Straight Arrow Connector 20"/>
          <p:cNvCxnSpPr/>
          <p:nvPr/>
        </p:nvCxnSpPr>
        <p:spPr>
          <a:xfrm flipV="1">
            <a:off x="1905000" y="1600200"/>
            <a:ext cx="2057400" cy="1536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91110" y="1231813"/>
            <a:ext cx="954107" cy="369332"/>
          </a:xfrm>
          <a:prstGeom prst="rect">
            <a:avLst/>
          </a:prstGeom>
          <a:noFill/>
        </p:spPr>
        <p:txBody>
          <a:bodyPr wrap="none" rtlCol="0">
            <a:spAutoFit/>
          </a:bodyPr>
          <a:lstStyle/>
          <a:p>
            <a:r>
              <a:rPr lang="en-US" dirty="0" smtClean="0"/>
              <a:t>814_01</a:t>
            </a:r>
            <a:endParaRPr lang="en-US" dirty="0"/>
          </a:p>
        </p:txBody>
      </p:sp>
      <p:sp>
        <p:nvSpPr>
          <p:cNvPr id="23" name="Oval 22"/>
          <p:cNvSpPr/>
          <p:nvPr/>
        </p:nvSpPr>
        <p:spPr>
          <a:xfrm>
            <a:off x="1905000" y="15019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38" name="Straight Arrow Connector 37"/>
          <p:cNvCxnSpPr/>
          <p:nvPr/>
        </p:nvCxnSpPr>
        <p:spPr>
          <a:xfrm flipH="1">
            <a:off x="1938578" y="2142244"/>
            <a:ext cx="2004903" cy="307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91110" y="1772912"/>
            <a:ext cx="954107" cy="369332"/>
          </a:xfrm>
          <a:prstGeom prst="rect">
            <a:avLst/>
          </a:prstGeom>
          <a:noFill/>
        </p:spPr>
        <p:txBody>
          <a:bodyPr wrap="none" rtlCol="0">
            <a:spAutoFit/>
          </a:bodyPr>
          <a:lstStyle/>
          <a:p>
            <a:r>
              <a:rPr lang="en-US" dirty="0" smtClean="0"/>
              <a:t>814_02</a:t>
            </a:r>
            <a:endParaRPr lang="en-US" dirty="0"/>
          </a:p>
        </p:txBody>
      </p:sp>
      <p:sp>
        <p:nvSpPr>
          <p:cNvPr id="24" name="Oval 23"/>
          <p:cNvSpPr/>
          <p:nvPr/>
        </p:nvSpPr>
        <p:spPr>
          <a:xfrm>
            <a:off x="3422362" y="20356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25" name="Rectangle 24"/>
          <p:cNvSpPr/>
          <p:nvPr/>
        </p:nvSpPr>
        <p:spPr>
          <a:xfrm>
            <a:off x="1874895" y="1259355"/>
            <a:ext cx="2097554" cy="1331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right)">
                                      <p:cBhvr>
                                        <p:cTn id="22" dur="500"/>
                                        <p:tgtEl>
                                          <p:spTgt spid="3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right)">
                                      <p:cBhvr>
                                        <p:cTn id="25" dur="500"/>
                                        <p:tgtEl>
                                          <p:spTgt spid="3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righ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39" grpId="0"/>
      <p:bldP spid="24" grpId="0" animBg="1"/>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TxSET</a:t>
            </a:r>
            <a:r>
              <a:rPr lang="en-US" dirty="0" smtClean="0"/>
              <a:t> </a:t>
            </a:r>
            <a:r>
              <a:rPr lang="en-US" dirty="0" err="1" smtClean="0"/>
              <a:t>Swimlanes</a:t>
            </a:r>
            <a:endParaRPr lang="en-US" dirty="0"/>
          </a:p>
        </p:txBody>
      </p:sp>
      <p:sp>
        <p:nvSpPr>
          <p:cNvPr id="9" name="Text Placeholder 8"/>
          <p:cNvSpPr>
            <a:spLocks noGrp="1"/>
          </p:cNvSpPr>
          <p:nvPr>
            <p:ph type="body" sz="quarter" idx="4294967295"/>
          </p:nvPr>
        </p:nvSpPr>
        <p:spPr>
          <a:xfrm>
            <a:off x="304672" y="977900"/>
            <a:ext cx="8540750" cy="492125"/>
          </a:xfrm>
        </p:spPr>
        <p:txBody>
          <a:bodyPr/>
          <a:lstStyle/>
          <a:p>
            <a:r>
              <a:rPr lang="en-US" sz="2600" smtClean="0"/>
              <a:t>Switch – Reject &amp; Accept</a:t>
            </a:r>
            <a:endParaRPr lang="en-US" sz="2600" dirty="0"/>
          </a:p>
        </p:txBody>
      </p:sp>
      <p:pic>
        <p:nvPicPr>
          <p:cNvPr id="3" name="Picture 2">
            <a:extLst>
              <a:ext uri="{FF2B5EF4-FFF2-40B4-BE49-F238E27FC236}">
                <a16:creationId xmlns:a16="http://schemas.microsoft.com/office/drawing/2014/main" xmlns="" id="{5ED26394-6563-457E-9D4E-FF397A3E5A8D}"/>
              </a:ext>
            </a:extLst>
          </p:cNvPr>
          <p:cNvPicPr>
            <a:picLocks noChangeAspect="1"/>
          </p:cNvPicPr>
          <p:nvPr/>
        </p:nvPicPr>
        <p:blipFill>
          <a:blip r:embed="rId2"/>
          <a:stretch>
            <a:fillRect/>
          </a:stretch>
        </p:blipFill>
        <p:spPr>
          <a:xfrm>
            <a:off x="381000" y="1604963"/>
            <a:ext cx="7698243" cy="5253037"/>
          </a:xfrm>
          <a:prstGeom prst="rect">
            <a:avLst/>
          </a:prstGeom>
        </p:spPr>
      </p:pic>
      <p:sp>
        <p:nvSpPr>
          <p:cNvPr id="4" name="Date Placeholder 3"/>
          <p:cNvSpPr>
            <a:spLocks noGrp="1"/>
          </p:cNvSpPr>
          <p:nvPr>
            <p:ph type="dt" sz="half" idx="10"/>
          </p:nvPr>
        </p:nvSpPr>
        <p:spPr/>
        <p:txBody>
          <a:bodyPr/>
          <a:lstStyle/>
          <a:p>
            <a:fld id="{65E4B1F1-BFC8-4AD6-86C5-290CC5B2640B}"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56</a:t>
            </a:fld>
            <a:endParaRPr lang="en-US" dirty="0"/>
          </a:p>
        </p:txBody>
      </p:sp>
    </p:spTree>
    <p:extLst>
      <p:ext uri="{BB962C8B-B14F-4D97-AF65-F5344CB8AC3E}">
        <p14:creationId xmlns:p14="http://schemas.microsoft.com/office/powerpoint/2010/main" val="356788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4975" y="3324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4220569" y="33452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 name="Title 2"/>
          <p:cNvSpPr>
            <a:spLocks noGrp="1"/>
          </p:cNvSpPr>
          <p:nvPr>
            <p:ph type="title"/>
          </p:nvPr>
        </p:nvSpPr>
        <p:spPr/>
        <p:txBody>
          <a:bodyPr>
            <a:normAutofit fontScale="90000"/>
          </a:bodyPr>
          <a:lstStyle/>
          <a:p>
            <a:r>
              <a:rPr lang="en-US" dirty="0"/>
              <a:t>Switch Hold – Add – Deferred Payment Plan (DPP)</a:t>
            </a:r>
          </a:p>
        </p:txBody>
      </p:sp>
      <p:sp>
        <p:nvSpPr>
          <p:cNvPr id="8"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721171" y="3322975"/>
            <a:ext cx="1628775" cy="584200"/>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6" name="Date Placeholder 5"/>
          <p:cNvSpPr>
            <a:spLocks noGrp="1"/>
          </p:cNvSpPr>
          <p:nvPr>
            <p:ph type="dt" sz="half" idx="10"/>
          </p:nvPr>
        </p:nvSpPr>
        <p:spPr/>
        <p:txBody>
          <a:bodyPr/>
          <a:lstStyle/>
          <a:p>
            <a:fld id="{D169DC72-0A65-4E01-BD53-1187176B4C14}" type="datetime1">
              <a:rPr lang="en-US" smtClean="0"/>
              <a:t>8/1/2018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57</a:t>
            </a:fld>
            <a:endParaRPr lang="en-US" dirty="0"/>
          </a:p>
        </p:txBody>
      </p:sp>
      <p:cxnSp>
        <p:nvCxnSpPr>
          <p:cNvPr id="17" name="Elbow Connector 16"/>
          <p:cNvCxnSpPr/>
          <p:nvPr/>
        </p:nvCxnSpPr>
        <p:spPr>
          <a:xfrm>
            <a:off x="822961" y="1756782"/>
            <a:ext cx="7482839" cy="1459656"/>
          </a:xfrm>
          <a:prstGeom prst="bentConnector3">
            <a:avLst>
              <a:gd name="adj1" fmla="val 100059"/>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2562" y="1756782"/>
            <a:ext cx="0" cy="1531775"/>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130600" y="1387450"/>
            <a:ext cx="1620957" cy="369332"/>
          </a:xfrm>
          <a:prstGeom prst="rect">
            <a:avLst/>
          </a:prstGeom>
          <a:noFill/>
        </p:spPr>
        <p:txBody>
          <a:bodyPr wrap="none" rtlCol="0">
            <a:spAutoFit/>
          </a:bodyPr>
          <a:lstStyle/>
          <a:p>
            <a:r>
              <a:rPr lang="en-US" dirty="0" smtClean="0"/>
              <a:t>650_01  (add)</a:t>
            </a:r>
            <a:endParaRPr lang="en-US" dirty="0"/>
          </a:p>
        </p:txBody>
      </p:sp>
      <p:sp>
        <p:nvSpPr>
          <p:cNvPr id="30" name="Oval 29"/>
          <p:cNvSpPr/>
          <p:nvPr/>
        </p:nvSpPr>
        <p:spPr>
          <a:xfrm>
            <a:off x="592814" y="30411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35" name="Straight Connector 34"/>
          <p:cNvCxnSpPr>
            <a:endCxn id="31" idx="4"/>
          </p:cNvCxnSpPr>
          <p:nvPr/>
        </p:nvCxnSpPr>
        <p:spPr>
          <a:xfrm>
            <a:off x="7543802" y="2732518"/>
            <a:ext cx="0" cy="50514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1987246" y="2738774"/>
            <a:ext cx="5556556"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30599" y="2369442"/>
            <a:ext cx="3095719" cy="369332"/>
          </a:xfrm>
          <a:prstGeom prst="rect">
            <a:avLst/>
          </a:prstGeom>
          <a:noFill/>
        </p:spPr>
        <p:txBody>
          <a:bodyPr wrap="none" rtlCol="0">
            <a:spAutoFit/>
          </a:bodyPr>
          <a:lstStyle/>
          <a:p>
            <a:r>
              <a:rPr lang="en-US" dirty="0" smtClean="0"/>
              <a:t>650_02  (acknowledgement)</a:t>
            </a:r>
            <a:endParaRPr lang="en-US" dirty="0"/>
          </a:p>
        </p:txBody>
      </p:sp>
      <p:cxnSp>
        <p:nvCxnSpPr>
          <p:cNvPr id="42" name="Straight Arrow Connector 41"/>
          <p:cNvCxnSpPr/>
          <p:nvPr/>
        </p:nvCxnSpPr>
        <p:spPr>
          <a:xfrm flipH="1">
            <a:off x="2438400" y="3505200"/>
            <a:ext cx="169220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44630" y="3129704"/>
            <a:ext cx="954107" cy="369332"/>
          </a:xfrm>
          <a:prstGeom prst="rect">
            <a:avLst/>
          </a:prstGeom>
          <a:noFill/>
        </p:spPr>
        <p:txBody>
          <a:bodyPr wrap="none" rtlCol="0">
            <a:spAutoFit/>
          </a:bodyPr>
          <a:lstStyle/>
          <a:p>
            <a:r>
              <a:rPr lang="en-US" dirty="0" smtClean="0"/>
              <a:t>814_20</a:t>
            </a:r>
            <a:endParaRPr lang="en-US" dirty="0"/>
          </a:p>
        </p:txBody>
      </p:sp>
      <p:cxnSp>
        <p:nvCxnSpPr>
          <p:cNvPr id="46" name="Straight Arrow Connector 45"/>
          <p:cNvCxnSpPr/>
          <p:nvPr/>
        </p:nvCxnSpPr>
        <p:spPr>
          <a:xfrm flipH="1">
            <a:off x="5446553" y="3507641"/>
            <a:ext cx="169220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85399" y="3138309"/>
            <a:ext cx="954107" cy="369332"/>
          </a:xfrm>
          <a:prstGeom prst="rect">
            <a:avLst/>
          </a:prstGeom>
          <a:noFill/>
        </p:spPr>
        <p:txBody>
          <a:bodyPr wrap="none" rtlCol="0">
            <a:spAutoFit/>
          </a:bodyPr>
          <a:lstStyle/>
          <a:p>
            <a:r>
              <a:rPr lang="en-US" dirty="0" smtClean="0"/>
              <a:t>814_20</a:t>
            </a:r>
            <a:endParaRPr lang="en-US" dirty="0"/>
          </a:p>
        </p:txBody>
      </p:sp>
      <p:cxnSp>
        <p:nvCxnSpPr>
          <p:cNvPr id="48" name="Straight Arrow Connector 47"/>
          <p:cNvCxnSpPr/>
          <p:nvPr/>
        </p:nvCxnSpPr>
        <p:spPr>
          <a:xfrm>
            <a:off x="5535017" y="4029591"/>
            <a:ext cx="157973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43547" y="3666294"/>
            <a:ext cx="954107" cy="369332"/>
          </a:xfrm>
          <a:prstGeom prst="rect">
            <a:avLst/>
          </a:prstGeom>
          <a:noFill/>
        </p:spPr>
        <p:txBody>
          <a:bodyPr wrap="none" rtlCol="0">
            <a:spAutoFit/>
          </a:bodyPr>
          <a:lstStyle/>
          <a:p>
            <a:r>
              <a:rPr lang="en-US" dirty="0" smtClean="0"/>
              <a:t>814_21</a:t>
            </a:r>
            <a:endParaRPr lang="en-US" dirty="0"/>
          </a:p>
        </p:txBody>
      </p:sp>
      <p:sp>
        <p:nvSpPr>
          <p:cNvPr id="33" name="Oval 32"/>
          <p:cNvSpPr/>
          <p:nvPr/>
        </p:nvSpPr>
        <p:spPr>
          <a:xfrm>
            <a:off x="3616739"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34" name="Oval 33"/>
          <p:cNvSpPr/>
          <p:nvPr/>
        </p:nvSpPr>
        <p:spPr>
          <a:xfrm>
            <a:off x="5522957" y="39154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sp>
        <p:nvSpPr>
          <p:cNvPr id="32" name="Oval 31"/>
          <p:cNvSpPr/>
          <p:nvPr/>
        </p:nvSpPr>
        <p:spPr>
          <a:xfrm>
            <a:off x="6635728" y="3392046"/>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31" name="Oval 30"/>
          <p:cNvSpPr/>
          <p:nvPr/>
        </p:nvSpPr>
        <p:spPr>
          <a:xfrm>
            <a:off x="7274054" y="3024009"/>
            <a:ext cx="539496" cy="213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28" name="Rectangle 27"/>
          <p:cNvSpPr/>
          <p:nvPr/>
        </p:nvSpPr>
        <p:spPr>
          <a:xfrm>
            <a:off x="482325" y="1264231"/>
            <a:ext cx="8052075" cy="20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63606" y="3237660"/>
            <a:ext cx="1807150" cy="906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35273" y="3264273"/>
            <a:ext cx="1739951" cy="144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right)">
                                      <p:cBhvr>
                                        <p:cTn id="29" dur="500"/>
                                        <p:tgtEl>
                                          <p:spTgt spid="31"/>
                                        </p:tgtEl>
                                      </p:cBhvr>
                                    </p:animEffect>
                                  </p:childTnLst>
                                </p:cTn>
                              </p:par>
                              <p:par>
                                <p:cTn id="30" presetID="22" presetClass="entr" presetSubtype="2"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right)">
                                      <p:cBhvr>
                                        <p:cTn id="32" dur="500"/>
                                        <p:tgtEl>
                                          <p:spTgt spid="37"/>
                                        </p:tgtEl>
                                      </p:cBhvr>
                                    </p:animEffect>
                                  </p:childTnLst>
                                </p:cTn>
                              </p:par>
                              <p:par>
                                <p:cTn id="33" presetID="22" presetClass="entr" presetSubtype="2"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right)">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right)">
                                      <p:cBhvr>
                                        <p:cTn id="43" dur="500"/>
                                        <p:tgtEl>
                                          <p:spTgt spid="46"/>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right)">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right)">
                                      <p:cBhvr>
                                        <p:cTn id="54" dur="500"/>
                                        <p:tgtEl>
                                          <p:spTgt spid="45"/>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right)">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41" grpId="0"/>
      <p:bldP spid="45" grpId="0"/>
      <p:bldP spid="47" grpId="0"/>
      <p:bldP spid="52" grpId="0"/>
      <p:bldP spid="33" grpId="0" animBg="1"/>
      <p:bldP spid="34" grpId="0" animBg="1"/>
      <p:bldP spid="32" grpId="0" animBg="1"/>
      <p:bldP spid="31" grpId="0" animBg="1"/>
      <p:bldP spid="28" grpId="0" animBg="1"/>
      <p:bldP spid="36" grpId="0" animBg="1"/>
      <p:bldP spid="3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7220461" y="3381881"/>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5" name="Rectangle 34"/>
          <p:cNvSpPr/>
          <p:nvPr/>
        </p:nvSpPr>
        <p:spPr>
          <a:xfrm>
            <a:off x="4209175" y="3350733"/>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 name="Title 2"/>
          <p:cNvSpPr>
            <a:spLocks noGrp="1"/>
          </p:cNvSpPr>
          <p:nvPr>
            <p:ph type="title"/>
          </p:nvPr>
        </p:nvSpPr>
        <p:spPr/>
        <p:txBody>
          <a:bodyPr/>
          <a:lstStyle/>
          <a:p>
            <a:r>
              <a:rPr lang="en-US" dirty="0"/>
              <a:t>Switch Hold – Remove – DPP / Tampering</a:t>
            </a:r>
          </a:p>
        </p:txBody>
      </p:sp>
      <p:sp>
        <p:nvSpPr>
          <p:cNvPr id="6" name="Date Placeholder 5"/>
          <p:cNvSpPr>
            <a:spLocks noGrp="1"/>
          </p:cNvSpPr>
          <p:nvPr>
            <p:ph type="dt" sz="half" idx="10"/>
          </p:nvPr>
        </p:nvSpPr>
        <p:spPr/>
        <p:txBody>
          <a:bodyPr/>
          <a:lstStyle/>
          <a:p>
            <a:fld id="{D169DC72-0A65-4E01-BD53-1187176B4C14}" type="datetime1">
              <a:rPr lang="en-US" smtClean="0"/>
              <a:t>8/1/2018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58</a:t>
            </a:fld>
            <a:endParaRPr lang="en-US" dirty="0"/>
          </a:p>
        </p:txBody>
      </p:sp>
      <p:sp>
        <p:nvSpPr>
          <p:cNvPr id="17"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721171" y="3322975"/>
            <a:ext cx="1628775" cy="584200"/>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cxnSp>
        <p:nvCxnSpPr>
          <p:cNvPr id="18" name="Elbow Connector 17"/>
          <p:cNvCxnSpPr/>
          <p:nvPr/>
        </p:nvCxnSpPr>
        <p:spPr>
          <a:xfrm>
            <a:off x="1018010" y="1756782"/>
            <a:ext cx="7211590" cy="1566193"/>
          </a:xfrm>
          <a:prstGeom prst="bentConnector3">
            <a:avLst>
              <a:gd name="adj1" fmla="val 100084"/>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4"/>
          </p:cNvCxnSpPr>
          <p:nvPr/>
        </p:nvCxnSpPr>
        <p:spPr>
          <a:xfrm>
            <a:off x="1004268" y="1750798"/>
            <a:ext cx="0" cy="150980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30600" y="1387450"/>
            <a:ext cx="2005677" cy="369332"/>
          </a:xfrm>
          <a:prstGeom prst="rect">
            <a:avLst/>
          </a:prstGeom>
          <a:noFill/>
        </p:spPr>
        <p:txBody>
          <a:bodyPr wrap="none" rtlCol="0">
            <a:spAutoFit/>
          </a:bodyPr>
          <a:lstStyle/>
          <a:p>
            <a:r>
              <a:rPr lang="en-US" dirty="0" smtClean="0"/>
              <a:t>650_01  (remove)</a:t>
            </a:r>
            <a:endParaRPr lang="en-US" dirty="0"/>
          </a:p>
        </p:txBody>
      </p:sp>
      <p:sp>
        <p:nvSpPr>
          <p:cNvPr id="21" name="Oval 20"/>
          <p:cNvSpPr/>
          <p:nvPr/>
        </p:nvSpPr>
        <p:spPr>
          <a:xfrm>
            <a:off x="734520" y="30320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26" name="Straight Connector 25"/>
          <p:cNvCxnSpPr/>
          <p:nvPr/>
        </p:nvCxnSpPr>
        <p:spPr>
          <a:xfrm>
            <a:off x="7543800" y="2743200"/>
            <a:ext cx="0" cy="562565"/>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987246" y="2738774"/>
            <a:ext cx="5556556"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30599" y="2369442"/>
            <a:ext cx="3095719" cy="369332"/>
          </a:xfrm>
          <a:prstGeom prst="rect">
            <a:avLst/>
          </a:prstGeom>
          <a:noFill/>
        </p:spPr>
        <p:txBody>
          <a:bodyPr wrap="none" rtlCol="0">
            <a:spAutoFit/>
          </a:bodyPr>
          <a:lstStyle/>
          <a:p>
            <a:r>
              <a:rPr lang="en-US" dirty="0" smtClean="0"/>
              <a:t>650_02  (acknowledgement)</a:t>
            </a:r>
            <a:endParaRPr lang="en-US" dirty="0"/>
          </a:p>
        </p:txBody>
      </p:sp>
      <p:cxnSp>
        <p:nvCxnSpPr>
          <p:cNvPr id="29" name="Straight Arrow Connector 28"/>
          <p:cNvCxnSpPr/>
          <p:nvPr/>
        </p:nvCxnSpPr>
        <p:spPr>
          <a:xfrm flipH="1">
            <a:off x="2438400" y="3505200"/>
            <a:ext cx="169220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5555" y="3116030"/>
            <a:ext cx="954107" cy="369332"/>
          </a:xfrm>
          <a:prstGeom prst="rect">
            <a:avLst/>
          </a:prstGeom>
          <a:noFill/>
        </p:spPr>
        <p:txBody>
          <a:bodyPr wrap="none" rtlCol="0">
            <a:spAutoFit/>
          </a:bodyPr>
          <a:lstStyle/>
          <a:p>
            <a:r>
              <a:rPr lang="en-US" dirty="0" smtClean="0"/>
              <a:t>814_20</a:t>
            </a:r>
            <a:endParaRPr lang="en-US" dirty="0"/>
          </a:p>
        </p:txBody>
      </p:sp>
      <p:cxnSp>
        <p:nvCxnSpPr>
          <p:cNvPr id="31" name="Straight Arrow Connector 30"/>
          <p:cNvCxnSpPr/>
          <p:nvPr/>
        </p:nvCxnSpPr>
        <p:spPr>
          <a:xfrm flipH="1">
            <a:off x="5446553" y="3507641"/>
            <a:ext cx="169220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22928" y="3137877"/>
            <a:ext cx="954107" cy="369332"/>
          </a:xfrm>
          <a:prstGeom prst="rect">
            <a:avLst/>
          </a:prstGeom>
          <a:noFill/>
        </p:spPr>
        <p:txBody>
          <a:bodyPr wrap="none" rtlCol="0">
            <a:spAutoFit/>
          </a:bodyPr>
          <a:lstStyle/>
          <a:p>
            <a:r>
              <a:rPr lang="en-US" dirty="0" smtClean="0"/>
              <a:t>814_20</a:t>
            </a:r>
            <a:endParaRPr lang="en-US" dirty="0"/>
          </a:p>
        </p:txBody>
      </p:sp>
      <p:cxnSp>
        <p:nvCxnSpPr>
          <p:cNvPr id="33" name="Straight Arrow Connector 32"/>
          <p:cNvCxnSpPr/>
          <p:nvPr/>
        </p:nvCxnSpPr>
        <p:spPr>
          <a:xfrm>
            <a:off x="5535017" y="4029591"/>
            <a:ext cx="157973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40257" y="3663924"/>
            <a:ext cx="954107" cy="369332"/>
          </a:xfrm>
          <a:prstGeom prst="rect">
            <a:avLst/>
          </a:prstGeom>
          <a:noFill/>
        </p:spPr>
        <p:txBody>
          <a:bodyPr wrap="none" rtlCol="0">
            <a:spAutoFit/>
          </a:bodyPr>
          <a:lstStyle/>
          <a:p>
            <a:r>
              <a:rPr lang="en-US" dirty="0" smtClean="0"/>
              <a:t>814_21</a:t>
            </a:r>
            <a:endParaRPr lang="en-US" dirty="0"/>
          </a:p>
        </p:txBody>
      </p:sp>
      <p:sp>
        <p:nvSpPr>
          <p:cNvPr id="24" name="Oval 23"/>
          <p:cNvSpPr/>
          <p:nvPr/>
        </p:nvSpPr>
        <p:spPr>
          <a:xfrm>
            <a:off x="3582402"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25" name="Oval 24"/>
          <p:cNvSpPr/>
          <p:nvPr/>
        </p:nvSpPr>
        <p:spPr>
          <a:xfrm>
            <a:off x="5534682" y="39129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sp>
        <p:nvSpPr>
          <p:cNvPr id="23" name="Oval 22"/>
          <p:cNvSpPr/>
          <p:nvPr/>
        </p:nvSpPr>
        <p:spPr>
          <a:xfrm>
            <a:off x="6599257" y="3395734"/>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22" name="Oval 21"/>
          <p:cNvSpPr/>
          <p:nvPr/>
        </p:nvSpPr>
        <p:spPr>
          <a:xfrm>
            <a:off x="7270424" y="307716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37" name="Rectangle 36"/>
          <p:cNvSpPr/>
          <p:nvPr/>
        </p:nvSpPr>
        <p:spPr>
          <a:xfrm>
            <a:off x="657840" y="1220915"/>
            <a:ext cx="7876560" cy="2082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02260" y="3257652"/>
            <a:ext cx="1728339" cy="10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21140" y="3274383"/>
            <a:ext cx="1717613" cy="122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right)">
                                      <p:cBhvr>
                                        <p:cTn id="29" dur="500"/>
                                        <p:tgtEl>
                                          <p:spTgt spid="27"/>
                                        </p:tgtEl>
                                      </p:cBhvr>
                                    </p:animEffect>
                                  </p:childTnLst>
                                </p:cTn>
                              </p:par>
                              <p:par>
                                <p:cTn id="30" presetID="22" presetClass="entr" presetSubtype="2"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right)">
                                      <p:cBhvr>
                                        <p:cTn id="43" dur="500"/>
                                        <p:tgtEl>
                                          <p:spTgt spid="3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right)">
                                      <p:cBhvr>
                                        <p:cTn id="54" dur="500"/>
                                        <p:tgtEl>
                                          <p:spTgt spid="29"/>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right)">
                                      <p:cBhvr>
                                        <p:cTn id="57" dur="500"/>
                                        <p:tgtEl>
                                          <p:spTgt spid="30"/>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righ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8" grpId="0"/>
      <p:bldP spid="30" grpId="0"/>
      <p:bldP spid="32" grpId="0"/>
      <p:bldP spid="34" grpId="0"/>
      <p:bldP spid="24" grpId="0" animBg="1"/>
      <p:bldP spid="25" grpId="0" animBg="1"/>
      <p:bldP spid="23" grpId="0" animBg="1"/>
      <p:bldP spid="22" grpId="0" animBg="1"/>
      <p:bldP spid="37" grpId="0" animBg="1"/>
      <p:bldP spid="38" grpId="0" animBg="1"/>
      <p:bldP spid="39"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33400" y="1089673"/>
            <a:ext cx="8540750" cy="492125"/>
          </a:xfrm>
        </p:spPr>
        <p:txBody>
          <a:bodyPr/>
          <a:lstStyle/>
          <a:p>
            <a:r>
              <a:rPr lang="en-US" sz="2600" dirty="0"/>
              <a:t>Switch Hold – Add DPP</a:t>
            </a:r>
          </a:p>
        </p:txBody>
      </p:sp>
      <p:pic>
        <p:nvPicPr>
          <p:cNvPr id="2" name="Picture 1">
            <a:extLst>
              <a:ext uri="{FF2B5EF4-FFF2-40B4-BE49-F238E27FC236}">
                <a16:creationId xmlns:a16="http://schemas.microsoft.com/office/drawing/2014/main" xmlns="" id="{E300CA46-7ED5-4482-B8F1-E4F714997C9A}"/>
              </a:ext>
            </a:extLst>
          </p:cNvPr>
          <p:cNvPicPr>
            <a:picLocks noChangeAspect="1"/>
          </p:cNvPicPr>
          <p:nvPr/>
        </p:nvPicPr>
        <p:blipFill>
          <a:blip r:embed="rId2"/>
          <a:stretch>
            <a:fillRect/>
          </a:stretch>
        </p:blipFill>
        <p:spPr>
          <a:xfrm>
            <a:off x="2590800" y="690563"/>
            <a:ext cx="7483853" cy="5253037"/>
          </a:xfrm>
          <a:prstGeom prst="rect">
            <a:avLst/>
          </a:prstGeom>
        </p:spPr>
      </p:pic>
      <p:sp>
        <p:nvSpPr>
          <p:cNvPr id="4" name="Date Placeholder 3"/>
          <p:cNvSpPr>
            <a:spLocks noGrp="1"/>
          </p:cNvSpPr>
          <p:nvPr>
            <p:ph type="dt" sz="half" idx="10"/>
          </p:nvPr>
        </p:nvSpPr>
        <p:spPr/>
        <p:txBody>
          <a:bodyPr/>
          <a:lstStyle/>
          <a:p>
            <a:fld id="{0B19C826-052C-418C-8D20-048AFA52733B}"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59</a:t>
            </a:fld>
            <a:endParaRPr lang="en-US" dirty="0"/>
          </a:p>
        </p:txBody>
      </p:sp>
    </p:spTree>
    <p:extLst>
      <p:ext uri="{BB962C8B-B14F-4D97-AF65-F5344CB8AC3E}">
        <p14:creationId xmlns:p14="http://schemas.microsoft.com/office/powerpoint/2010/main" val="181644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8DA-123E-4E56-8EFA-194EDE54577C}" type="datetime1">
              <a:rPr lang="en-US" smtClean="0"/>
              <a:t>8/1/2018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What is </a:t>
            </a:r>
            <a:r>
              <a:rPr lang="en-US" dirty="0" smtClean="0"/>
              <a:t>TX SET</a:t>
            </a:r>
            <a:r>
              <a:rPr lang="en-US" dirty="0"/>
              <a:t>?</a:t>
            </a:r>
          </a:p>
        </p:txBody>
      </p:sp>
      <p:sp>
        <p:nvSpPr>
          <p:cNvPr id="5" name="TextBox 4"/>
          <p:cNvSpPr txBox="1"/>
          <p:nvPr/>
        </p:nvSpPr>
        <p:spPr>
          <a:xfrm>
            <a:off x="907970" y="1676400"/>
            <a:ext cx="7330440" cy="360098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Texas Standard Electronic Transactions</a:t>
            </a:r>
          </a:p>
          <a:p>
            <a:endParaRPr lang="en-US" sz="3200" dirty="0"/>
          </a:p>
          <a:p>
            <a:pPr marL="457200" indent="-457200">
              <a:buFont typeface="Arial" panose="020B0604020202020204" pitchFamily="34" charset="0"/>
              <a:buChar char="•"/>
            </a:pPr>
            <a:r>
              <a:rPr lang="en-US" sz="2800" dirty="0" smtClean="0"/>
              <a:t>Set </a:t>
            </a:r>
            <a:r>
              <a:rPr lang="en-US" sz="2800" dirty="0"/>
              <a:t>of ANSI EDI transaction </a:t>
            </a:r>
            <a:r>
              <a:rPr lang="en-US" sz="2800" dirty="0" smtClean="0"/>
              <a:t>guidelines</a:t>
            </a:r>
          </a:p>
          <a:p>
            <a:pPr marL="285750" indent="-28575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facilitates </a:t>
            </a:r>
            <a:r>
              <a:rPr lang="en-US" sz="2800" dirty="0"/>
              <a:t>retail business </a:t>
            </a:r>
            <a:r>
              <a:rPr lang="en-US" sz="2800" dirty="0" smtClean="0"/>
              <a:t>processes</a:t>
            </a:r>
          </a:p>
          <a:p>
            <a:r>
              <a:rPr lang="en-US" sz="2800" dirty="0" smtClean="0"/>
              <a:t> </a:t>
            </a:r>
          </a:p>
          <a:p>
            <a:pPr marL="457200" indent="-457200">
              <a:buFont typeface="Arial" panose="020B0604020202020204" pitchFamily="34" charset="0"/>
              <a:buChar char="•"/>
            </a:pPr>
            <a:r>
              <a:rPr lang="en-US" sz="2800" dirty="0" smtClean="0"/>
              <a:t>maintained by TX SET working group</a:t>
            </a:r>
            <a:endParaRPr lang="en-US" sz="2800" dirty="0"/>
          </a:p>
          <a:p>
            <a:endParaRPr lang="en-US" sz="1400" dirty="0"/>
          </a:p>
          <a:p>
            <a:r>
              <a:rPr lang="en-US" sz="1400" dirty="0"/>
              <a:t>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a:t>
            </a:fld>
            <a:endParaRPr lang="en-US" dirty="0"/>
          </a:p>
        </p:txBody>
      </p:sp>
    </p:spTree>
    <p:extLst>
      <p:ext uri="{BB962C8B-B14F-4D97-AF65-F5344CB8AC3E}">
        <p14:creationId xmlns:p14="http://schemas.microsoft.com/office/powerpoint/2010/main" val="48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33400" y="1036638"/>
            <a:ext cx="8540750" cy="492125"/>
          </a:xfrm>
        </p:spPr>
        <p:txBody>
          <a:bodyPr/>
          <a:lstStyle/>
          <a:p>
            <a:r>
              <a:rPr lang="en-US" sz="2600" dirty="0"/>
              <a:t>Switch Hold – Remove - DPPs</a:t>
            </a:r>
          </a:p>
        </p:txBody>
      </p:sp>
      <p:pic>
        <p:nvPicPr>
          <p:cNvPr id="3" name="Picture 2">
            <a:extLst>
              <a:ext uri="{FF2B5EF4-FFF2-40B4-BE49-F238E27FC236}">
                <a16:creationId xmlns:a16="http://schemas.microsoft.com/office/drawing/2014/main" xmlns="" id="{04E30894-BC4C-4DF3-96B9-B4047262F62B}"/>
              </a:ext>
            </a:extLst>
          </p:cNvPr>
          <p:cNvPicPr>
            <a:picLocks noChangeAspect="1"/>
          </p:cNvPicPr>
          <p:nvPr/>
        </p:nvPicPr>
        <p:blipFill>
          <a:blip r:embed="rId2"/>
          <a:stretch>
            <a:fillRect/>
          </a:stretch>
        </p:blipFill>
        <p:spPr>
          <a:xfrm>
            <a:off x="914400" y="1528763"/>
            <a:ext cx="7656336" cy="5329237"/>
          </a:xfrm>
          <a:prstGeom prst="rect">
            <a:avLst/>
          </a:prstGeom>
        </p:spPr>
      </p:pic>
      <p:sp>
        <p:nvSpPr>
          <p:cNvPr id="4" name="Date Placeholder 3"/>
          <p:cNvSpPr>
            <a:spLocks noGrp="1"/>
          </p:cNvSpPr>
          <p:nvPr>
            <p:ph type="dt" sz="half" idx="10"/>
          </p:nvPr>
        </p:nvSpPr>
        <p:spPr/>
        <p:txBody>
          <a:bodyPr/>
          <a:lstStyle/>
          <a:p>
            <a:fld id="{FB9CA14A-F613-4FDB-9EE6-EEA7BE0EEBD4}"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60</a:t>
            </a:fld>
            <a:endParaRPr lang="en-US" dirty="0"/>
          </a:p>
        </p:txBody>
      </p:sp>
    </p:spTree>
    <p:extLst>
      <p:ext uri="{BB962C8B-B14F-4D97-AF65-F5344CB8AC3E}">
        <p14:creationId xmlns:p14="http://schemas.microsoft.com/office/powerpoint/2010/main" val="80765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237029" y="335766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0" name="Rectangle 29"/>
          <p:cNvSpPr/>
          <p:nvPr/>
        </p:nvSpPr>
        <p:spPr>
          <a:xfrm>
            <a:off x="4211269" y="3352003"/>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Switch Hold – Add - Tampering</a:t>
            </a:r>
          </a:p>
        </p:txBody>
      </p:sp>
      <p:sp>
        <p:nvSpPr>
          <p:cNvPr id="3" name="Date Placeholder 2"/>
          <p:cNvSpPr>
            <a:spLocks noGrp="1"/>
          </p:cNvSpPr>
          <p:nvPr>
            <p:ph type="dt" sz="half" idx="10"/>
          </p:nvPr>
        </p:nvSpPr>
        <p:spPr/>
        <p:txBody>
          <a:bodyPr/>
          <a:lstStyle/>
          <a:p>
            <a:fld id="{596765A1-1051-420F-BFCE-D84F290762C5}"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61</a:t>
            </a:fld>
            <a:endParaRPr lang="en-US" dirty="0"/>
          </a:p>
        </p:txBody>
      </p:sp>
      <p:sp>
        <p:nvSpPr>
          <p:cNvPr id="12"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747388" y="3352003"/>
            <a:ext cx="1628775" cy="584200"/>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cxnSp>
        <p:nvCxnSpPr>
          <p:cNvPr id="22" name="Elbow Connector 21"/>
          <p:cNvCxnSpPr/>
          <p:nvPr/>
        </p:nvCxnSpPr>
        <p:spPr>
          <a:xfrm rot="10800000" flipV="1">
            <a:off x="1987246" y="2738774"/>
            <a:ext cx="5556556"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30599" y="2369442"/>
            <a:ext cx="2262158" cy="369332"/>
          </a:xfrm>
          <a:prstGeom prst="rect">
            <a:avLst/>
          </a:prstGeom>
          <a:noFill/>
        </p:spPr>
        <p:txBody>
          <a:bodyPr wrap="none" rtlCol="0">
            <a:spAutoFit/>
          </a:bodyPr>
          <a:lstStyle/>
          <a:p>
            <a:r>
              <a:rPr lang="en-US" dirty="0" smtClean="0"/>
              <a:t>650_02  (tampering)</a:t>
            </a:r>
            <a:endParaRPr lang="en-US" dirty="0"/>
          </a:p>
        </p:txBody>
      </p:sp>
      <p:cxnSp>
        <p:nvCxnSpPr>
          <p:cNvPr id="24" name="Straight Arrow Connector 23"/>
          <p:cNvCxnSpPr/>
          <p:nvPr/>
        </p:nvCxnSpPr>
        <p:spPr>
          <a:xfrm flipH="1">
            <a:off x="2438400" y="3505200"/>
            <a:ext cx="169220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09589" y="3135868"/>
            <a:ext cx="954107" cy="369332"/>
          </a:xfrm>
          <a:prstGeom prst="rect">
            <a:avLst/>
          </a:prstGeom>
          <a:noFill/>
        </p:spPr>
        <p:txBody>
          <a:bodyPr wrap="none" rtlCol="0">
            <a:spAutoFit/>
          </a:bodyPr>
          <a:lstStyle/>
          <a:p>
            <a:r>
              <a:rPr lang="en-US" dirty="0" smtClean="0"/>
              <a:t>814_20</a:t>
            </a:r>
            <a:endParaRPr lang="en-US" dirty="0"/>
          </a:p>
        </p:txBody>
      </p:sp>
      <p:cxnSp>
        <p:nvCxnSpPr>
          <p:cNvPr id="26" name="Straight Arrow Connector 25"/>
          <p:cNvCxnSpPr/>
          <p:nvPr/>
        </p:nvCxnSpPr>
        <p:spPr>
          <a:xfrm flipH="1">
            <a:off x="5446553" y="3507641"/>
            <a:ext cx="169220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7593" y="3145899"/>
            <a:ext cx="954107" cy="369332"/>
          </a:xfrm>
          <a:prstGeom prst="rect">
            <a:avLst/>
          </a:prstGeom>
          <a:noFill/>
        </p:spPr>
        <p:txBody>
          <a:bodyPr wrap="none" rtlCol="0">
            <a:spAutoFit/>
          </a:bodyPr>
          <a:lstStyle/>
          <a:p>
            <a:r>
              <a:rPr lang="en-US" dirty="0" smtClean="0"/>
              <a:t>814_20</a:t>
            </a:r>
            <a:endParaRPr lang="en-US" dirty="0"/>
          </a:p>
        </p:txBody>
      </p:sp>
      <p:cxnSp>
        <p:nvCxnSpPr>
          <p:cNvPr id="28" name="Straight Arrow Connector 27"/>
          <p:cNvCxnSpPr/>
          <p:nvPr/>
        </p:nvCxnSpPr>
        <p:spPr>
          <a:xfrm>
            <a:off x="5535017" y="4029591"/>
            <a:ext cx="157973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82590" y="3664043"/>
            <a:ext cx="954107" cy="369332"/>
          </a:xfrm>
          <a:prstGeom prst="rect">
            <a:avLst/>
          </a:prstGeom>
          <a:noFill/>
        </p:spPr>
        <p:txBody>
          <a:bodyPr wrap="none" rtlCol="0">
            <a:spAutoFit/>
          </a:bodyPr>
          <a:lstStyle/>
          <a:p>
            <a:r>
              <a:rPr lang="en-US" dirty="0" smtClean="0"/>
              <a:t>814_21</a:t>
            </a:r>
            <a:endParaRPr lang="en-US" dirty="0"/>
          </a:p>
        </p:txBody>
      </p:sp>
      <p:sp>
        <p:nvSpPr>
          <p:cNvPr id="17" name="Oval 16"/>
          <p:cNvSpPr/>
          <p:nvPr/>
        </p:nvSpPr>
        <p:spPr>
          <a:xfrm>
            <a:off x="3591103" y="33985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18" name="Oval 17"/>
          <p:cNvSpPr/>
          <p:nvPr/>
        </p:nvSpPr>
        <p:spPr>
          <a:xfrm>
            <a:off x="5535017" y="3900537"/>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16" name="Oval 15"/>
          <p:cNvSpPr/>
          <p:nvPr/>
        </p:nvSpPr>
        <p:spPr>
          <a:xfrm>
            <a:off x="6599257" y="3401023"/>
            <a:ext cx="539496"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21" name="Straight Connector 20"/>
          <p:cNvCxnSpPr>
            <a:endCxn id="19" idx="4"/>
          </p:cNvCxnSpPr>
          <p:nvPr/>
        </p:nvCxnSpPr>
        <p:spPr>
          <a:xfrm>
            <a:off x="7543800" y="2743200"/>
            <a:ext cx="5699" cy="520037"/>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79751" y="303463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32" name="Rectangle 31"/>
          <p:cNvSpPr/>
          <p:nvPr/>
        </p:nvSpPr>
        <p:spPr>
          <a:xfrm>
            <a:off x="1806523" y="1356427"/>
            <a:ext cx="6088878" cy="194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40549" y="3172049"/>
            <a:ext cx="1699873" cy="124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25868" y="3216945"/>
            <a:ext cx="1735007" cy="1202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right)">
                                      <p:cBhvr>
                                        <p:cTn id="26" dur="500"/>
                                        <p:tgtEl>
                                          <p:spTgt spid="24"/>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500"/>
                                        <p:tgtEl>
                                          <p:spTgt spid="25"/>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right)">
                                      <p:cBhvr>
                                        <p:cTn id="48" dur="500"/>
                                        <p:tgtEl>
                                          <p:spTgt spid="22"/>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500"/>
                                        <p:tgtEl>
                                          <p:spTgt spid="19"/>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right)">
                                      <p:cBhvr>
                                        <p:cTn id="54" dur="500"/>
                                        <p:tgtEl>
                                          <p:spTgt spid="23"/>
                                        </p:tgtEl>
                                      </p:cBhvr>
                                    </p:animEffect>
                                  </p:childTnLst>
                                </p:cTn>
                              </p:par>
                              <p:par>
                                <p:cTn id="55" presetID="22" presetClass="entr" presetSubtype="2"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P spid="17" grpId="0" animBg="1"/>
      <p:bldP spid="18" grpId="0" animBg="1"/>
      <p:bldP spid="16" grpId="0" animBg="1"/>
      <p:bldP spid="19" grpId="0" animBg="1"/>
      <p:bldP spid="32" grpId="0" animBg="1"/>
      <p:bldP spid="33" grpId="0" animBg="1"/>
      <p:bldP spid="3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1421" y="1037918"/>
            <a:ext cx="8540750" cy="492125"/>
          </a:xfrm>
        </p:spPr>
        <p:txBody>
          <a:bodyPr/>
          <a:lstStyle/>
          <a:p>
            <a:r>
              <a:rPr lang="en-US" sz="2600" dirty="0"/>
              <a:t>Switch Hold – Add - Tampering</a:t>
            </a:r>
          </a:p>
        </p:txBody>
      </p:sp>
      <p:pic>
        <p:nvPicPr>
          <p:cNvPr id="2" name="Picture 1">
            <a:extLst>
              <a:ext uri="{FF2B5EF4-FFF2-40B4-BE49-F238E27FC236}">
                <a16:creationId xmlns:a16="http://schemas.microsoft.com/office/drawing/2014/main" xmlns="" id="{BA05DDBB-3C75-4092-B178-0D3CEFC7C9F9}"/>
              </a:ext>
            </a:extLst>
          </p:cNvPr>
          <p:cNvPicPr>
            <a:picLocks noChangeAspect="1"/>
          </p:cNvPicPr>
          <p:nvPr/>
        </p:nvPicPr>
        <p:blipFill>
          <a:blip r:embed="rId2"/>
          <a:stretch>
            <a:fillRect/>
          </a:stretch>
        </p:blipFill>
        <p:spPr>
          <a:xfrm>
            <a:off x="990600" y="1610152"/>
            <a:ext cx="7243810" cy="5247848"/>
          </a:xfrm>
          <a:prstGeom prst="rect">
            <a:avLst/>
          </a:prstGeom>
        </p:spPr>
      </p:pic>
      <p:sp>
        <p:nvSpPr>
          <p:cNvPr id="4" name="Date Placeholder 3"/>
          <p:cNvSpPr>
            <a:spLocks noGrp="1"/>
          </p:cNvSpPr>
          <p:nvPr>
            <p:ph type="dt" sz="half" idx="10"/>
          </p:nvPr>
        </p:nvSpPr>
        <p:spPr/>
        <p:txBody>
          <a:bodyPr/>
          <a:lstStyle/>
          <a:p>
            <a:fld id="{CFB265EB-799D-4353-B050-3872F6326EA5}"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62</a:t>
            </a:fld>
            <a:endParaRPr lang="en-US" dirty="0"/>
          </a:p>
        </p:txBody>
      </p:sp>
    </p:spTree>
    <p:extLst>
      <p:ext uri="{BB962C8B-B14F-4D97-AF65-F5344CB8AC3E}">
        <p14:creationId xmlns:p14="http://schemas.microsoft.com/office/powerpoint/2010/main" val="2063432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6680" y="308978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5" name="Rectangle 24"/>
          <p:cNvSpPr/>
          <p:nvPr/>
        </p:nvSpPr>
        <p:spPr>
          <a:xfrm>
            <a:off x="4005934" y="31151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Switch w/ Switch Hold</a:t>
            </a:r>
          </a:p>
        </p:txBody>
      </p:sp>
      <p:sp>
        <p:nvSpPr>
          <p:cNvPr id="8" name="Bevel 3">
            <a:extLst>
              <a:ext uri="{FF2B5EF4-FFF2-40B4-BE49-F238E27FC236}">
                <a16:creationId xmlns:a16="http://schemas.microsoft.com/office/drawing/2014/main" xmlns="" id="{37EFAADB-B319-4BAB-9C39-042CD28D082A}"/>
              </a:ext>
            </a:extLst>
          </p:cNvPr>
          <p:cNvSpPr>
            <a:spLocks noChangeArrowheads="1"/>
          </p:cNvSpPr>
          <p:nvPr/>
        </p:nvSpPr>
        <p:spPr bwMode="auto">
          <a:xfrm>
            <a:off x="507974" y="3089782"/>
            <a:ext cx="1222375" cy="590550"/>
          </a:xfrm>
          <a:prstGeom prst="bevel">
            <a:avLst>
              <a:gd name="adj" fmla="val 12500"/>
            </a:avLst>
          </a:prstGeom>
          <a:solidFill>
            <a:srgbClr val="26D07C"/>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F1C7CD85-8B82-4F98-B0B3-D3085EAAB41C}"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63</a:t>
            </a:fld>
            <a:endParaRPr lang="en-US" dirty="0"/>
          </a:p>
        </p:txBody>
      </p:sp>
      <p:cxnSp>
        <p:nvCxnSpPr>
          <p:cNvPr id="12" name="Straight Arrow Connector 11"/>
          <p:cNvCxnSpPr/>
          <p:nvPr/>
        </p:nvCxnSpPr>
        <p:spPr>
          <a:xfrm flipV="1">
            <a:off x="1797798" y="3124200"/>
            <a:ext cx="2109477" cy="13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59074" y="3810000"/>
            <a:ext cx="209681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34574" y="2754868"/>
            <a:ext cx="954107" cy="369332"/>
          </a:xfrm>
          <a:prstGeom prst="rect">
            <a:avLst/>
          </a:prstGeom>
          <a:noFill/>
        </p:spPr>
        <p:txBody>
          <a:bodyPr wrap="none" rtlCol="0">
            <a:spAutoFit/>
          </a:bodyPr>
          <a:lstStyle/>
          <a:p>
            <a:r>
              <a:rPr lang="en-US" dirty="0" smtClean="0"/>
              <a:t>814_01</a:t>
            </a:r>
            <a:endParaRPr lang="en-US" dirty="0"/>
          </a:p>
        </p:txBody>
      </p:sp>
      <p:cxnSp>
        <p:nvCxnSpPr>
          <p:cNvPr id="15" name="Straight Arrow Connector 14"/>
          <p:cNvCxnSpPr/>
          <p:nvPr/>
        </p:nvCxnSpPr>
        <p:spPr>
          <a:xfrm flipV="1">
            <a:off x="5259074" y="3124200"/>
            <a:ext cx="2109477" cy="13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95850" y="2754868"/>
            <a:ext cx="954107" cy="369332"/>
          </a:xfrm>
          <a:prstGeom prst="rect">
            <a:avLst/>
          </a:prstGeom>
          <a:noFill/>
        </p:spPr>
        <p:txBody>
          <a:bodyPr wrap="none" rtlCol="0">
            <a:spAutoFit/>
          </a:bodyPr>
          <a:lstStyle/>
          <a:p>
            <a:r>
              <a:rPr lang="en-US" dirty="0" smtClean="0"/>
              <a:t>814_03</a:t>
            </a:r>
            <a:endParaRPr lang="en-US" dirty="0"/>
          </a:p>
        </p:txBody>
      </p:sp>
      <p:sp>
        <p:nvSpPr>
          <p:cNvPr id="18" name="TextBox 17"/>
          <p:cNvSpPr txBox="1"/>
          <p:nvPr/>
        </p:nvSpPr>
        <p:spPr>
          <a:xfrm>
            <a:off x="5695849" y="3449615"/>
            <a:ext cx="1120820" cy="369332"/>
          </a:xfrm>
          <a:prstGeom prst="rect">
            <a:avLst/>
          </a:prstGeom>
          <a:noFill/>
        </p:spPr>
        <p:txBody>
          <a:bodyPr wrap="none" rtlCol="0">
            <a:spAutoFit/>
          </a:bodyPr>
          <a:lstStyle/>
          <a:p>
            <a:r>
              <a:rPr lang="en-US" dirty="0" smtClean="0"/>
              <a:t>814_04R</a:t>
            </a:r>
            <a:endParaRPr lang="en-US" dirty="0"/>
          </a:p>
        </p:txBody>
      </p:sp>
      <p:cxnSp>
        <p:nvCxnSpPr>
          <p:cNvPr id="19" name="Straight Arrow Connector 18"/>
          <p:cNvCxnSpPr/>
          <p:nvPr/>
        </p:nvCxnSpPr>
        <p:spPr>
          <a:xfrm flipH="1">
            <a:off x="1797799" y="3810000"/>
            <a:ext cx="209681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34574" y="3449615"/>
            <a:ext cx="1120820" cy="369332"/>
          </a:xfrm>
          <a:prstGeom prst="rect">
            <a:avLst/>
          </a:prstGeom>
          <a:noFill/>
        </p:spPr>
        <p:txBody>
          <a:bodyPr wrap="none" rtlCol="0">
            <a:spAutoFit/>
          </a:bodyPr>
          <a:lstStyle/>
          <a:p>
            <a:r>
              <a:rPr lang="en-US" dirty="0" smtClean="0"/>
              <a:t>814_05R</a:t>
            </a:r>
            <a:endParaRPr lang="en-US" dirty="0"/>
          </a:p>
        </p:txBody>
      </p:sp>
      <p:sp>
        <p:nvSpPr>
          <p:cNvPr id="21" name="Oval 20"/>
          <p:cNvSpPr/>
          <p:nvPr/>
        </p:nvSpPr>
        <p:spPr>
          <a:xfrm>
            <a:off x="179779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sp>
        <p:nvSpPr>
          <p:cNvPr id="22" name="Oval 21"/>
          <p:cNvSpPr/>
          <p:nvPr/>
        </p:nvSpPr>
        <p:spPr>
          <a:xfrm>
            <a:off x="524911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23" name="Oval 22"/>
          <p:cNvSpPr/>
          <p:nvPr/>
        </p:nvSpPr>
        <p:spPr>
          <a:xfrm>
            <a:off x="6829055"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24" name="Oval 23"/>
          <p:cNvSpPr/>
          <p:nvPr/>
        </p:nvSpPr>
        <p:spPr>
          <a:xfrm>
            <a:off x="3367079"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27" name="Rectangle 26"/>
          <p:cNvSpPr/>
          <p:nvPr/>
        </p:nvSpPr>
        <p:spPr>
          <a:xfrm>
            <a:off x="1778823" y="2754869"/>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18784" y="2759329"/>
            <a:ext cx="2149767" cy="131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500"/>
                                        <p:tgtEl>
                                          <p:spTgt spid="18"/>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500"/>
                                        <p:tgtEl>
                                          <p:spTgt spid="20"/>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1" grpId="0" animBg="1"/>
      <p:bldP spid="22" grpId="0" animBg="1"/>
      <p:bldP spid="23" grpId="0" animBg="1"/>
      <p:bldP spid="24" grpId="0" animBg="1"/>
      <p:bldP spid="27" grpId="0" animBg="1"/>
      <p:bldP spid="2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64</a:t>
            </a:fld>
            <a:endParaRPr lang="en-US" dirty="0"/>
          </a:p>
        </p:txBody>
      </p:sp>
      <p:sp>
        <p:nvSpPr>
          <p:cNvPr id="4" name="Title 3"/>
          <p:cNvSpPr>
            <a:spLocks noGrp="1"/>
          </p:cNvSpPr>
          <p:nvPr>
            <p:ph type="title"/>
          </p:nvPr>
        </p:nvSpPr>
        <p:spPr/>
        <p:txBody>
          <a:bodyPr>
            <a:normAutofit/>
          </a:bodyPr>
          <a:lstStyle/>
          <a:p>
            <a:r>
              <a:rPr lang="en-US" dirty="0"/>
              <a:t>Checkpoint Questions – Exercise </a:t>
            </a:r>
            <a:r>
              <a:rPr lang="en-US" dirty="0" smtClean="0"/>
              <a:t>#</a:t>
            </a:r>
            <a:r>
              <a:rPr lang="en-US" dirty="0"/>
              <a:t>3</a:t>
            </a:r>
          </a:p>
        </p:txBody>
      </p:sp>
      <p:sp>
        <p:nvSpPr>
          <p:cNvPr id="2" name="Content Placeholder 1">
            <a:extLst>
              <a:ext uri="{FF2B5EF4-FFF2-40B4-BE49-F238E27FC236}">
                <a16:creationId xmlns:a16="http://schemas.microsoft.com/office/drawing/2014/main" xmlns="" id="{EA085595-A5E6-4A8B-B074-987206400ABB}"/>
              </a:ext>
            </a:extLst>
          </p:cNvPr>
          <p:cNvSpPr>
            <a:spLocks noGrp="1"/>
          </p:cNvSpPr>
          <p:nvPr>
            <p:ph sz="quarter" idx="4294967295"/>
          </p:nvPr>
        </p:nvSpPr>
        <p:spPr>
          <a:xfrm>
            <a:off x="381000" y="1752600"/>
            <a:ext cx="8535987" cy="5578475"/>
          </a:xfrm>
        </p:spPr>
        <p:txBody>
          <a:bodyPr/>
          <a:lstStyle/>
          <a:p>
            <a:pPr marL="0" lvl="0" indent="0">
              <a:buNone/>
            </a:pPr>
            <a:r>
              <a:rPr lang="en-US" dirty="0">
                <a:solidFill>
                  <a:schemeClr val="tx1"/>
                </a:solidFill>
              </a:rPr>
              <a:t>A Customer Loss (814_06) transaction is sent to which entity? Select only one.</a:t>
            </a:r>
            <a:endParaRPr lang="en-US" sz="2000" dirty="0">
              <a:solidFill>
                <a:schemeClr val="tx1"/>
              </a:solidFill>
            </a:endParaRPr>
          </a:p>
          <a:p>
            <a:pPr lvl="1"/>
            <a:r>
              <a:rPr lang="en-US" dirty="0">
                <a:solidFill>
                  <a:schemeClr val="tx1"/>
                </a:solidFill>
              </a:rPr>
              <a:t>Current Rep of Record	_______________</a:t>
            </a:r>
            <a:endParaRPr lang="en-US" sz="2000" dirty="0">
              <a:solidFill>
                <a:schemeClr val="tx1"/>
              </a:solidFill>
            </a:endParaRPr>
          </a:p>
          <a:p>
            <a:pPr lvl="1"/>
            <a:r>
              <a:rPr lang="en-US" dirty="0" smtClean="0">
                <a:solidFill>
                  <a:schemeClr val="tx1"/>
                </a:solidFill>
              </a:rPr>
              <a:t>TDSP</a:t>
            </a:r>
            <a:r>
              <a:rPr lang="en-US" dirty="0">
                <a:solidFill>
                  <a:schemeClr val="tx1"/>
                </a:solidFill>
              </a:rPr>
              <a:t>		</a:t>
            </a:r>
            <a:r>
              <a:rPr lang="en-US" dirty="0" smtClean="0">
                <a:solidFill>
                  <a:schemeClr val="tx1"/>
                </a:solidFill>
              </a:rPr>
              <a:t>_______________</a:t>
            </a:r>
          </a:p>
          <a:p>
            <a:pPr lvl="1"/>
            <a:r>
              <a:rPr lang="en-US" dirty="0" smtClean="0">
                <a:solidFill>
                  <a:schemeClr val="tx1"/>
                </a:solidFill>
              </a:rPr>
              <a:t>ERCOT		_______________</a:t>
            </a:r>
            <a:endParaRPr lang="en-US" dirty="0">
              <a:solidFill>
                <a:schemeClr val="tx1"/>
              </a:solidFill>
            </a:endParaRPr>
          </a:p>
          <a:p>
            <a:pPr lvl="1"/>
            <a:r>
              <a:rPr lang="en-US" dirty="0" smtClean="0">
                <a:solidFill>
                  <a:schemeClr val="tx1"/>
                </a:solidFill>
              </a:rPr>
              <a:t>New CR </a:t>
            </a:r>
            <a:r>
              <a:rPr lang="en-US" dirty="0">
                <a:solidFill>
                  <a:schemeClr val="tx1"/>
                </a:solidFill>
              </a:rPr>
              <a:t>		</a:t>
            </a:r>
            <a:r>
              <a:rPr lang="en-US" dirty="0" smtClean="0">
                <a:solidFill>
                  <a:schemeClr val="tx1"/>
                </a:solidFill>
              </a:rPr>
              <a:t>_______________</a:t>
            </a:r>
            <a:endParaRPr lang="en-US" dirty="0">
              <a:solidFill>
                <a:schemeClr val="tx1"/>
              </a:solidFill>
            </a:endParaRPr>
          </a:p>
          <a:p>
            <a:pPr marL="0" indent="0">
              <a:buNone/>
            </a:pPr>
            <a:r>
              <a:rPr lang="en-US" dirty="0">
                <a:solidFill>
                  <a:schemeClr val="tx1"/>
                </a:solidFill>
              </a:rPr>
              <a:t>The </a:t>
            </a:r>
            <a:r>
              <a:rPr lang="en-US" dirty="0" smtClean="0">
                <a:solidFill>
                  <a:schemeClr val="tx1"/>
                </a:solidFill>
              </a:rPr>
              <a:t>814_04 / 814_05 </a:t>
            </a:r>
            <a:r>
              <a:rPr lang="en-US" dirty="0">
                <a:solidFill>
                  <a:schemeClr val="tx1"/>
                </a:solidFill>
              </a:rPr>
              <a:t>provides meter details and scheduling. (True/False) _________________</a:t>
            </a:r>
          </a:p>
          <a:p>
            <a:pPr marL="457200" indent="-457200">
              <a:buFont typeface="+mj-lt"/>
              <a:buAutoNum type="arabicPeriod" startAt="6"/>
            </a:pPr>
            <a:endParaRPr lang="en-US" dirty="0"/>
          </a:p>
        </p:txBody>
      </p:sp>
    </p:spTree>
    <p:extLst>
      <p:ext uri="{BB962C8B-B14F-4D97-AF65-F5344CB8AC3E}">
        <p14:creationId xmlns:p14="http://schemas.microsoft.com/office/powerpoint/2010/main" val="26103164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68617" y="2980903"/>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 name="Title 1"/>
          <p:cNvSpPr>
            <a:spLocks noGrp="1"/>
          </p:cNvSpPr>
          <p:nvPr>
            <p:ph type="title"/>
          </p:nvPr>
        </p:nvSpPr>
        <p:spPr/>
        <p:txBody>
          <a:bodyPr/>
          <a:lstStyle/>
          <a:p>
            <a:r>
              <a:rPr lang="en-US" dirty="0"/>
              <a:t>Move Out – Reject</a:t>
            </a:r>
          </a:p>
        </p:txBody>
      </p:sp>
      <p:sp>
        <p:nvSpPr>
          <p:cNvPr id="3" name="Date Placeholder 2"/>
          <p:cNvSpPr>
            <a:spLocks noGrp="1"/>
          </p:cNvSpPr>
          <p:nvPr>
            <p:ph type="dt" sz="half" idx="10"/>
          </p:nvPr>
        </p:nvSpPr>
        <p:spPr/>
        <p:txBody>
          <a:bodyPr/>
          <a:lstStyle/>
          <a:p>
            <a:fld id="{6F0D0AFB-390B-4867-92DE-8CDA32C66A2D}"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65</a:t>
            </a:fld>
            <a:endParaRPr lang="en-US" dirty="0"/>
          </a:p>
        </p:txBody>
      </p:sp>
      <p:sp>
        <p:nvSpPr>
          <p:cNvPr id="18" name="Rectangle 17"/>
          <p:cNvSpPr/>
          <p:nvPr/>
        </p:nvSpPr>
        <p:spPr>
          <a:xfrm>
            <a:off x="4038154" y="2977903"/>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0" name="Bevel 3">
            <a:extLst>
              <a:ext uri="{FF2B5EF4-FFF2-40B4-BE49-F238E27FC236}">
                <a16:creationId xmlns:a16="http://schemas.microsoft.com/office/drawing/2014/main" xmlns="" id="{AE9F1716-ABF5-4D8B-AAD6-5144A6B862B9}"/>
              </a:ext>
            </a:extLst>
          </p:cNvPr>
          <p:cNvSpPr>
            <a:spLocks noChangeArrowheads="1"/>
          </p:cNvSpPr>
          <p:nvPr/>
        </p:nvSpPr>
        <p:spPr bwMode="auto">
          <a:xfrm>
            <a:off x="552982" y="2938889"/>
            <a:ext cx="1628775" cy="584200"/>
          </a:xfrm>
          <a:prstGeom prst="bevel">
            <a:avLst>
              <a:gd name="adj" fmla="val 12500"/>
            </a:avLst>
          </a:prstGeom>
          <a:solidFill>
            <a:schemeClr val="accent4">
              <a:lumMod val="75000"/>
            </a:schemeClr>
          </a:solidFill>
          <a:ln w="9525" algn="ctr">
            <a:noFill/>
            <a:round/>
            <a:headEnd/>
            <a:tailEnd/>
          </a:ln>
          <a:scene3d>
            <a:camera prst="orthographicFront"/>
            <a:lightRig rig="threePt" dir="t"/>
          </a:scene3d>
          <a:sp3d/>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cxnSp>
        <p:nvCxnSpPr>
          <p:cNvPr id="21" name="Straight Arrow Connector 20"/>
          <p:cNvCxnSpPr/>
          <p:nvPr/>
        </p:nvCxnSpPr>
        <p:spPr>
          <a:xfrm>
            <a:off x="2254808" y="2973307"/>
            <a:ext cx="1713126" cy="459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181757" y="3616485"/>
            <a:ext cx="178617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62757" y="2585437"/>
            <a:ext cx="954107" cy="369332"/>
          </a:xfrm>
          <a:prstGeom prst="rect">
            <a:avLst/>
          </a:prstGeom>
          <a:noFill/>
        </p:spPr>
        <p:txBody>
          <a:bodyPr wrap="none" rtlCol="0">
            <a:spAutoFit/>
          </a:bodyPr>
          <a:lstStyle/>
          <a:p>
            <a:r>
              <a:rPr lang="en-US" dirty="0" smtClean="0"/>
              <a:t>814_24</a:t>
            </a:r>
            <a:endParaRPr lang="en-US" dirty="0"/>
          </a:p>
        </p:txBody>
      </p:sp>
      <p:sp>
        <p:nvSpPr>
          <p:cNvPr id="29" name="TextBox 28"/>
          <p:cNvSpPr txBox="1"/>
          <p:nvPr/>
        </p:nvSpPr>
        <p:spPr>
          <a:xfrm>
            <a:off x="2396044" y="3229746"/>
            <a:ext cx="1120820" cy="369332"/>
          </a:xfrm>
          <a:prstGeom prst="rect">
            <a:avLst/>
          </a:prstGeom>
          <a:noFill/>
        </p:spPr>
        <p:txBody>
          <a:bodyPr wrap="none" rtlCol="0">
            <a:spAutoFit/>
          </a:bodyPr>
          <a:lstStyle/>
          <a:p>
            <a:r>
              <a:rPr lang="en-US" dirty="0" smtClean="0"/>
              <a:t>814_25R</a:t>
            </a:r>
            <a:endParaRPr lang="en-US" dirty="0"/>
          </a:p>
        </p:txBody>
      </p:sp>
      <p:sp>
        <p:nvSpPr>
          <p:cNvPr id="36" name="Oval 35"/>
          <p:cNvSpPr/>
          <p:nvPr/>
        </p:nvSpPr>
        <p:spPr>
          <a:xfrm>
            <a:off x="2254807"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sp>
        <p:nvSpPr>
          <p:cNvPr id="39" name="Oval 38"/>
          <p:cNvSpPr/>
          <p:nvPr/>
        </p:nvSpPr>
        <p:spPr>
          <a:xfrm>
            <a:off x="3430362"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16" name="Rectangle 15"/>
          <p:cNvSpPr/>
          <p:nvPr/>
        </p:nvSpPr>
        <p:spPr>
          <a:xfrm>
            <a:off x="2189015" y="2612062"/>
            <a:ext cx="1778920" cy="1181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500"/>
                                        <p:tgtEl>
                                          <p:spTgt spid="2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right)">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6" grpId="0" animBg="1"/>
      <p:bldP spid="39" grpId="0" animBg="1"/>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258089" y="2977878"/>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1" name="Rectangle 30"/>
          <p:cNvSpPr/>
          <p:nvPr/>
        </p:nvSpPr>
        <p:spPr>
          <a:xfrm>
            <a:off x="4038154" y="2977903"/>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Out – Accept</a:t>
            </a:r>
          </a:p>
        </p:txBody>
      </p:sp>
      <p:sp>
        <p:nvSpPr>
          <p:cNvPr id="8" name="Bevel 3">
            <a:extLst>
              <a:ext uri="{FF2B5EF4-FFF2-40B4-BE49-F238E27FC236}">
                <a16:creationId xmlns:a16="http://schemas.microsoft.com/office/drawing/2014/main" xmlns="" id="{AE9F1716-ABF5-4D8B-AAD6-5144A6B862B9}"/>
              </a:ext>
            </a:extLst>
          </p:cNvPr>
          <p:cNvSpPr>
            <a:spLocks noChangeArrowheads="1"/>
          </p:cNvSpPr>
          <p:nvPr/>
        </p:nvSpPr>
        <p:spPr bwMode="auto">
          <a:xfrm>
            <a:off x="552982" y="2938889"/>
            <a:ext cx="1628775" cy="584200"/>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3" name="Date Placeholder 2"/>
          <p:cNvSpPr>
            <a:spLocks noGrp="1"/>
          </p:cNvSpPr>
          <p:nvPr>
            <p:ph type="dt" sz="half" idx="10"/>
          </p:nvPr>
        </p:nvSpPr>
        <p:spPr/>
        <p:txBody>
          <a:bodyPr/>
          <a:lstStyle/>
          <a:p>
            <a:fld id="{699E7061-3354-4FAE-BAB1-A34DDFFB314A}"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66</a:t>
            </a:fld>
            <a:endParaRPr lang="en-US" dirty="0"/>
          </a:p>
        </p:txBody>
      </p:sp>
      <p:cxnSp>
        <p:nvCxnSpPr>
          <p:cNvPr id="10" name="Straight Arrow Connector 9"/>
          <p:cNvCxnSpPr/>
          <p:nvPr/>
        </p:nvCxnSpPr>
        <p:spPr>
          <a:xfrm>
            <a:off x="2254808" y="2973307"/>
            <a:ext cx="1713126" cy="914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181757" y="3616485"/>
            <a:ext cx="178617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21096" y="2973307"/>
            <a:ext cx="1810512" cy="914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345431" y="3616485"/>
            <a:ext cx="178617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62757" y="2585437"/>
            <a:ext cx="954107" cy="369332"/>
          </a:xfrm>
          <a:prstGeom prst="rect">
            <a:avLst/>
          </a:prstGeom>
          <a:noFill/>
        </p:spPr>
        <p:txBody>
          <a:bodyPr wrap="none" rtlCol="0">
            <a:spAutoFit/>
          </a:bodyPr>
          <a:lstStyle/>
          <a:p>
            <a:r>
              <a:rPr lang="en-US" dirty="0" smtClean="0"/>
              <a:t>814_24</a:t>
            </a:r>
            <a:endParaRPr lang="en-US" dirty="0"/>
          </a:p>
        </p:txBody>
      </p:sp>
      <p:sp>
        <p:nvSpPr>
          <p:cNvPr id="23" name="TextBox 22"/>
          <p:cNvSpPr txBox="1"/>
          <p:nvPr/>
        </p:nvSpPr>
        <p:spPr>
          <a:xfrm>
            <a:off x="5794248" y="2603975"/>
            <a:ext cx="954107" cy="369332"/>
          </a:xfrm>
          <a:prstGeom prst="rect">
            <a:avLst/>
          </a:prstGeom>
          <a:noFill/>
        </p:spPr>
        <p:txBody>
          <a:bodyPr wrap="none" rtlCol="0">
            <a:spAutoFit/>
          </a:bodyPr>
          <a:lstStyle/>
          <a:p>
            <a:r>
              <a:rPr lang="en-US" dirty="0" smtClean="0"/>
              <a:t>814_24</a:t>
            </a:r>
            <a:endParaRPr lang="en-US" dirty="0"/>
          </a:p>
        </p:txBody>
      </p:sp>
      <p:cxnSp>
        <p:nvCxnSpPr>
          <p:cNvPr id="24" name="Straight Arrow Connector 23"/>
          <p:cNvCxnSpPr/>
          <p:nvPr/>
        </p:nvCxnSpPr>
        <p:spPr>
          <a:xfrm flipH="1" flipV="1">
            <a:off x="2181756" y="4408914"/>
            <a:ext cx="1786178"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345431" y="4407932"/>
            <a:ext cx="1786178"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71501" y="3244805"/>
            <a:ext cx="954107" cy="369332"/>
          </a:xfrm>
          <a:prstGeom prst="rect">
            <a:avLst/>
          </a:prstGeom>
          <a:noFill/>
        </p:spPr>
        <p:txBody>
          <a:bodyPr wrap="none" rtlCol="0">
            <a:spAutoFit/>
          </a:bodyPr>
          <a:lstStyle/>
          <a:p>
            <a:r>
              <a:rPr lang="en-US" dirty="0" smtClean="0"/>
              <a:t>814_25</a:t>
            </a:r>
            <a:endParaRPr lang="en-US" dirty="0"/>
          </a:p>
        </p:txBody>
      </p:sp>
      <p:sp>
        <p:nvSpPr>
          <p:cNvPr id="28" name="TextBox 27"/>
          <p:cNvSpPr txBox="1"/>
          <p:nvPr/>
        </p:nvSpPr>
        <p:spPr>
          <a:xfrm>
            <a:off x="5609221" y="3244805"/>
            <a:ext cx="954107" cy="369332"/>
          </a:xfrm>
          <a:prstGeom prst="rect">
            <a:avLst/>
          </a:prstGeom>
          <a:noFill/>
        </p:spPr>
        <p:txBody>
          <a:bodyPr wrap="none" rtlCol="0">
            <a:spAutoFit/>
          </a:bodyPr>
          <a:lstStyle/>
          <a:p>
            <a:r>
              <a:rPr lang="en-US" dirty="0" smtClean="0"/>
              <a:t>814_25</a:t>
            </a:r>
            <a:endParaRPr lang="en-US" dirty="0"/>
          </a:p>
        </p:txBody>
      </p:sp>
      <p:sp>
        <p:nvSpPr>
          <p:cNvPr id="29" name="TextBox 28"/>
          <p:cNvSpPr txBox="1"/>
          <p:nvPr/>
        </p:nvSpPr>
        <p:spPr>
          <a:xfrm>
            <a:off x="2400968" y="4037233"/>
            <a:ext cx="1095172" cy="369332"/>
          </a:xfrm>
          <a:prstGeom prst="rect">
            <a:avLst/>
          </a:prstGeom>
          <a:noFill/>
        </p:spPr>
        <p:txBody>
          <a:bodyPr wrap="none" rtlCol="0">
            <a:spAutoFit/>
          </a:bodyPr>
          <a:lstStyle/>
          <a:p>
            <a:r>
              <a:rPr lang="en-US" dirty="0" smtClean="0"/>
              <a:t>867_03F</a:t>
            </a:r>
            <a:endParaRPr lang="en-US" dirty="0"/>
          </a:p>
        </p:txBody>
      </p:sp>
      <p:sp>
        <p:nvSpPr>
          <p:cNvPr id="30" name="TextBox 29"/>
          <p:cNvSpPr txBox="1"/>
          <p:nvPr/>
        </p:nvSpPr>
        <p:spPr>
          <a:xfrm>
            <a:off x="5538688" y="4047939"/>
            <a:ext cx="1095172" cy="369332"/>
          </a:xfrm>
          <a:prstGeom prst="rect">
            <a:avLst/>
          </a:prstGeom>
          <a:noFill/>
        </p:spPr>
        <p:txBody>
          <a:bodyPr wrap="none" rtlCol="0">
            <a:spAutoFit/>
          </a:bodyPr>
          <a:lstStyle/>
          <a:p>
            <a:r>
              <a:rPr lang="en-US" dirty="0" smtClean="0"/>
              <a:t>867_03F</a:t>
            </a:r>
            <a:endParaRPr lang="en-US" dirty="0"/>
          </a:p>
        </p:txBody>
      </p:sp>
      <p:cxnSp>
        <p:nvCxnSpPr>
          <p:cNvPr id="32" name="Elbow Connector 31"/>
          <p:cNvCxnSpPr/>
          <p:nvPr/>
        </p:nvCxnSpPr>
        <p:spPr>
          <a:xfrm rot="10800000" flipV="1">
            <a:off x="1191157" y="2275314"/>
            <a:ext cx="6629400" cy="609600"/>
          </a:xfrm>
          <a:prstGeom prst="bentConnector3">
            <a:avLst>
              <a:gd name="adj1" fmla="val 100069"/>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20557" y="2275313"/>
            <a:ext cx="0" cy="609601"/>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6136" y="1893790"/>
            <a:ext cx="954107" cy="369332"/>
          </a:xfrm>
          <a:prstGeom prst="rect">
            <a:avLst/>
          </a:prstGeom>
          <a:noFill/>
        </p:spPr>
        <p:txBody>
          <a:bodyPr wrap="none" rtlCol="0">
            <a:spAutoFit/>
          </a:bodyPr>
          <a:lstStyle/>
          <a:p>
            <a:r>
              <a:rPr lang="en-US" dirty="0" smtClean="0"/>
              <a:t>810_02</a:t>
            </a:r>
            <a:endParaRPr lang="en-US" dirty="0"/>
          </a:p>
        </p:txBody>
      </p:sp>
      <p:sp>
        <p:nvSpPr>
          <p:cNvPr id="40" name="Oval 39"/>
          <p:cNvSpPr/>
          <p:nvPr/>
        </p:nvSpPr>
        <p:spPr>
          <a:xfrm>
            <a:off x="2254807"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sp>
        <p:nvSpPr>
          <p:cNvPr id="41" name="Oval 40"/>
          <p:cNvSpPr/>
          <p:nvPr/>
        </p:nvSpPr>
        <p:spPr>
          <a:xfrm>
            <a:off x="5329072" y="28549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42" name="Oval 41"/>
          <p:cNvSpPr/>
          <p:nvPr/>
        </p:nvSpPr>
        <p:spPr>
          <a:xfrm>
            <a:off x="6595960"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43" name="Oval 42"/>
          <p:cNvSpPr/>
          <p:nvPr/>
        </p:nvSpPr>
        <p:spPr>
          <a:xfrm>
            <a:off x="3430362"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44" name="Oval 43"/>
          <p:cNvSpPr/>
          <p:nvPr/>
        </p:nvSpPr>
        <p:spPr>
          <a:xfrm>
            <a:off x="659211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sp>
        <p:nvSpPr>
          <p:cNvPr id="45" name="Oval 44"/>
          <p:cNvSpPr/>
          <p:nvPr/>
        </p:nvSpPr>
        <p:spPr>
          <a:xfrm>
            <a:off x="343036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sp>
        <p:nvSpPr>
          <p:cNvPr id="46" name="Oval 45"/>
          <p:cNvSpPr/>
          <p:nvPr/>
        </p:nvSpPr>
        <p:spPr>
          <a:xfrm>
            <a:off x="7547414" y="26685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sp>
        <p:nvSpPr>
          <p:cNvPr id="34" name="Rectangle 33"/>
          <p:cNvSpPr/>
          <p:nvPr/>
        </p:nvSpPr>
        <p:spPr>
          <a:xfrm>
            <a:off x="1020152" y="1155169"/>
            <a:ext cx="7133248" cy="174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01383" y="2770104"/>
            <a:ext cx="1774527" cy="205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276386" y="2794176"/>
            <a:ext cx="1915214" cy="222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500"/>
                                        <p:tgtEl>
                                          <p:spTgt spid="20"/>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500"/>
                                        <p:tgtEl>
                                          <p:spTgt spid="28"/>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right)">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right)">
                                      <p:cBhvr>
                                        <p:cTn id="59" dur="500"/>
                                        <p:tgtEl>
                                          <p:spTgt spid="26"/>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right)">
                                      <p:cBhvr>
                                        <p:cTn id="62" dur="500"/>
                                        <p:tgtEl>
                                          <p:spTgt spid="3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right)">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right)">
                                      <p:cBhvr>
                                        <p:cTn id="70" dur="500"/>
                                        <p:tgtEl>
                                          <p:spTgt spid="24"/>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50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right)">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ipe(right)">
                                      <p:cBhvr>
                                        <p:cTn id="81" dur="500"/>
                                        <p:tgtEl>
                                          <p:spTgt spid="46"/>
                                        </p:tgtEl>
                                      </p:cBhvr>
                                    </p:animEffect>
                                  </p:childTnLst>
                                </p:cTn>
                              </p:par>
                              <p:par>
                                <p:cTn id="82" presetID="22" presetClass="entr" presetSubtype="2"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right)">
                                      <p:cBhvr>
                                        <p:cTn id="84" dur="500"/>
                                        <p:tgtEl>
                                          <p:spTgt spid="32"/>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right)">
                                      <p:cBhvr>
                                        <p:cTn id="87" dur="500"/>
                                        <p:tgtEl>
                                          <p:spTgt spid="39"/>
                                        </p:tgtEl>
                                      </p:cBhvr>
                                    </p:animEffect>
                                  </p:childTnLst>
                                </p:cTn>
                              </p:par>
                              <p:par>
                                <p:cTn id="88" presetID="22" presetClass="entr" presetSubtype="2"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wipe(right)">
                                      <p:cBhvr>
                                        <p:cTn id="9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P spid="28" grpId="0"/>
      <p:bldP spid="29" grpId="0"/>
      <p:bldP spid="30" grpId="0"/>
      <p:bldP spid="39" grpId="0"/>
      <p:bldP spid="40" grpId="0" animBg="1"/>
      <p:bldP spid="41" grpId="0" animBg="1"/>
      <p:bldP spid="42" grpId="0" animBg="1"/>
      <p:bldP spid="43" grpId="0" animBg="1"/>
      <p:bldP spid="44" grpId="0" animBg="1"/>
      <p:bldP spid="45" grpId="0" animBg="1"/>
      <p:bldP spid="46" grpId="0" animBg="1"/>
      <p:bldP spid="34" grpId="0" animBg="1"/>
      <p:bldP spid="35" grpId="0" animBg="1"/>
      <p:bldP spid="3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447800"/>
            <a:ext cx="8540750" cy="492125"/>
          </a:xfrm>
        </p:spPr>
        <p:txBody>
          <a:bodyPr/>
          <a:lstStyle/>
          <a:p>
            <a:r>
              <a:rPr lang="en-US" sz="2600" dirty="0"/>
              <a:t>Move Out – Reject &amp; Accept (ERCOT) </a:t>
            </a:r>
          </a:p>
        </p:txBody>
      </p:sp>
      <p:pic>
        <p:nvPicPr>
          <p:cNvPr id="4" name="Picture 3">
            <a:extLst>
              <a:ext uri="{FF2B5EF4-FFF2-40B4-BE49-F238E27FC236}">
                <a16:creationId xmlns:a16="http://schemas.microsoft.com/office/drawing/2014/main" xmlns="" id="{2D7D9AA8-9A13-4571-BCC9-06362568D14B}"/>
              </a:ext>
            </a:extLst>
          </p:cNvPr>
          <p:cNvPicPr>
            <a:picLocks noChangeAspect="1"/>
          </p:cNvPicPr>
          <p:nvPr/>
        </p:nvPicPr>
        <p:blipFill>
          <a:blip r:embed="rId2"/>
          <a:stretch>
            <a:fillRect/>
          </a:stretch>
        </p:blipFill>
        <p:spPr>
          <a:xfrm>
            <a:off x="1287267" y="2362200"/>
            <a:ext cx="6393058" cy="4088052"/>
          </a:xfrm>
          <a:prstGeom prst="rect">
            <a:avLst/>
          </a:prstGeom>
        </p:spPr>
      </p:pic>
      <p:sp>
        <p:nvSpPr>
          <p:cNvPr id="3" name="Date Placeholder 2"/>
          <p:cNvSpPr>
            <a:spLocks noGrp="1"/>
          </p:cNvSpPr>
          <p:nvPr>
            <p:ph type="dt" sz="half" idx="10"/>
          </p:nvPr>
        </p:nvSpPr>
        <p:spPr/>
        <p:txBody>
          <a:bodyPr/>
          <a:lstStyle/>
          <a:p>
            <a:fld id="{8E8DAA56-539B-4900-9ABF-99B193C16965}"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67</a:t>
            </a:fld>
            <a:endParaRPr lang="en-US" dirty="0"/>
          </a:p>
        </p:txBody>
      </p:sp>
    </p:spTree>
    <p:extLst>
      <p:ext uri="{BB962C8B-B14F-4D97-AF65-F5344CB8AC3E}">
        <p14:creationId xmlns:p14="http://schemas.microsoft.com/office/powerpoint/2010/main" val="356415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Transaction Solution to Stacking</a:t>
            </a:r>
          </a:p>
        </p:txBody>
      </p:sp>
      <p:sp>
        <p:nvSpPr>
          <p:cNvPr id="9" name="Text Placeholder 8"/>
          <p:cNvSpPr>
            <a:spLocks noGrp="1"/>
          </p:cNvSpPr>
          <p:nvPr>
            <p:ph type="body" sz="quarter" idx="4294967295"/>
          </p:nvPr>
        </p:nvSpPr>
        <p:spPr>
          <a:xfrm>
            <a:off x="407324" y="1059458"/>
            <a:ext cx="8540750" cy="862012"/>
          </a:xfrm>
        </p:spPr>
        <p:txBody>
          <a:bodyPr/>
          <a:lstStyle/>
          <a:p>
            <a:r>
              <a:rPr lang="en-US" dirty="0"/>
              <a:t>11.4.1	REP Operating Rule 1:</a:t>
            </a:r>
            <a:r>
              <a:rPr lang="en-US" i="1" dirty="0"/>
              <a:t>  </a:t>
            </a:r>
            <a:r>
              <a:rPr lang="en-US" dirty="0"/>
              <a:t>Cancel Move Out</a:t>
            </a:r>
            <a:r>
              <a:rPr lang="en-US" i="1" dirty="0"/>
              <a:t> </a:t>
            </a:r>
            <a:endParaRPr lang="en-US" dirty="0"/>
          </a:p>
          <a:p>
            <a:endParaRPr lang="en-US" sz="2600" dirty="0"/>
          </a:p>
        </p:txBody>
      </p:sp>
      <p:sp>
        <p:nvSpPr>
          <p:cNvPr id="6" name="TextBox 5">
            <a:extLst>
              <a:ext uri="{FF2B5EF4-FFF2-40B4-BE49-F238E27FC236}">
                <a16:creationId xmlns:a16="http://schemas.microsoft.com/office/drawing/2014/main" xmlns="" id="{E1730D03-692E-4FE8-924E-598C2FB437C8}"/>
              </a:ext>
            </a:extLst>
          </p:cNvPr>
          <p:cNvSpPr txBox="1"/>
          <p:nvPr/>
        </p:nvSpPr>
        <p:spPr>
          <a:xfrm>
            <a:off x="381000" y="1599337"/>
            <a:ext cx="8464296" cy="1754326"/>
          </a:xfrm>
          <a:prstGeom prst="rect">
            <a:avLst/>
          </a:prstGeom>
          <a:noFill/>
        </p:spPr>
        <p:txBody>
          <a:bodyPr wrap="square" rtlCol="0">
            <a:spAutoFit/>
          </a:bodyPr>
          <a:lstStyle/>
          <a:p>
            <a:r>
              <a:rPr lang="en-US" dirty="0"/>
              <a:t>	REPs 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p>
          <a:p>
            <a:endParaRPr lang="en-US" dirty="0"/>
          </a:p>
        </p:txBody>
      </p:sp>
      <p:graphicFrame>
        <p:nvGraphicFramePr>
          <p:cNvPr id="2" name="Diagram 1">
            <a:extLst>
              <a:ext uri="{FF2B5EF4-FFF2-40B4-BE49-F238E27FC236}">
                <a16:creationId xmlns:a16="http://schemas.microsoft.com/office/drawing/2014/main" xmlns="" id="{8001406A-43F8-402C-A2A0-5E12BD5AADF8}"/>
              </a:ext>
            </a:extLst>
          </p:cNvPr>
          <p:cNvGraphicFramePr/>
          <p:nvPr>
            <p:extLst>
              <p:ext uri="{D42A27DB-BD31-4B8C-83A1-F6EECF244321}">
                <p14:modId xmlns:p14="http://schemas.microsoft.com/office/powerpoint/2010/main" val="1899389988"/>
              </p:ext>
            </p:extLst>
          </p:nvPr>
        </p:nvGraphicFramePr>
        <p:xfrm>
          <a:off x="1329344" y="161152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fld id="{BEBCA2CF-581B-4CCA-9DA1-618B02D401B6}" type="datetime1">
              <a:rPr lang="en-US" smtClean="0"/>
              <a:t>8/1/2018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68</a:t>
            </a:fld>
            <a:endParaRPr lang="en-US" dirty="0"/>
          </a:p>
        </p:txBody>
      </p:sp>
      <p:sp>
        <p:nvSpPr>
          <p:cNvPr id="11" name="TextBox 10">
            <a:extLst>
              <a:ext uri="{FF2B5EF4-FFF2-40B4-BE49-F238E27FC236}">
                <a16:creationId xmlns:a16="http://schemas.microsoft.com/office/drawing/2014/main" xmlns="" id="{C0808176-D9A9-405E-9D6F-DF6386B998FD}"/>
              </a:ext>
            </a:extLst>
          </p:cNvPr>
          <p:cNvSpPr txBox="1"/>
          <p:nvPr/>
        </p:nvSpPr>
        <p:spPr>
          <a:xfrm>
            <a:off x="725090" y="4876800"/>
            <a:ext cx="7696200" cy="1323439"/>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i="1" dirty="0">
                <a:solidFill>
                  <a:schemeClr val="tx1"/>
                </a:solidFill>
              </a:rPr>
              <a:t>If a REP enrolls a new customer at the same premise and an existing customer has a future dated MVO, if the REP  fails to cancel the future dated MVO, the MVO will be executed leaving the new customer  in the dark.</a:t>
            </a:r>
          </a:p>
        </p:txBody>
      </p:sp>
      <p:sp>
        <p:nvSpPr>
          <p:cNvPr id="5" name="Rounded Rectangular Callout 4"/>
          <p:cNvSpPr/>
          <p:nvPr/>
        </p:nvSpPr>
        <p:spPr>
          <a:xfrm>
            <a:off x="7187877" y="2855326"/>
            <a:ext cx="1894886" cy="1496764"/>
          </a:xfrm>
          <a:prstGeom prst="wedgeRoundRectCallout">
            <a:avLst>
              <a:gd name="adj1" fmla="val -62980"/>
              <a:gd name="adj2" fmla="val 67025"/>
              <a:gd name="adj3" fmla="val 16667"/>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accent1">
                    <a:lumMod val="50000"/>
                  </a:schemeClr>
                </a:solidFill>
              </a:rPr>
              <a:t>MVO transaction from existing customer has left new customer in the dark.</a:t>
            </a:r>
            <a:endParaRPr lang="en-US" sz="1400" b="1" dirty="0">
              <a:solidFill>
                <a:schemeClr val="accent1">
                  <a:lumMod val="50000"/>
                </a:schemeClr>
              </a:solidFill>
            </a:endParaRPr>
          </a:p>
        </p:txBody>
      </p:sp>
    </p:spTree>
    <p:extLst>
      <p:ext uri="{BB962C8B-B14F-4D97-AF65-F5344CB8AC3E}">
        <p14:creationId xmlns:p14="http://schemas.microsoft.com/office/powerpoint/2010/main" val="1376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Transaction Solution to </a:t>
            </a:r>
            <a:r>
              <a:rPr lang="en-US" dirty="0" smtClean="0"/>
              <a:t>Stacking</a:t>
            </a:r>
            <a:endParaRPr lang="en-US" dirty="0"/>
          </a:p>
        </p:txBody>
      </p:sp>
      <p:sp>
        <p:nvSpPr>
          <p:cNvPr id="9" name="Text Placeholder 8"/>
          <p:cNvSpPr>
            <a:spLocks noGrp="1"/>
          </p:cNvSpPr>
          <p:nvPr>
            <p:ph type="body" sz="quarter" idx="4294967295"/>
          </p:nvPr>
        </p:nvSpPr>
        <p:spPr>
          <a:xfrm>
            <a:off x="381000" y="1235281"/>
            <a:ext cx="8540750" cy="492125"/>
          </a:xfrm>
        </p:spPr>
        <p:txBody>
          <a:bodyPr/>
          <a:lstStyle/>
          <a:p>
            <a:r>
              <a:rPr lang="en-US" sz="2600" dirty="0"/>
              <a:t>MVO Trumps SWI</a:t>
            </a:r>
          </a:p>
        </p:txBody>
      </p:sp>
      <p:graphicFrame>
        <p:nvGraphicFramePr>
          <p:cNvPr id="3" name="Diagram 2">
            <a:extLst>
              <a:ext uri="{FF2B5EF4-FFF2-40B4-BE49-F238E27FC236}">
                <a16:creationId xmlns:a16="http://schemas.microsoft.com/office/drawing/2014/main" xmlns="" id="{4F89A021-0967-4AC0-BDDD-E94EF538102F}"/>
              </a:ext>
            </a:extLst>
          </p:cNvPr>
          <p:cNvGraphicFramePr/>
          <p:nvPr>
            <p:extLst>
              <p:ext uri="{D42A27DB-BD31-4B8C-83A1-F6EECF244321}">
                <p14:modId xmlns:p14="http://schemas.microsoft.com/office/powerpoint/2010/main" val="2187192418"/>
              </p:ext>
            </p:extLst>
          </p:nvPr>
        </p:nvGraphicFramePr>
        <p:xfrm>
          <a:off x="1603375"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ultiplication Sign 3">
            <a:extLst>
              <a:ext uri="{FF2B5EF4-FFF2-40B4-BE49-F238E27FC236}">
                <a16:creationId xmlns:a16="http://schemas.microsoft.com/office/drawing/2014/main" xmlns="" id="{76FFEA72-3EE3-4585-97DD-3E59FE2FB37D}"/>
              </a:ext>
            </a:extLst>
          </p:cNvPr>
          <p:cNvSpPr/>
          <p:nvPr/>
        </p:nvSpPr>
        <p:spPr>
          <a:xfrm>
            <a:off x="5410200" y="3581400"/>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7001085-9244-4B9B-8924-DB26BDAFCBFE}"/>
              </a:ext>
            </a:extLst>
          </p:cNvPr>
          <p:cNvSpPr txBox="1"/>
          <p:nvPr/>
        </p:nvSpPr>
        <p:spPr>
          <a:xfrm>
            <a:off x="559613" y="5847834"/>
            <a:ext cx="8153400"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smtClean="0"/>
              <a:t>CR </a:t>
            </a:r>
            <a:r>
              <a:rPr lang="en-US" b="1" dirty="0"/>
              <a:t>B will need to submit a MVI (814_16) in order to enroll their customer.</a:t>
            </a:r>
          </a:p>
        </p:txBody>
      </p:sp>
      <p:sp>
        <p:nvSpPr>
          <p:cNvPr id="7" name="Date Placeholder 6"/>
          <p:cNvSpPr>
            <a:spLocks noGrp="1"/>
          </p:cNvSpPr>
          <p:nvPr>
            <p:ph type="dt" sz="half" idx="10"/>
          </p:nvPr>
        </p:nvSpPr>
        <p:spPr/>
        <p:txBody>
          <a:bodyPr/>
          <a:lstStyle/>
          <a:p>
            <a:fld id="{0FD59B2F-243A-4AD0-AC6E-92F497F9A93E}" type="datetime1">
              <a:rPr lang="en-US" smtClean="0"/>
              <a:t>8/1/2018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69</a:t>
            </a:fld>
            <a:endParaRPr lang="en-US" dirty="0"/>
          </a:p>
        </p:txBody>
      </p:sp>
      <p:sp>
        <p:nvSpPr>
          <p:cNvPr id="11" name="TextBox 10">
            <a:extLst>
              <a:ext uri="{FF2B5EF4-FFF2-40B4-BE49-F238E27FC236}">
                <a16:creationId xmlns:a16="http://schemas.microsoft.com/office/drawing/2014/main" xmlns="" id="{C0808176-D9A9-405E-9D6F-DF6386B998FD}"/>
              </a:ext>
            </a:extLst>
          </p:cNvPr>
          <p:cNvSpPr txBox="1"/>
          <p:nvPr/>
        </p:nvSpPr>
        <p:spPr>
          <a:xfrm>
            <a:off x="544373" y="1874053"/>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solidFill>
              </a:rPr>
              <a:t>ERCOT will reject a Switch Request if the ESI ID is scheduled to be De-energized at ERCOT on the Requested Date.  </a:t>
            </a:r>
          </a:p>
        </p:txBody>
      </p:sp>
    </p:spTree>
    <p:extLst>
      <p:ext uri="{BB962C8B-B14F-4D97-AF65-F5344CB8AC3E}">
        <p14:creationId xmlns:p14="http://schemas.microsoft.com/office/powerpoint/2010/main" val="9280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TX SET</a:t>
            </a:r>
            <a:endParaRPr lang="en-US" dirty="0"/>
          </a:p>
        </p:txBody>
      </p:sp>
      <p:sp>
        <p:nvSpPr>
          <p:cNvPr id="3" name="Rectangle 2"/>
          <p:cNvSpPr/>
          <p:nvPr/>
        </p:nvSpPr>
        <p:spPr>
          <a:xfrm>
            <a:off x="533400" y="762000"/>
            <a:ext cx="7467600" cy="6555641"/>
          </a:xfrm>
          <a:prstGeom prst="rect">
            <a:avLst/>
          </a:prstGeom>
        </p:spPr>
        <p:txBody>
          <a:bodyPr wrap="square">
            <a:spAutoFit/>
          </a:bodyPr>
          <a:lstStyle/>
          <a:p>
            <a:pPr lvl="1"/>
            <a:endParaRPr lang="en-US" sz="2000" b="1" dirty="0"/>
          </a:p>
          <a:p>
            <a:pPr marL="1257300" lvl="2" indent="-342900">
              <a:buFont typeface="Arial" panose="020B0604020202020204" pitchFamily="34" charset="0"/>
              <a:buChar char="•"/>
            </a:pPr>
            <a:r>
              <a:rPr lang="en-US" sz="2800" dirty="0" smtClean="0"/>
              <a:t>Standardization of automated processes</a:t>
            </a:r>
          </a:p>
          <a:p>
            <a:pPr marL="1257300" lvl="2" indent="-342900" fontAlgn="base">
              <a:buFont typeface="Arial" panose="020B0604020202020204" pitchFamily="34" charset="0"/>
              <a:buChar char="•"/>
            </a:pPr>
            <a:endParaRPr lang="en-US" sz="2800" dirty="0" smtClean="0"/>
          </a:p>
          <a:p>
            <a:pPr marL="1257300" lvl="2" indent="-342900" fontAlgn="base">
              <a:buFont typeface="Arial" panose="020B0604020202020204" pitchFamily="34" charset="0"/>
              <a:buChar char="•"/>
            </a:pPr>
            <a:r>
              <a:rPr lang="en-US" sz="2800" dirty="0" smtClean="0"/>
              <a:t>Improves data quality and efficiency</a:t>
            </a:r>
            <a:endParaRPr lang="en-US" sz="3200" dirty="0"/>
          </a:p>
          <a:p>
            <a:pPr marL="1257300" lvl="2" indent="-342900" fontAlgn="base">
              <a:buFont typeface="Arial" panose="020B0604020202020204" pitchFamily="34" charset="0"/>
              <a:buChar char="•"/>
            </a:pPr>
            <a:endParaRPr lang="en-US" sz="2800" dirty="0" smtClean="0"/>
          </a:p>
          <a:p>
            <a:pPr marL="1257300" lvl="2" indent="-342900" fontAlgn="base">
              <a:buFont typeface="Arial" panose="020B0604020202020204" pitchFamily="34" charset="0"/>
              <a:buChar char="•"/>
            </a:pPr>
            <a:r>
              <a:rPr lang="en-US" sz="2800" dirty="0" smtClean="0"/>
              <a:t>Greater </a:t>
            </a:r>
            <a:r>
              <a:rPr lang="en-US" sz="2800" dirty="0"/>
              <a:t>transparency </a:t>
            </a:r>
            <a:endParaRPr lang="en-US" sz="2800" dirty="0" smtClean="0"/>
          </a:p>
          <a:p>
            <a:pPr marL="1257300" lvl="2" indent="-342900" fontAlgn="base">
              <a:buFont typeface="Arial" panose="020B0604020202020204" pitchFamily="34" charset="0"/>
              <a:buChar char="•"/>
            </a:pPr>
            <a:endParaRPr lang="en-US" sz="2800" dirty="0" smtClean="0"/>
          </a:p>
          <a:p>
            <a:pPr marL="1257300" lvl="2" indent="-342900" fontAlgn="base">
              <a:buFont typeface="Arial" panose="020B0604020202020204" pitchFamily="34" charset="0"/>
              <a:buChar char="•"/>
            </a:pPr>
            <a:r>
              <a:rPr lang="en-US" sz="2800" dirty="0" smtClean="0"/>
              <a:t>Improved security</a:t>
            </a:r>
          </a:p>
          <a:p>
            <a:pPr marL="1257300" lvl="2" indent="-342900" fontAlgn="base">
              <a:buFont typeface="Arial" panose="020B0604020202020204" pitchFamily="34" charset="0"/>
              <a:buChar char="•"/>
            </a:pPr>
            <a:endParaRPr lang="en-US" sz="2800" dirty="0" smtClean="0"/>
          </a:p>
          <a:p>
            <a:pPr marL="1257300" lvl="2" indent="-342900" fontAlgn="base">
              <a:buFont typeface="Arial" panose="020B0604020202020204" pitchFamily="34" charset="0"/>
              <a:buChar char="•"/>
            </a:pPr>
            <a:r>
              <a:rPr lang="en-US" sz="2800" dirty="0" smtClean="0"/>
              <a:t>Allows </a:t>
            </a:r>
            <a:r>
              <a:rPr lang="en-US" sz="2800" dirty="0"/>
              <a:t>reporting flex flexibility</a:t>
            </a:r>
          </a:p>
          <a:p>
            <a:pPr marL="1257300" lvl="2" indent="-342900" fontAlgn="base">
              <a:buFont typeface="Arial" panose="020B0604020202020204" pitchFamily="34" charset="0"/>
              <a:buChar char="•"/>
            </a:pPr>
            <a:endParaRPr lang="en-US" sz="2800" dirty="0" smtClean="0"/>
          </a:p>
          <a:p>
            <a:pPr marL="1257300" lvl="2" indent="-342900" fontAlgn="base">
              <a:buFont typeface="Arial" panose="020B0604020202020204" pitchFamily="34" charset="0"/>
              <a:buChar char="•"/>
            </a:pPr>
            <a:r>
              <a:rPr lang="en-US" sz="2800" dirty="0" smtClean="0"/>
              <a:t>Increased </a:t>
            </a:r>
            <a:r>
              <a:rPr lang="en-US" sz="2800" dirty="0"/>
              <a:t>cost savings</a:t>
            </a:r>
          </a:p>
          <a:p>
            <a:pPr marL="1257300" lvl="2" indent="-342900" fontAlgn="base">
              <a:buFont typeface="Arial" panose="020B0604020202020204" pitchFamily="34" charset="0"/>
              <a:buChar char="•"/>
            </a:pPr>
            <a:endParaRPr lang="en-US" sz="3200" dirty="0"/>
          </a:p>
          <a:p>
            <a:pPr lvl="2"/>
            <a:endParaRPr lang="en-US" sz="3200" dirty="0"/>
          </a:p>
        </p:txBody>
      </p:sp>
      <p:sp>
        <p:nvSpPr>
          <p:cNvPr id="4" name="Date Placeholder 3"/>
          <p:cNvSpPr>
            <a:spLocks noGrp="1"/>
          </p:cNvSpPr>
          <p:nvPr>
            <p:ph type="dt" sz="half" idx="10"/>
          </p:nvPr>
        </p:nvSpPr>
        <p:spPr/>
        <p:txBody>
          <a:bodyPr/>
          <a:lstStyle/>
          <a:p>
            <a:fld id="{4DC15F1F-B418-4C51-BAFE-E25A1DEAC0BB}"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a:t>
            </a:fld>
            <a:endParaRPr lang="en-US" dirty="0"/>
          </a:p>
        </p:txBody>
      </p:sp>
    </p:spTree>
    <p:extLst>
      <p:ext uri="{BB962C8B-B14F-4D97-AF65-F5344CB8AC3E}">
        <p14:creationId xmlns:p14="http://schemas.microsoft.com/office/powerpoint/2010/main" val="12660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113728"/>
            <a:ext cx="8540750" cy="492125"/>
          </a:xfrm>
        </p:spPr>
        <p:txBody>
          <a:bodyPr/>
          <a:lstStyle/>
          <a:p>
            <a:r>
              <a:rPr lang="en-US" sz="2600" dirty="0"/>
              <a:t>Move Out w/ Future dated Switch</a:t>
            </a:r>
          </a:p>
        </p:txBody>
      </p:sp>
      <p:pic>
        <p:nvPicPr>
          <p:cNvPr id="2" name="Picture 1">
            <a:extLst>
              <a:ext uri="{FF2B5EF4-FFF2-40B4-BE49-F238E27FC236}">
                <a16:creationId xmlns:a16="http://schemas.microsoft.com/office/drawing/2014/main" xmlns="" id="{818DE80B-48EC-4640-B80A-7BB6FE4231C2}"/>
              </a:ext>
            </a:extLst>
          </p:cNvPr>
          <p:cNvPicPr>
            <a:picLocks noChangeAspect="1"/>
          </p:cNvPicPr>
          <p:nvPr/>
        </p:nvPicPr>
        <p:blipFill>
          <a:blip r:embed="rId2"/>
          <a:stretch>
            <a:fillRect/>
          </a:stretch>
        </p:blipFill>
        <p:spPr>
          <a:xfrm>
            <a:off x="1066800" y="1863186"/>
            <a:ext cx="6351148" cy="4994814"/>
          </a:xfrm>
          <a:prstGeom prst="rect">
            <a:avLst/>
          </a:prstGeom>
        </p:spPr>
      </p:pic>
      <p:sp>
        <p:nvSpPr>
          <p:cNvPr id="4" name="Date Placeholder 3"/>
          <p:cNvSpPr>
            <a:spLocks noGrp="1"/>
          </p:cNvSpPr>
          <p:nvPr>
            <p:ph type="dt" sz="half" idx="10"/>
          </p:nvPr>
        </p:nvSpPr>
        <p:spPr/>
        <p:txBody>
          <a:bodyPr/>
          <a:lstStyle/>
          <a:p>
            <a:fld id="{461DB55A-6231-4962-9613-856F5B929C4A}"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70</a:t>
            </a:fld>
            <a:endParaRPr lang="en-US" dirty="0"/>
          </a:p>
        </p:txBody>
      </p:sp>
    </p:spTree>
    <p:extLst>
      <p:ext uri="{BB962C8B-B14F-4D97-AF65-F5344CB8AC3E}">
        <p14:creationId xmlns:p14="http://schemas.microsoft.com/office/powerpoint/2010/main" val="380761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B9FF04-06FB-49E0-BBFA-88F4AA3FD2B5}"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71</a:t>
            </a:fld>
            <a:endParaRPr lang="en-US" dirty="0"/>
          </a:p>
        </p:txBody>
      </p:sp>
      <p:sp>
        <p:nvSpPr>
          <p:cNvPr id="4" name="Title 3"/>
          <p:cNvSpPr>
            <a:spLocks noGrp="1"/>
          </p:cNvSpPr>
          <p:nvPr>
            <p:ph type="title"/>
          </p:nvPr>
        </p:nvSpPr>
        <p:spPr/>
        <p:txBody>
          <a:bodyPr>
            <a:normAutofit/>
          </a:bodyPr>
          <a:lstStyle/>
          <a:p>
            <a:r>
              <a:rPr lang="en-US" dirty="0"/>
              <a:t>Checkpoint Exercise </a:t>
            </a:r>
            <a:r>
              <a:rPr lang="en-US" dirty="0" smtClean="0"/>
              <a:t>#4</a:t>
            </a:r>
            <a:endParaRPr lang="en-US" dirty="0"/>
          </a:p>
        </p:txBody>
      </p:sp>
      <p:sp>
        <p:nvSpPr>
          <p:cNvPr id="2" name="Content Placeholder 1">
            <a:extLst>
              <a:ext uri="{FF2B5EF4-FFF2-40B4-BE49-F238E27FC236}">
                <a16:creationId xmlns:a16="http://schemas.microsoft.com/office/drawing/2014/main" xmlns="" id="{697D69B9-354F-4FEB-A951-8553A0DD90D5}"/>
              </a:ext>
            </a:extLst>
          </p:cNvPr>
          <p:cNvSpPr>
            <a:spLocks noGrp="1"/>
          </p:cNvSpPr>
          <p:nvPr>
            <p:ph sz="quarter" idx="4294967295"/>
          </p:nvPr>
        </p:nvSpPr>
        <p:spPr>
          <a:xfrm>
            <a:off x="608013" y="1676400"/>
            <a:ext cx="8535987" cy="5578475"/>
          </a:xfrm>
        </p:spPr>
        <p:txBody>
          <a:bodyPr/>
          <a:lstStyle/>
          <a:p>
            <a:pPr marL="457200" lvl="0" indent="-457200">
              <a:buFont typeface="+mj-lt"/>
              <a:buAutoNum type="arabicPeriod" startAt="15"/>
            </a:pPr>
            <a:r>
              <a:rPr lang="en-US" dirty="0">
                <a:solidFill>
                  <a:schemeClr val="tx1"/>
                </a:solidFill>
              </a:rPr>
              <a:t>Which entity would receive an 814_17 Not First In (NFI) reject after a same day MVI is submitted in the morning by </a:t>
            </a:r>
            <a:r>
              <a:rPr lang="en-US" dirty="0" smtClean="0">
                <a:solidFill>
                  <a:schemeClr val="tx1"/>
                </a:solidFill>
              </a:rPr>
              <a:t>CR </a:t>
            </a:r>
            <a:r>
              <a:rPr lang="en-US" dirty="0">
                <a:solidFill>
                  <a:schemeClr val="tx1"/>
                </a:solidFill>
              </a:rPr>
              <a:t>“A” and then another same day MVI is submitted in the afternoon by </a:t>
            </a:r>
            <a:r>
              <a:rPr lang="en-US" dirty="0" smtClean="0">
                <a:solidFill>
                  <a:schemeClr val="tx1"/>
                </a:solidFill>
              </a:rPr>
              <a:t>CR </a:t>
            </a:r>
            <a:r>
              <a:rPr lang="en-US" dirty="0">
                <a:solidFill>
                  <a:schemeClr val="tx1"/>
                </a:solidFill>
              </a:rPr>
              <a:t>“B”?</a:t>
            </a:r>
            <a:endParaRPr lang="en-US" sz="2000" dirty="0">
              <a:solidFill>
                <a:schemeClr val="tx1"/>
              </a:solidFill>
            </a:endParaRPr>
          </a:p>
          <a:p>
            <a:pPr lvl="1"/>
            <a:r>
              <a:rPr lang="en-US" dirty="0" smtClean="0">
                <a:solidFill>
                  <a:schemeClr val="tx1"/>
                </a:solidFill>
              </a:rPr>
              <a:t>TDSP </a:t>
            </a:r>
            <a:r>
              <a:rPr lang="en-US" dirty="0">
                <a:solidFill>
                  <a:schemeClr val="tx1"/>
                </a:solidFill>
              </a:rPr>
              <a:t>	 ______________</a:t>
            </a:r>
            <a:endParaRPr lang="en-US" sz="2000" dirty="0">
              <a:solidFill>
                <a:schemeClr val="tx1"/>
              </a:solidFill>
            </a:endParaRPr>
          </a:p>
          <a:p>
            <a:pPr lvl="1"/>
            <a:r>
              <a:rPr lang="en-US" dirty="0">
                <a:solidFill>
                  <a:schemeClr val="tx1"/>
                </a:solidFill>
              </a:rPr>
              <a:t>ERCOT  ______________</a:t>
            </a:r>
            <a:endParaRPr lang="en-US" sz="2000" dirty="0">
              <a:solidFill>
                <a:schemeClr val="tx1"/>
              </a:solidFill>
            </a:endParaRPr>
          </a:p>
          <a:p>
            <a:pPr lvl="1"/>
            <a:r>
              <a:rPr lang="en-US" dirty="0" smtClean="0">
                <a:solidFill>
                  <a:schemeClr val="tx1"/>
                </a:solidFill>
              </a:rPr>
              <a:t>CR </a:t>
            </a:r>
            <a:r>
              <a:rPr lang="en-US" dirty="0">
                <a:solidFill>
                  <a:schemeClr val="tx1"/>
                </a:solidFill>
              </a:rPr>
              <a:t>A    ______________</a:t>
            </a:r>
            <a:endParaRPr lang="en-US" sz="2000" dirty="0">
              <a:solidFill>
                <a:schemeClr val="tx1"/>
              </a:solidFill>
            </a:endParaRPr>
          </a:p>
          <a:p>
            <a:pPr lvl="1"/>
            <a:r>
              <a:rPr lang="en-US" dirty="0" smtClean="0">
                <a:solidFill>
                  <a:schemeClr val="tx1"/>
                </a:solidFill>
              </a:rPr>
              <a:t>CR </a:t>
            </a:r>
            <a:r>
              <a:rPr lang="en-US" dirty="0">
                <a:solidFill>
                  <a:schemeClr val="tx1"/>
                </a:solidFill>
              </a:rPr>
              <a:t>B   ______________</a:t>
            </a:r>
          </a:p>
        </p:txBody>
      </p:sp>
    </p:spTree>
    <p:extLst>
      <p:ext uri="{BB962C8B-B14F-4D97-AF65-F5344CB8AC3E}">
        <p14:creationId xmlns:p14="http://schemas.microsoft.com/office/powerpoint/2010/main" val="23512011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72</a:t>
            </a:fld>
            <a:endParaRPr lang="en-US" dirty="0"/>
          </a:p>
        </p:txBody>
      </p:sp>
      <p:sp>
        <p:nvSpPr>
          <p:cNvPr id="4" name="Title 3"/>
          <p:cNvSpPr>
            <a:spLocks noGrp="1"/>
          </p:cNvSpPr>
          <p:nvPr>
            <p:ph type="title"/>
          </p:nvPr>
        </p:nvSpPr>
        <p:spPr/>
        <p:txBody>
          <a:bodyPr>
            <a:normAutofit/>
          </a:bodyPr>
          <a:lstStyle/>
          <a:p>
            <a:r>
              <a:rPr lang="en-US" dirty="0"/>
              <a:t>Checkpoint Exercise #4 - </a:t>
            </a:r>
            <a:r>
              <a:rPr lang="en-US" i="1" dirty="0"/>
              <a:t>continued</a:t>
            </a:r>
            <a:endParaRPr lang="en-US" dirty="0"/>
          </a:p>
        </p:txBody>
      </p:sp>
      <p:sp>
        <p:nvSpPr>
          <p:cNvPr id="2" name="Content Placeholder 1">
            <a:extLst>
              <a:ext uri="{FF2B5EF4-FFF2-40B4-BE49-F238E27FC236}">
                <a16:creationId xmlns:a16="http://schemas.microsoft.com/office/drawing/2014/main" xmlns="" id="{AF299E05-1479-4C3A-B167-4FCD0EE29330}"/>
              </a:ext>
            </a:extLst>
          </p:cNvPr>
          <p:cNvSpPr>
            <a:spLocks noGrp="1"/>
          </p:cNvSpPr>
          <p:nvPr>
            <p:ph sz="quarter" idx="4294967295"/>
          </p:nvPr>
        </p:nvSpPr>
        <p:spPr>
          <a:xfrm>
            <a:off x="608013" y="1066800"/>
            <a:ext cx="8535987" cy="5578475"/>
          </a:xfrm>
        </p:spPr>
        <p:txBody>
          <a:bodyPr/>
          <a:lstStyle/>
          <a:p>
            <a:pPr marL="457200" indent="-457200">
              <a:buFont typeface="+mj-lt"/>
              <a:buAutoNum type="arabicPeriod" startAt="16"/>
            </a:pPr>
            <a:r>
              <a:rPr lang="en-US" dirty="0">
                <a:solidFill>
                  <a:schemeClr val="tx1"/>
                </a:solidFill>
              </a:rPr>
              <a:t>If a Switch Hold exists on an </a:t>
            </a:r>
            <a:r>
              <a:rPr lang="en-US" dirty="0" smtClean="0">
                <a:solidFill>
                  <a:schemeClr val="tx1"/>
                </a:solidFill>
              </a:rPr>
              <a:t>ESIID</a:t>
            </a:r>
            <a:r>
              <a:rPr lang="en-US" dirty="0">
                <a:solidFill>
                  <a:schemeClr val="tx1"/>
                </a:solidFill>
              </a:rPr>
              <a:t>, a MVO transaction (814_24) will automatically reject  (True/False) ________</a:t>
            </a:r>
          </a:p>
          <a:p>
            <a:pPr marL="0" indent="0">
              <a:buNone/>
            </a:pPr>
            <a:endParaRPr lang="en-US" dirty="0" smtClean="0">
              <a:solidFill>
                <a:schemeClr val="tx1"/>
              </a:solidFill>
            </a:endParaRPr>
          </a:p>
          <a:p>
            <a:pPr marL="457200" indent="-457200">
              <a:buFont typeface="+mj-lt"/>
              <a:buAutoNum type="arabicPeriod" startAt="16"/>
            </a:pPr>
            <a:r>
              <a:rPr lang="en-US" dirty="0" smtClean="0">
                <a:solidFill>
                  <a:schemeClr val="tx1"/>
                </a:solidFill>
              </a:rPr>
              <a:t>If </a:t>
            </a:r>
            <a:r>
              <a:rPr lang="en-US" dirty="0">
                <a:solidFill>
                  <a:schemeClr val="tx1"/>
                </a:solidFill>
              </a:rPr>
              <a:t>a MVO order is submitted and an 814_28 CU </a:t>
            </a:r>
            <a:r>
              <a:rPr lang="en-US" dirty="0" smtClean="0">
                <a:solidFill>
                  <a:schemeClr val="tx1"/>
                </a:solidFill>
              </a:rPr>
              <a:t>is received </a:t>
            </a:r>
            <a:r>
              <a:rPr lang="en-US" dirty="0">
                <a:solidFill>
                  <a:schemeClr val="tx1"/>
                </a:solidFill>
              </a:rPr>
              <a:t>from the </a:t>
            </a:r>
            <a:r>
              <a:rPr lang="en-US" dirty="0" smtClean="0">
                <a:solidFill>
                  <a:schemeClr val="tx1"/>
                </a:solidFill>
              </a:rPr>
              <a:t>TDSP, </a:t>
            </a:r>
            <a:r>
              <a:rPr lang="en-US" dirty="0">
                <a:solidFill>
                  <a:schemeClr val="tx1"/>
                </a:solidFill>
              </a:rPr>
              <a:t>does the customer receive a final bill? (Yes/No) ____________________</a:t>
            </a:r>
          </a:p>
          <a:p>
            <a:pPr marL="457200" indent="-457200">
              <a:buFont typeface="+mj-lt"/>
              <a:buAutoNum type="arabicPeriod" startAt="16"/>
            </a:pPr>
            <a:r>
              <a:rPr lang="en-US" dirty="0">
                <a:solidFill>
                  <a:schemeClr val="tx1"/>
                </a:solidFill>
              </a:rPr>
              <a:t>An 814_16 MVI trumps an 814_24 MVO for the same day when they are from two different </a:t>
            </a:r>
            <a:r>
              <a:rPr lang="en-US" dirty="0" err="1">
                <a:solidFill>
                  <a:schemeClr val="tx1"/>
                </a:solidFill>
              </a:rPr>
              <a:t>REPs.</a:t>
            </a:r>
            <a:r>
              <a:rPr lang="en-US" dirty="0">
                <a:solidFill>
                  <a:schemeClr val="tx1"/>
                </a:solidFill>
              </a:rPr>
              <a:t>  (True/False)   _______________________________</a:t>
            </a:r>
          </a:p>
          <a:p>
            <a:pPr marL="457200" indent="-457200">
              <a:buFont typeface="+mj-lt"/>
              <a:buAutoNum type="arabicPeriod" startAt="16"/>
            </a:pPr>
            <a:r>
              <a:rPr lang="en-US" dirty="0">
                <a:solidFill>
                  <a:schemeClr val="tx1"/>
                </a:solidFill>
              </a:rPr>
              <a:t>An 814_16 MVI trumps an 814_24 MVO for the same day when they are from the same REP.  (True/False)   _______________________________</a:t>
            </a:r>
            <a:endParaRPr lang="en-US" sz="800" dirty="0">
              <a:solidFill>
                <a:schemeClr val="tx1"/>
              </a:solidFill>
            </a:endParaRPr>
          </a:p>
          <a:p>
            <a:pPr marL="457200" indent="-457200">
              <a:buFont typeface="+mj-lt"/>
              <a:buAutoNum type="arabicPeriod" startAt="16"/>
            </a:pPr>
            <a:r>
              <a:rPr lang="en-US" dirty="0">
                <a:solidFill>
                  <a:schemeClr val="tx1"/>
                </a:solidFill>
              </a:rPr>
              <a:t>An 814_24 MVO trumps an </a:t>
            </a:r>
            <a:r>
              <a:rPr lang="en-US" dirty="0" smtClean="0">
                <a:solidFill>
                  <a:schemeClr val="tx1"/>
                </a:solidFill>
              </a:rPr>
              <a:t>814_01 Switch</a:t>
            </a:r>
            <a:r>
              <a:rPr lang="en-US" dirty="0">
                <a:solidFill>
                  <a:schemeClr val="tx1"/>
                </a:solidFill>
              </a:rPr>
              <a:t>. (True/False) ___________________</a:t>
            </a:r>
          </a:p>
          <a:p>
            <a:pPr marL="0" indent="0">
              <a:buNone/>
            </a:pPr>
            <a:endParaRPr lang="en-US" dirty="0"/>
          </a:p>
        </p:txBody>
      </p:sp>
    </p:spTree>
    <p:extLst>
      <p:ext uri="{BB962C8B-B14F-4D97-AF65-F5344CB8AC3E}">
        <p14:creationId xmlns:p14="http://schemas.microsoft.com/office/powerpoint/2010/main" val="9627601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BCC26F-E8A0-461E-82DD-01AB15AD71FE}"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73</a:t>
            </a:fld>
            <a:endParaRPr lang="en-US" dirty="0"/>
          </a:p>
        </p:txBody>
      </p:sp>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a16="http://schemas.microsoft.com/office/drawing/2014/main" xmlns="" id="{F536CC60-56FE-406E-AF31-0AB89A2A9C5B}"/>
              </a:ext>
            </a:extLst>
          </p:cNvPr>
          <p:cNvSpPr>
            <a:spLocks noGrp="1"/>
          </p:cNvSpPr>
          <p:nvPr>
            <p:ph sz="quarter" idx="4294967295"/>
          </p:nvPr>
        </p:nvSpPr>
        <p:spPr>
          <a:xfrm>
            <a:off x="608013" y="1676400"/>
            <a:ext cx="8535987" cy="5578475"/>
          </a:xfrm>
        </p:spPr>
        <p:txBody>
          <a:bodyPr/>
          <a:lstStyle/>
          <a:p>
            <a:pPr marL="457200" lvl="0" indent="-457200">
              <a:buFont typeface="+mj-lt"/>
              <a:buAutoNum type="arabicPeriod" startAt="20"/>
            </a:pPr>
            <a:r>
              <a:rPr lang="en-US" dirty="0"/>
              <a:t>Which entity is responsible for sending an 814_08 cancel when there is a MVO for customer “A” pending for </a:t>
            </a:r>
            <a:r>
              <a:rPr lang="en-US" dirty="0" smtClean="0"/>
              <a:t>5/5 and </a:t>
            </a:r>
            <a:r>
              <a:rPr lang="en-US" dirty="0"/>
              <a:t>a MVI for customer “B” pending for </a:t>
            </a:r>
            <a:r>
              <a:rPr lang="en-US" dirty="0" smtClean="0"/>
              <a:t>5/1, </a:t>
            </a:r>
            <a:r>
              <a:rPr lang="en-US" dirty="0"/>
              <a:t>both with the </a:t>
            </a:r>
            <a:r>
              <a:rPr lang="en-US" dirty="0" smtClean="0"/>
              <a:t>current </a:t>
            </a:r>
            <a:r>
              <a:rPr lang="en-US" dirty="0"/>
              <a:t>REP? Select only one.</a:t>
            </a:r>
          </a:p>
          <a:p>
            <a:pPr lvl="1"/>
            <a:r>
              <a:rPr lang="en-US" dirty="0" smtClean="0"/>
              <a:t>TDSP</a:t>
            </a:r>
            <a:r>
              <a:rPr lang="en-US" dirty="0"/>
              <a:t>	______________</a:t>
            </a:r>
          </a:p>
          <a:p>
            <a:pPr lvl="1"/>
            <a:r>
              <a:rPr lang="en-US" dirty="0"/>
              <a:t>ERCOT ______________</a:t>
            </a:r>
          </a:p>
          <a:p>
            <a:pPr lvl="1"/>
            <a:r>
              <a:rPr lang="en-US" dirty="0" smtClean="0"/>
              <a:t>Current REP  ______________</a:t>
            </a:r>
            <a:endParaRPr lang="en-US" dirty="0"/>
          </a:p>
          <a:p>
            <a:pPr lvl="1"/>
            <a:r>
              <a:rPr lang="en-US" dirty="0"/>
              <a:t>Another REP __________</a:t>
            </a:r>
          </a:p>
        </p:txBody>
      </p:sp>
    </p:spTree>
    <p:extLst>
      <p:ext uri="{BB962C8B-B14F-4D97-AF65-F5344CB8AC3E}">
        <p14:creationId xmlns:p14="http://schemas.microsoft.com/office/powerpoint/2010/main" val="35330692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D6263-C019-40BF-9D32-422EBF060565}"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74</a:t>
            </a:fld>
            <a:endParaRPr lang="en-US" dirty="0"/>
          </a:p>
        </p:txBody>
      </p:sp>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a16="http://schemas.microsoft.com/office/drawing/2014/main" xmlns="" id="{34CDA951-9506-4EFF-9481-20EDB17E71A4}"/>
              </a:ext>
            </a:extLst>
          </p:cNvPr>
          <p:cNvSpPr>
            <a:spLocks noGrp="1"/>
          </p:cNvSpPr>
          <p:nvPr>
            <p:ph sz="quarter" idx="4294967295"/>
          </p:nvPr>
        </p:nvSpPr>
        <p:spPr>
          <a:xfrm>
            <a:off x="608013" y="1676400"/>
            <a:ext cx="8535987" cy="5578475"/>
          </a:xfrm>
        </p:spPr>
        <p:txBody>
          <a:bodyPr/>
          <a:lstStyle/>
          <a:p>
            <a:pPr marL="457200" lvl="0" indent="-457200">
              <a:buFont typeface="+mj-lt"/>
              <a:buAutoNum type="arabicPeriod" startAt="21"/>
            </a:pPr>
            <a:r>
              <a:rPr lang="en-US" dirty="0">
                <a:solidFill>
                  <a:schemeClr val="tx1"/>
                </a:solidFill>
              </a:rPr>
              <a:t>Which entity is responsible for sending an 814_08 cancel when there is a MVO for customer “A” pending for </a:t>
            </a:r>
            <a:r>
              <a:rPr lang="en-US" dirty="0" smtClean="0">
                <a:solidFill>
                  <a:schemeClr val="tx1"/>
                </a:solidFill>
              </a:rPr>
              <a:t>5/5 and </a:t>
            </a:r>
            <a:r>
              <a:rPr lang="en-US" dirty="0">
                <a:solidFill>
                  <a:schemeClr val="tx1"/>
                </a:solidFill>
              </a:rPr>
              <a:t>a MVI for customer “B” pending for </a:t>
            </a:r>
            <a:r>
              <a:rPr lang="en-US" dirty="0" smtClean="0">
                <a:solidFill>
                  <a:schemeClr val="tx1"/>
                </a:solidFill>
              </a:rPr>
              <a:t>5/5 </a:t>
            </a:r>
            <a:r>
              <a:rPr lang="en-US" dirty="0">
                <a:solidFill>
                  <a:schemeClr val="tx1"/>
                </a:solidFill>
              </a:rPr>
              <a:t>both with different REPs? Select only one.</a:t>
            </a:r>
            <a:endParaRPr lang="en-US" sz="2000" dirty="0">
              <a:solidFill>
                <a:schemeClr val="tx1"/>
              </a:solidFill>
            </a:endParaRPr>
          </a:p>
          <a:p>
            <a:pPr lvl="1"/>
            <a:r>
              <a:rPr lang="en-US" dirty="0" smtClean="0">
                <a:solidFill>
                  <a:schemeClr val="tx1"/>
                </a:solidFill>
              </a:rPr>
              <a:t>TDSP </a:t>
            </a:r>
            <a:r>
              <a:rPr lang="en-US" dirty="0">
                <a:solidFill>
                  <a:schemeClr val="tx1"/>
                </a:solidFill>
              </a:rPr>
              <a:t>	______________</a:t>
            </a:r>
            <a:endParaRPr lang="en-US" sz="2000" dirty="0">
              <a:solidFill>
                <a:schemeClr val="tx1"/>
              </a:solidFill>
            </a:endParaRPr>
          </a:p>
          <a:p>
            <a:pPr lvl="1"/>
            <a:r>
              <a:rPr lang="en-US" dirty="0">
                <a:solidFill>
                  <a:schemeClr val="tx1"/>
                </a:solidFill>
              </a:rPr>
              <a:t>ERCOT ______________</a:t>
            </a:r>
            <a:endParaRPr lang="en-US" sz="2000" dirty="0">
              <a:solidFill>
                <a:schemeClr val="tx1"/>
              </a:solidFill>
            </a:endParaRPr>
          </a:p>
          <a:p>
            <a:pPr lvl="1"/>
            <a:r>
              <a:rPr lang="en-US" dirty="0" smtClean="0">
                <a:solidFill>
                  <a:schemeClr val="tx1"/>
                </a:solidFill>
              </a:rPr>
              <a:t>Current REP ___________</a:t>
            </a:r>
            <a:endParaRPr lang="en-US" sz="2000" dirty="0">
              <a:solidFill>
                <a:schemeClr val="tx1"/>
              </a:solidFill>
            </a:endParaRPr>
          </a:p>
          <a:p>
            <a:pPr lvl="1"/>
            <a:r>
              <a:rPr lang="en-US" dirty="0">
                <a:solidFill>
                  <a:schemeClr val="tx1"/>
                </a:solidFill>
              </a:rPr>
              <a:t>Another REP __________</a:t>
            </a:r>
          </a:p>
        </p:txBody>
      </p:sp>
    </p:spTree>
    <p:extLst>
      <p:ext uri="{BB962C8B-B14F-4D97-AF65-F5344CB8AC3E}">
        <p14:creationId xmlns:p14="http://schemas.microsoft.com/office/powerpoint/2010/main" val="24416433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AC6A8-6B06-4F88-B451-CF88E88261E2}"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75</a:t>
            </a:fld>
            <a:endParaRPr lang="en-US" dirty="0"/>
          </a:p>
        </p:txBody>
      </p:sp>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a16="http://schemas.microsoft.com/office/drawing/2014/main" xmlns="" id="{22CDBD5C-0073-4D72-94A7-12C3254A74B8}"/>
              </a:ext>
            </a:extLst>
          </p:cNvPr>
          <p:cNvSpPr>
            <a:spLocks noGrp="1"/>
          </p:cNvSpPr>
          <p:nvPr>
            <p:ph sz="quarter" idx="4294967295"/>
          </p:nvPr>
        </p:nvSpPr>
        <p:spPr>
          <a:xfrm>
            <a:off x="608013" y="1600200"/>
            <a:ext cx="8535987" cy="5578475"/>
          </a:xfrm>
        </p:spPr>
        <p:txBody>
          <a:bodyPr/>
          <a:lstStyle/>
          <a:p>
            <a:pPr marL="457200" lvl="0" indent="-457200">
              <a:buFont typeface="+mj-lt"/>
              <a:buAutoNum type="arabicPeriod" startAt="22"/>
            </a:pPr>
            <a:r>
              <a:rPr lang="en-US" dirty="0">
                <a:solidFill>
                  <a:schemeClr val="tx1"/>
                </a:solidFill>
              </a:rPr>
              <a:t>What transaction is used to determine the actual end date of a customer? Select only one.</a:t>
            </a:r>
            <a:endParaRPr lang="en-US" sz="2000" dirty="0">
              <a:solidFill>
                <a:schemeClr val="tx1"/>
              </a:solidFill>
            </a:endParaRPr>
          </a:p>
          <a:p>
            <a:pPr lvl="1"/>
            <a:r>
              <a:rPr lang="en-US" dirty="0">
                <a:solidFill>
                  <a:schemeClr val="tx1"/>
                </a:solidFill>
              </a:rPr>
              <a:t>814_24    ______________</a:t>
            </a:r>
            <a:endParaRPr lang="en-US" sz="2000" dirty="0">
              <a:solidFill>
                <a:schemeClr val="tx1"/>
              </a:solidFill>
            </a:endParaRPr>
          </a:p>
          <a:p>
            <a:pPr lvl="1"/>
            <a:r>
              <a:rPr lang="en-US" dirty="0">
                <a:solidFill>
                  <a:schemeClr val="tx1"/>
                </a:solidFill>
              </a:rPr>
              <a:t>814_01    ______________</a:t>
            </a:r>
            <a:endParaRPr lang="en-US" sz="2000" dirty="0">
              <a:solidFill>
                <a:schemeClr val="tx1"/>
              </a:solidFill>
            </a:endParaRPr>
          </a:p>
          <a:p>
            <a:pPr lvl="1"/>
            <a:r>
              <a:rPr lang="en-US" dirty="0">
                <a:solidFill>
                  <a:schemeClr val="tx1"/>
                </a:solidFill>
              </a:rPr>
              <a:t>867_03F ______________</a:t>
            </a:r>
            <a:endParaRPr lang="en-US" sz="2000" dirty="0">
              <a:solidFill>
                <a:schemeClr val="tx1"/>
              </a:solidFill>
            </a:endParaRPr>
          </a:p>
          <a:p>
            <a:pPr lvl="1"/>
            <a:r>
              <a:rPr lang="en-US" dirty="0">
                <a:solidFill>
                  <a:schemeClr val="tx1"/>
                </a:solidFill>
              </a:rPr>
              <a:t>814_22    ______________</a:t>
            </a:r>
            <a:endParaRPr lang="en-US" sz="2000" dirty="0">
              <a:solidFill>
                <a:schemeClr val="tx1"/>
              </a:solidFill>
            </a:endParaRPr>
          </a:p>
          <a:p>
            <a:endParaRPr lang="en-US" dirty="0"/>
          </a:p>
        </p:txBody>
      </p:sp>
    </p:spTree>
    <p:extLst>
      <p:ext uri="{BB962C8B-B14F-4D97-AF65-F5344CB8AC3E}">
        <p14:creationId xmlns:p14="http://schemas.microsoft.com/office/powerpoint/2010/main" val="30139324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351866" y="195991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4011321" y="197264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Out to CSA</a:t>
            </a:r>
          </a:p>
        </p:txBody>
      </p:sp>
      <p:sp>
        <p:nvSpPr>
          <p:cNvPr id="8" name="Bevel 3">
            <a:extLst>
              <a:ext uri="{FF2B5EF4-FFF2-40B4-BE49-F238E27FC236}">
                <a16:creationId xmlns:a16="http://schemas.microsoft.com/office/drawing/2014/main" xmlns="" id="{5325A852-1E75-49A5-B030-078135A47388}"/>
              </a:ext>
            </a:extLst>
          </p:cNvPr>
          <p:cNvSpPr>
            <a:spLocks noChangeArrowheads="1"/>
          </p:cNvSpPr>
          <p:nvPr/>
        </p:nvSpPr>
        <p:spPr bwMode="auto">
          <a:xfrm>
            <a:off x="504825" y="2043264"/>
            <a:ext cx="1301750" cy="479425"/>
          </a:xfrm>
          <a:prstGeom prst="bevel">
            <a:avLst>
              <a:gd name="adj" fmla="val 12500"/>
            </a:avLst>
          </a:prstGeom>
          <a:solidFill>
            <a:srgbClr val="7030A0"/>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a16="http://schemas.microsoft.com/office/drawing/2014/main" xmlns="" id="{4ECF6E18-4729-4801-9237-874C2AD583C1}"/>
              </a:ext>
            </a:extLst>
          </p:cNvPr>
          <p:cNvSpPr>
            <a:spLocks noChangeArrowheads="1"/>
          </p:cNvSpPr>
          <p:nvPr/>
        </p:nvSpPr>
        <p:spPr bwMode="auto">
          <a:xfrm>
            <a:off x="409575" y="4928455"/>
            <a:ext cx="1397000" cy="827088"/>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8D79FA87-2833-4753-A1D9-3681F5431BA3}"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76</a:t>
            </a:fld>
            <a:endParaRPr lang="en-US" dirty="0"/>
          </a:p>
        </p:txBody>
      </p:sp>
      <p:cxnSp>
        <p:nvCxnSpPr>
          <p:cNvPr id="12" name="Straight Arrow Connector 11"/>
          <p:cNvCxnSpPr/>
          <p:nvPr/>
        </p:nvCxnSpPr>
        <p:spPr>
          <a:xfrm>
            <a:off x="5257800" y="1964081"/>
            <a:ext cx="2057400" cy="1711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901825" y="1964081"/>
            <a:ext cx="1995754"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98200" y="1613037"/>
            <a:ext cx="954107" cy="369332"/>
          </a:xfrm>
          <a:prstGeom prst="rect">
            <a:avLst/>
          </a:prstGeom>
          <a:noFill/>
        </p:spPr>
        <p:txBody>
          <a:bodyPr wrap="none" rtlCol="0">
            <a:spAutoFit/>
          </a:bodyPr>
          <a:lstStyle/>
          <a:p>
            <a:r>
              <a:rPr lang="en-US" dirty="0" smtClean="0"/>
              <a:t>814_03</a:t>
            </a:r>
            <a:endParaRPr lang="en-US" dirty="0"/>
          </a:p>
        </p:txBody>
      </p:sp>
      <p:sp>
        <p:nvSpPr>
          <p:cNvPr id="21" name="TextBox 20"/>
          <p:cNvSpPr txBox="1"/>
          <p:nvPr/>
        </p:nvSpPr>
        <p:spPr>
          <a:xfrm>
            <a:off x="2422648" y="1594749"/>
            <a:ext cx="954107" cy="369332"/>
          </a:xfrm>
          <a:prstGeom prst="rect">
            <a:avLst/>
          </a:prstGeom>
          <a:noFill/>
        </p:spPr>
        <p:txBody>
          <a:bodyPr wrap="none" rtlCol="0">
            <a:spAutoFit/>
          </a:bodyPr>
          <a:lstStyle/>
          <a:p>
            <a:r>
              <a:rPr lang="en-US" dirty="0" smtClean="0"/>
              <a:t>814_22</a:t>
            </a:r>
            <a:endParaRPr lang="en-US" dirty="0"/>
          </a:p>
        </p:txBody>
      </p:sp>
      <p:cxnSp>
        <p:nvCxnSpPr>
          <p:cNvPr id="22" name="Straight Arrow Connector 21"/>
          <p:cNvCxnSpPr/>
          <p:nvPr/>
        </p:nvCxnSpPr>
        <p:spPr>
          <a:xfrm flipH="1">
            <a:off x="5247691" y="2584756"/>
            <a:ext cx="1995754"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98199" y="2215424"/>
            <a:ext cx="954107" cy="369332"/>
          </a:xfrm>
          <a:prstGeom prst="rect">
            <a:avLst/>
          </a:prstGeom>
          <a:noFill/>
        </p:spPr>
        <p:txBody>
          <a:bodyPr wrap="none" rtlCol="0">
            <a:spAutoFit/>
          </a:bodyPr>
          <a:lstStyle/>
          <a:p>
            <a:r>
              <a:rPr lang="en-US" dirty="0" smtClean="0"/>
              <a:t>814_04</a:t>
            </a:r>
            <a:endParaRPr lang="en-US" dirty="0"/>
          </a:p>
        </p:txBody>
      </p:sp>
      <p:cxnSp>
        <p:nvCxnSpPr>
          <p:cNvPr id="24" name="Straight Arrow Connector 23"/>
          <p:cNvCxnSpPr/>
          <p:nvPr/>
        </p:nvCxnSpPr>
        <p:spPr>
          <a:xfrm flipH="1">
            <a:off x="5257801" y="3201240"/>
            <a:ext cx="1985644"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257801" y="3817724"/>
            <a:ext cx="1985644"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4688" y="2831909"/>
            <a:ext cx="954107" cy="369332"/>
          </a:xfrm>
          <a:prstGeom prst="rect">
            <a:avLst/>
          </a:prstGeom>
          <a:noFill/>
        </p:spPr>
        <p:txBody>
          <a:bodyPr wrap="none" rtlCol="0">
            <a:spAutoFit/>
          </a:bodyPr>
          <a:lstStyle/>
          <a:p>
            <a:r>
              <a:rPr lang="en-US" dirty="0" smtClean="0"/>
              <a:t>867_03</a:t>
            </a:r>
            <a:endParaRPr lang="en-US" dirty="0"/>
          </a:p>
        </p:txBody>
      </p:sp>
      <p:sp>
        <p:nvSpPr>
          <p:cNvPr id="28" name="TextBox 27"/>
          <p:cNvSpPr txBox="1"/>
          <p:nvPr/>
        </p:nvSpPr>
        <p:spPr>
          <a:xfrm>
            <a:off x="5898198" y="3448393"/>
            <a:ext cx="954107" cy="369332"/>
          </a:xfrm>
          <a:prstGeom prst="rect">
            <a:avLst/>
          </a:prstGeom>
          <a:noFill/>
        </p:spPr>
        <p:txBody>
          <a:bodyPr wrap="none" rtlCol="0">
            <a:spAutoFit/>
          </a:bodyPr>
          <a:lstStyle/>
          <a:p>
            <a:r>
              <a:rPr lang="en-US" dirty="0" smtClean="0"/>
              <a:t>867_04</a:t>
            </a:r>
            <a:endParaRPr lang="en-US" dirty="0"/>
          </a:p>
        </p:txBody>
      </p:sp>
      <p:cxnSp>
        <p:nvCxnSpPr>
          <p:cNvPr id="29" name="Straight Arrow Connector 28"/>
          <p:cNvCxnSpPr/>
          <p:nvPr/>
        </p:nvCxnSpPr>
        <p:spPr>
          <a:xfrm flipH="1">
            <a:off x="1907111" y="2579159"/>
            <a:ext cx="1985644"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47508" y="2209828"/>
            <a:ext cx="954107" cy="369332"/>
          </a:xfrm>
          <a:prstGeom prst="rect">
            <a:avLst/>
          </a:prstGeom>
          <a:noFill/>
        </p:spPr>
        <p:txBody>
          <a:bodyPr wrap="none" rtlCol="0">
            <a:spAutoFit/>
          </a:bodyPr>
          <a:lstStyle/>
          <a:p>
            <a:r>
              <a:rPr lang="en-US" dirty="0" smtClean="0"/>
              <a:t>867_04</a:t>
            </a:r>
            <a:endParaRPr lang="en-US" dirty="0"/>
          </a:p>
        </p:txBody>
      </p:sp>
      <p:cxnSp>
        <p:nvCxnSpPr>
          <p:cNvPr id="32" name="Elbow Connector 31"/>
          <p:cNvCxnSpPr/>
          <p:nvPr/>
        </p:nvCxnSpPr>
        <p:spPr>
          <a:xfrm rot="10800000" flipV="1">
            <a:off x="1910430" y="2685314"/>
            <a:ext cx="2315514" cy="1991148"/>
          </a:xfrm>
          <a:prstGeom prst="bentConnector3">
            <a:avLst>
              <a:gd name="adj1" fmla="val 24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flipV="1">
            <a:off x="2027074" y="2685809"/>
            <a:ext cx="2699362" cy="2424228"/>
          </a:xfrm>
          <a:prstGeom prst="bentConnector3">
            <a:avLst>
              <a:gd name="adj1" fmla="val 99796"/>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0800000" flipV="1">
            <a:off x="1910433" y="2702432"/>
            <a:ext cx="3191319" cy="2783968"/>
          </a:xfrm>
          <a:prstGeom prst="bentConnector3">
            <a:avLst>
              <a:gd name="adj1" fmla="val -14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0800000" flipV="1">
            <a:off x="1910432" y="2702433"/>
            <a:ext cx="6319169" cy="3215863"/>
          </a:xfrm>
          <a:prstGeom prst="bentConnector3">
            <a:avLst>
              <a:gd name="adj1" fmla="val -67"/>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611816" y="4743789"/>
            <a:ext cx="954107" cy="369332"/>
          </a:xfrm>
          <a:prstGeom prst="rect">
            <a:avLst/>
          </a:prstGeom>
          <a:noFill/>
        </p:spPr>
        <p:txBody>
          <a:bodyPr wrap="none" rtlCol="0">
            <a:spAutoFit/>
          </a:bodyPr>
          <a:lstStyle/>
          <a:p>
            <a:r>
              <a:rPr lang="en-US" dirty="0" smtClean="0"/>
              <a:t>814_24</a:t>
            </a:r>
            <a:endParaRPr lang="en-US" dirty="0"/>
          </a:p>
        </p:txBody>
      </p:sp>
      <p:sp>
        <p:nvSpPr>
          <p:cNvPr id="60" name="TextBox 59"/>
          <p:cNvSpPr txBox="1"/>
          <p:nvPr/>
        </p:nvSpPr>
        <p:spPr>
          <a:xfrm>
            <a:off x="2287585" y="4283617"/>
            <a:ext cx="954107" cy="369332"/>
          </a:xfrm>
          <a:prstGeom prst="rect">
            <a:avLst/>
          </a:prstGeom>
          <a:noFill/>
        </p:spPr>
        <p:txBody>
          <a:bodyPr wrap="none" rtlCol="0">
            <a:spAutoFit/>
          </a:bodyPr>
          <a:lstStyle/>
          <a:p>
            <a:r>
              <a:rPr lang="en-US" dirty="0" smtClean="0"/>
              <a:t>814_25</a:t>
            </a:r>
            <a:endParaRPr lang="en-US" dirty="0"/>
          </a:p>
        </p:txBody>
      </p:sp>
      <p:sp>
        <p:nvSpPr>
          <p:cNvPr id="61" name="TextBox 60"/>
          <p:cNvSpPr txBox="1"/>
          <p:nvPr/>
        </p:nvSpPr>
        <p:spPr>
          <a:xfrm>
            <a:off x="2533792" y="5108359"/>
            <a:ext cx="954107" cy="369332"/>
          </a:xfrm>
          <a:prstGeom prst="rect">
            <a:avLst/>
          </a:prstGeom>
          <a:noFill/>
        </p:spPr>
        <p:txBody>
          <a:bodyPr wrap="none" rtlCol="0">
            <a:spAutoFit/>
          </a:bodyPr>
          <a:lstStyle/>
          <a:p>
            <a:r>
              <a:rPr lang="en-US" dirty="0" smtClean="0"/>
              <a:t>867_03</a:t>
            </a:r>
            <a:endParaRPr lang="en-US" dirty="0"/>
          </a:p>
        </p:txBody>
      </p:sp>
      <p:sp>
        <p:nvSpPr>
          <p:cNvPr id="62" name="TextBox 61"/>
          <p:cNvSpPr txBox="1"/>
          <p:nvPr/>
        </p:nvSpPr>
        <p:spPr>
          <a:xfrm>
            <a:off x="2547508" y="5538997"/>
            <a:ext cx="954107" cy="369332"/>
          </a:xfrm>
          <a:prstGeom prst="rect">
            <a:avLst/>
          </a:prstGeom>
          <a:noFill/>
        </p:spPr>
        <p:txBody>
          <a:bodyPr wrap="none" rtlCol="0">
            <a:spAutoFit/>
          </a:bodyPr>
          <a:lstStyle/>
          <a:p>
            <a:r>
              <a:rPr lang="en-US" dirty="0" smtClean="0"/>
              <a:t>810_02</a:t>
            </a:r>
            <a:endParaRPr lang="en-US" dirty="0"/>
          </a:p>
        </p:txBody>
      </p:sp>
      <p:sp>
        <p:nvSpPr>
          <p:cNvPr id="63" name="Oval 62"/>
          <p:cNvSpPr/>
          <p:nvPr/>
        </p:nvSpPr>
        <p:spPr>
          <a:xfrm>
            <a:off x="7917353" y="2667308"/>
            <a:ext cx="598950" cy="22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sp>
        <p:nvSpPr>
          <p:cNvPr id="64" name="Oval 63"/>
          <p:cNvSpPr/>
          <p:nvPr/>
        </p:nvSpPr>
        <p:spPr>
          <a:xfrm>
            <a:off x="1955284" y="49671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sp>
        <p:nvSpPr>
          <p:cNvPr id="65" name="Oval 64"/>
          <p:cNvSpPr/>
          <p:nvPr/>
        </p:nvSpPr>
        <p:spPr>
          <a:xfrm>
            <a:off x="5247691"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66" name="Oval 65"/>
          <p:cNvSpPr/>
          <p:nvPr/>
        </p:nvSpPr>
        <p:spPr>
          <a:xfrm>
            <a:off x="6732269"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67" name="Oval 66"/>
          <p:cNvSpPr/>
          <p:nvPr/>
        </p:nvSpPr>
        <p:spPr>
          <a:xfrm>
            <a:off x="3928897" y="266701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68" name="Oval 67"/>
          <p:cNvSpPr/>
          <p:nvPr/>
        </p:nvSpPr>
        <p:spPr>
          <a:xfrm>
            <a:off x="3362908"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sp>
        <p:nvSpPr>
          <p:cNvPr id="69" name="Oval 68"/>
          <p:cNvSpPr/>
          <p:nvPr/>
        </p:nvSpPr>
        <p:spPr>
          <a:xfrm>
            <a:off x="6703949" y="30879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sp>
        <p:nvSpPr>
          <p:cNvPr id="70" name="Oval 69"/>
          <p:cNvSpPr/>
          <p:nvPr/>
        </p:nvSpPr>
        <p:spPr>
          <a:xfrm>
            <a:off x="4864251" y="2650681"/>
            <a:ext cx="539496" cy="255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sp>
        <p:nvSpPr>
          <p:cNvPr id="71" name="Oval 70"/>
          <p:cNvSpPr/>
          <p:nvPr/>
        </p:nvSpPr>
        <p:spPr>
          <a:xfrm>
            <a:off x="6703949" y="37000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sp>
        <p:nvSpPr>
          <p:cNvPr id="72" name="Oval 71"/>
          <p:cNvSpPr/>
          <p:nvPr/>
        </p:nvSpPr>
        <p:spPr>
          <a:xfrm>
            <a:off x="3353572"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sp>
        <p:nvSpPr>
          <p:cNvPr id="42" name="Rectangle 41"/>
          <p:cNvSpPr/>
          <p:nvPr/>
        </p:nvSpPr>
        <p:spPr>
          <a:xfrm>
            <a:off x="1866894" y="1573463"/>
            <a:ext cx="2030685" cy="459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3147" y="2619870"/>
            <a:ext cx="1319469" cy="3476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204407" y="1665408"/>
            <a:ext cx="2126936" cy="4430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47788" y="2595496"/>
            <a:ext cx="2089038" cy="350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0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left)">
                                      <p:cBhvr>
                                        <p:cTn id="20" dur="500"/>
                                        <p:tgtEl>
                                          <p:spTgt spid="6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left)">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500"/>
                                        <p:tgtEl>
                                          <p:spTgt spid="23"/>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right)">
                                      <p:cBhvr>
                                        <p:cTn id="45" dur="5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up)">
                                      <p:cBhvr>
                                        <p:cTn id="50" dur="500"/>
                                        <p:tgtEl>
                                          <p:spTgt spid="32"/>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up)">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right)">
                                      <p:cBhvr>
                                        <p:cTn id="61" dur="500"/>
                                        <p:tgtEl>
                                          <p:spTgt spid="13"/>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right)">
                                      <p:cBhvr>
                                        <p:cTn id="64" dur="500"/>
                                        <p:tgtEl>
                                          <p:spTgt spid="2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wipe(right)">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right)">
                                      <p:cBhvr>
                                        <p:cTn id="72" dur="500"/>
                                        <p:tgtEl>
                                          <p:spTgt spid="24"/>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right)">
                                      <p:cBhvr>
                                        <p:cTn id="75" dur="500"/>
                                        <p:tgtEl>
                                          <p:spTgt spid="27"/>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wipe(right)">
                                      <p:cBhvr>
                                        <p:cTn id="78" dur="500"/>
                                        <p:tgtEl>
                                          <p:spTgt spid="6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up)">
                                      <p:cBhvr>
                                        <p:cTn id="83" dur="500"/>
                                        <p:tgtEl>
                                          <p:spTgt spid="46"/>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wipe(up)">
                                      <p:cBhvr>
                                        <p:cTn id="86" dur="500"/>
                                        <p:tgtEl>
                                          <p:spTgt spid="70"/>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wipe(up)">
                                      <p:cBhvr>
                                        <p:cTn id="89" dur="500"/>
                                        <p:tgtEl>
                                          <p:spTgt spid="6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right)">
                                      <p:cBhvr>
                                        <p:cTn id="94" dur="500"/>
                                        <p:tgtEl>
                                          <p:spTgt spid="26"/>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right)">
                                      <p:cBhvr>
                                        <p:cTn id="97" dur="500"/>
                                        <p:tgtEl>
                                          <p:spTgt spid="28"/>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wipe(right)">
                                      <p:cBhvr>
                                        <p:cTn id="100" dur="500"/>
                                        <p:tgtEl>
                                          <p:spTgt spid="71"/>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ipe(right)">
                                      <p:cBhvr>
                                        <p:cTn id="105" dur="500"/>
                                        <p:tgtEl>
                                          <p:spTgt spid="29"/>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wipe(right)">
                                      <p:cBhvr>
                                        <p:cTn id="108" dur="500"/>
                                        <p:tgtEl>
                                          <p:spTgt spid="30"/>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wipe(right)">
                                      <p:cBhvr>
                                        <p:cTn id="111" dur="500"/>
                                        <p:tgtEl>
                                          <p:spTgt spid="72"/>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wipe(up)">
                                      <p:cBhvr>
                                        <p:cTn id="116" dur="500"/>
                                        <p:tgtEl>
                                          <p:spTgt spid="53"/>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63"/>
                                        </p:tgtEl>
                                        <p:attrNameLst>
                                          <p:attrName>style.visibility</p:attrName>
                                        </p:attrNameLst>
                                      </p:cBhvr>
                                      <p:to>
                                        <p:strVal val="visible"/>
                                      </p:to>
                                    </p:set>
                                    <p:animEffect transition="in" filter="wipe(up)">
                                      <p:cBhvr>
                                        <p:cTn id="119" dur="500"/>
                                        <p:tgtEl>
                                          <p:spTgt spid="63"/>
                                        </p:tgtEl>
                                      </p:cBhvr>
                                    </p:animEffect>
                                  </p:childTnLst>
                                </p:cTn>
                              </p:par>
                              <p:par>
                                <p:cTn id="120" presetID="22" presetClass="entr" presetSubtype="1"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up)">
                                      <p:cBhvr>
                                        <p:cTn id="1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3" grpId="0"/>
      <p:bldP spid="27" grpId="0"/>
      <p:bldP spid="28" grpId="0"/>
      <p:bldP spid="30" grpId="0"/>
      <p:bldP spid="59" grpId="0"/>
      <p:bldP spid="60" grpId="0"/>
      <p:bldP spid="61" grpId="0"/>
      <p:bldP spid="62" grpId="0"/>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42" grpId="0" animBg="1"/>
      <p:bldP spid="43" grpId="0" animBg="1"/>
      <p:bldP spid="44" grpId="0" animBg="1"/>
      <p:bldP spid="45"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154967"/>
            <a:ext cx="8540750" cy="492125"/>
          </a:xfrm>
        </p:spPr>
        <p:txBody>
          <a:bodyPr/>
          <a:lstStyle/>
          <a:p>
            <a:r>
              <a:rPr lang="en-US" sz="2600" dirty="0"/>
              <a:t>Move Out to CSA</a:t>
            </a:r>
          </a:p>
        </p:txBody>
      </p:sp>
      <p:pic>
        <p:nvPicPr>
          <p:cNvPr id="2" name="Picture 1">
            <a:extLst>
              <a:ext uri="{FF2B5EF4-FFF2-40B4-BE49-F238E27FC236}">
                <a16:creationId xmlns:a16="http://schemas.microsoft.com/office/drawing/2014/main" xmlns="" id="{566D0E30-0C93-472F-B264-F4AC8F9614C0}"/>
              </a:ext>
            </a:extLst>
          </p:cNvPr>
          <p:cNvPicPr>
            <a:picLocks noChangeAspect="1"/>
          </p:cNvPicPr>
          <p:nvPr/>
        </p:nvPicPr>
        <p:blipFill>
          <a:blip r:embed="rId2"/>
          <a:stretch>
            <a:fillRect/>
          </a:stretch>
        </p:blipFill>
        <p:spPr>
          <a:xfrm>
            <a:off x="1188209" y="1727201"/>
            <a:ext cx="6492116" cy="4949095"/>
          </a:xfrm>
          <a:prstGeom prst="rect">
            <a:avLst/>
          </a:prstGeom>
        </p:spPr>
      </p:pic>
      <p:sp>
        <p:nvSpPr>
          <p:cNvPr id="4" name="Date Placeholder 3"/>
          <p:cNvSpPr>
            <a:spLocks noGrp="1"/>
          </p:cNvSpPr>
          <p:nvPr>
            <p:ph type="dt" sz="half" idx="10"/>
          </p:nvPr>
        </p:nvSpPr>
        <p:spPr/>
        <p:txBody>
          <a:bodyPr/>
          <a:lstStyle/>
          <a:p>
            <a:fld id="{79F9D899-BC1F-4F8A-A62B-8E56E545CD7B}"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77</a:t>
            </a:fld>
            <a:endParaRPr lang="en-US" dirty="0"/>
          </a:p>
        </p:txBody>
      </p:sp>
    </p:spTree>
    <p:extLst>
      <p:ext uri="{BB962C8B-B14F-4D97-AF65-F5344CB8AC3E}">
        <p14:creationId xmlns:p14="http://schemas.microsoft.com/office/powerpoint/2010/main" val="41794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75208" y="1027966"/>
            <a:ext cx="8540750" cy="492125"/>
          </a:xfrm>
        </p:spPr>
        <p:txBody>
          <a:bodyPr/>
          <a:lstStyle/>
          <a:p>
            <a:r>
              <a:rPr lang="en-US" sz="2600" dirty="0"/>
              <a:t>Continuous Service Agreement (CSA) – Add &amp; Delete</a:t>
            </a:r>
          </a:p>
        </p:txBody>
      </p:sp>
      <p:pic>
        <p:nvPicPr>
          <p:cNvPr id="3" name="Picture 2">
            <a:extLst>
              <a:ext uri="{FF2B5EF4-FFF2-40B4-BE49-F238E27FC236}">
                <a16:creationId xmlns:a16="http://schemas.microsoft.com/office/drawing/2014/main" xmlns="" id="{C033028C-8634-4CB5-8EA8-B5A9CDFC1FFB}"/>
              </a:ext>
            </a:extLst>
          </p:cNvPr>
          <p:cNvPicPr>
            <a:picLocks noChangeAspect="1"/>
          </p:cNvPicPr>
          <p:nvPr/>
        </p:nvPicPr>
        <p:blipFill>
          <a:blip r:embed="rId2"/>
          <a:stretch>
            <a:fillRect/>
          </a:stretch>
        </p:blipFill>
        <p:spPr>
          <a:xfrm>
            <a:off x="1600200" y="1600200"/>
            <a:ext cx="5356757" cy="5124352"/>
          </a:xfrm>
          <a:prstGeom prst="rect">
            <a:avLst/>
          </a:prstGeom>
        </p:spPr>
      </p:pic>
      <p:sp>
        <p:nvSpPr>
          <p:cNvPr id="4" name="Date Placeholder 3"/>
          <p:cNvSpPr>
            <a:spLocks noGrp="1"/>
          </p:cNvSpPr>
          <p:nvPr>
            <p:ph type="dt" sz="half" idx="10"/>
          </p:nvPr>
        </p:nvSpPr>
        <p:spPr/>
        <p:txBody>
          <a:bodyPr/>
          <a:lstStyle/>
          <a:p>
            <a:fld id="{A97E3BBB-93D7-46E6-9B69-7ABE8359DE3A}"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78</a:t>
            </a:fld>
            <a:endParaRPr lang="en-US" dirty="0"/>
          </a:p>
        </p:txBody>
      </p:sp>
    </p:spTree>
    <p:extLst>
      <p:ext uri="{BB962C8B-B14F-4D97-AF65-F5344CB8AC3E}">
        <p14:creationId xmlns:p14="http://schemas.microsoft.com/office/powerpoint/2010/main" val="46894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79</a:t>
            </a:fld>
            <a:endParaRPr lang="en-US" dirty="0"/>
          </a:p>
        </p:txBody>
      </p:sp>
      <p:sp>
        <p:nvSpPr>
          <p:cNvPr id="4" name="Title 3"/>
          <p:cNvSpPr>
            <a:spLocks noGrp="1"/>
          </p:cNvSpPr>
          <p:nvPr>
            <p:ph type="title"/>
          </p:nvPr>
        </p:nvSpPr>
        <p:spPr/>
        <p:txBody>
          <a:bodyPr>
            <a:normAutofit/>
          </a:bodyPr>
          <a:lstStyle/>
          <a:p>
            <a:r>
              <a:rPr lang="en-US" dirty="0"/>
              <a:t>Checkpoint Exercise #</a:t>
            </a:r>
            <a:r>
              <a:rPr lang="en-US" dirty="0" smtClean="0"/>
              <a:t>5</a:t>
            </a:r>
            <a:endParaRPr lang="en-US" dirty="0"/>
          </a:p>
        </p:txBody>
      </p:sp>
      <p:sp>
        <p:nvSpPr>
          <p:cNvPr id="2" name="Content Placeholder 1">
            <a:extLst>
              <a:ext uri="{FF2B5EF4-FFF2-40B4-BE49-F238E27FC236}">
                <a16:creationId xmlns:a16="http://schemas.microsoft.com/office/drawing/2014/main" xmlns="" id="{A2C61860-5D8A-4BCD-BFF1-F75729E8F052}"/>
              </a:ext>
            </a:extLst>
          </p:cNvPr>
          <p:cNvSpPr>
            <a:spLocks noGrp="1"/>
          </p:cNvSpPr>
          <p:nvPr>
            <p:ph sz="quarter" idx="4294967295"/>
          </p:nvPr>
        </p:nvSpPr>
        <p:spPr>
          <a:xfrm>
            <a:off x="608013" y="1371600"/>
            <a:ext cx="8535987" cy="5578475"/>
          </a:xfrm>
        </p:spPr>
        <p:txBody>
          <a:bodyPr>
            <a:normAutofit/>
          </a:bodyPr>
          <a:lstStyle/>
          <a:p>
            <a:pPr marL="457200" lvl="0" indent="-457200">
              <a:buFont typeface="+mj-lt"/>
              <a:buAutoNum type="arabicPeriod" startAt="23"/>
            </a:pPr>
            <a:r>
              <a:rPr lang="en-US" sz="2000" dirty="0">
                <a:solidFill>
                  <a:schemeClr val="tx1"/>
                </a:solidFill>
              </a:rPr>
              <a:t>What does CSA mean? Select only one.</a:t>
            </a:r>
          </a:p>
          <a:p>
            <a:pPr marL="914400" lvl="1" indent="-457200">
              <a:buFont typeface="+mj-lt"/>
              <a:buAutoNum type="alphaLcParenR"/>
            </a:pPr>
            <a:r>
              <a:rPr lang="en-US" sz="2000" dirty="0">
                <a:solidFill>
                  <a:schemeClr val="tx1"/>
                </a:solidFill>
              </a:rPr>
              <a:t>Continuous Service Arrangement 	____________</a:t>
            </a:r>
          </a:p>
          <a:p>
            <a:pPr marL="914400" lvl="1" indent="-457200">
              <a:buFont typeface="+mj-lt"/>
              <a:buAutoNum type="alphaLcParenR"/>
            </a:pPr>
            <a:r>
              <a:rPr lang="en-US" sz="2000" dirty="0">
                <a:solidFill>
                  <a:schemeClr val="tx1"/>
                </a:solidFill>
              </a:rPr>
              <a:t>Continued Service Arrangement    	____________</a:t>
            </a:r>
          </a:p>
          <a:p>
            <a:pPr marL="914400" lvl="1" indent="-457200">
              <a:buFont typeface="+mj-lt"/>
              <a:buAutoNum type="alphaLcParenR"/>
            </a:pPr>
            <a:r>
              <a:rPr lang="en-US" sz="2000" dirty="0">
                <a:solidFill>
                  <a:schemeClr val="tx1"/>
                </a:solidFill>
              </a:rPr>
              <a:t>Continuous Service Agreement      	____________</a:t>
            </a:r>
          </a:p>
          <a:p>
            <a:pPr marL="914400" lvl="1" indent="-457200">
              <a:buFont typeface="+mj-lt"/>
              <a:buAutoNum type="alphaLcParenR"/>
            </a:pPr>
            <a:r>
              <a:rPr lang="en-US" sz="2000" dirty="0">
                <a:solidFill>
                  <a:schemeClr val="tx1"/>
                </a:solidFill>
              </a:rPr>
              <a:t>Country Served Agreement             	____________</a:t>
            </a:r>
          </a:p>
          <a:p>
            <a:pPr marL="457200" lvl="0" indent="-457200">
              <a:buFont typeface="+mj-lt"/>
              <a:buAutoNum type="arabicPeriod" startAt="24"/>
            </a:pPr>
            <a:r>
              <a:rPr lang="en-US" sz="2000" dirty="0" smtClean="0">
                <a:solidFill>
                  <a:schemeClr val="tx1"/>
                </a:solidFill>
              </a:rPr>
              <a:t>If there is a Continuous Service Agreement and the </a:t>
            </a:r>
            <a:r>
              <a:rPr lang="en-US" dirty="0" smtClean="0">
                <a:solidFill>
                  <a:schemeClr val="tx1"/>
                </a:solidFill>
              </a:rPr>
              <a:t>customer</a:t>
            </a:r>
            <a:r>
              <a:rPr lang="en-US" sz="2000" dirty="0" smtClean="0">
                <a:solidFill>
                  <a:schemeClr val="tx1"/>
                </a:solidFill>
              </a:rPr>
              <a:t> </a:t>
            </a:r>
            <a:r>
              <a:rPr lang="en-US" sz="2000" dirty="0">
                <a:solidFill>
                  <a:schemeClr val="tx1"/>
                </a:solidFill>
              </a:rPr>
              <a:t>moves out what transaction places the service </a:t>
            </a:r>
            <a:r>
              <a:rPr lang="en-US" sz="2000" dirty="0" smtClean="0">
                <a:solidFill>
                  <a:schemeClr val="tx1"/>
                </a:solidFill>
              </a:rPr>
              <a:t>back with the CSA?  </a:t>
            </a:r>
            <a:r>
              <a:rPr lang="en-US" sz="2000" dirty="0">
                <a:solidFill>
                  <a:schemeClr val="tx1"/>
                </a:solidFill>
              </a:rPr>
              <a:t>Select only one.</a:t>
            </a:r>
          </a:p>
          <a:p>
            <a:pPr marL="914400" lvl="1" indent="-457200">
              <a:buFont typeface="+mj-lt"/>
              <a:buAutoNum type="alphaLcParenR"/>
            </a:pPr>
            <a:r>
              <a:rPr lang="en-US" sz="2000" dirty="0">
                <a:solidFill>
                  <a:schemeClr val="tx1"/>
                </a:solidFill>
              </a:rPr>
              <a:t>867_04 ______________</a:t>
            </a:r>
          </a:p>
          <a:p>
            <a:pPr marL="914400" lvl="1" indent="-457200">
              <a:buFont typeface="+mj-lt"/>
              <a:buAutoNum type="alphaLcParenR"/>
            </a:pPr>
            <a:r>
              <a:rPr lang="en-US" sz="2000" dirty="0">
                <a:solidFill>
                  <a:schemeClr val="tx1"/>
                </a:solidFill>
              </a:rPr>
              <a:t>814_18 _______________</a:t>
            </a:r>
          </a:p>
          <a:p>
            <a:pPr marL="914400" lvl="1" indent="-457200">
              <a:buFont typeface="+mj-lt"/>
              <a:buAutoNum type="alphaLcParenR"/>
            </a:pPr>
            <a:r>
              <a:rPr lang="en-US" sz="2000" dirty="0">
                <a:solidFill>
                  <a:schemeClr val="tx1"/>
                </a:solidFill>
              </a:rPr>
              <a:t>814_01 _______________</a:t>
            </a:r>
          </a:p>
          <a:p>
            <a:pPr marL="914400" lvl="1" indent="-457200">
              <a:buFont typeface="+mj-lt"/>
              <a:buAutoNum type="alphaLcParenR"/>
            </a:pPr>
            <a:r>
              <a:rPr lang="en-US" sz="2000" dirty="0">
                <a:solidFill>
                  <a:schemeClr val="tx1"/>
                </a:solidFill>
              </a:rPr>
              <a:t>814_22 _______________ </a:t>
            </a:r>
          </a:p>
          <a:p>
            <a:endParaRPr lang="en-US" dirty="0"/>
          </a:p>
        </p:txBody>
      </p:sp>
    </p:spTree>
    <p:extLst>
      <p:ext uri="{BB962C8B-B14F-4D97-AF65-F5344CB8AC3E}">
        <p14:creationId xmlns:p14="http://schemas.microsoft.com/office/powerpoint/2010/main" val="3295454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 are TX SETs </a:t>
            </a:r>
            <a:r>
              <a:rPr lang="en-US" dirty="0"/>
              <a:t>used?</a:t>
            </a:r>
          </a:p>
        </p:txBody>
      </p:sp>
      <p:sp>
        <p:nvSpPr>
          <p:cNvPr id="3" name="TextBox 2"/>
          <p:cNvSpPr txBox="1"/>
          <p:nvPr/>
        </p:nvSpPr>
        <p:spPr>
          <a:xfrm>
            <a:off x="990600" y="1295400"/>
            <a:ext cx="8382000" cy="6186309"/>
          </a:xfrm>
          <a:prstGeom prst="rect">
            <a:avLst/>
          </a:prstGeom>
          <a:noFill/>
        </p:spPr>
        <p:txBody>
          <a:bodyPr wrap="square" rtlCol="0">
            <a:spAutoFit/>
          </a:bodyPr>
          <a:lstStyle/>
          <a:p>
            <a:r>
              <a:rPr lang="en-US" sz="2400" dirty="0" smtClean="0"/>
              <a:t>To execute Retail market processes</a:t>
            </a:r>
          </a:p>
          <a:p>
            <a:endParaRPr lang="en-US" sz="2400" dirty="0" smtClean="0"/>
          </a:p>
          <a:p>
            <a:pPr marL="800100" lvl="1" indent="-342900">
              <a:lnSpc>
                <a:spcPct val="150000"/>
              </a:lnSpc>
              <a:buFont typeface="Arial" panose="020B0604020202020204" pitchFamily="34" charset="0"/>
              <a:buChar char="•"/>
            </a:pPr>
            <a:r>
              <a:rPr lang="en-US" sz="2400" dirty="0" smtClean="0"/>
              <a:t>Move In</a:t>
            </a:r>
          </a:p>
          <a:p>
            <a:pPr marL="800100" lvl="1" indent="-342900">
              <a:lnSpc>
                <a:spcPct val="150000"/>
              </a:lnSpc>
              <a:buFont typeface="Arial" panose="020B0604020202020204" pitchFamily="34" charset="0"/>
              <a:buChar char="•"/>
            </a:pPr>
            <a:r>
              <a:rPr lang="en-US" sz="2400" dirty="0" smtClean="0"/>
              <a:t>Move Out</a:t>
            </a:r>
          </a:p>
          <a:p>
            <a:pPr marL="800100" lvl="1" indent="-342900">
              <a:lnSpc>
                <a:spcPct val="150000"/>
              </a:lnSpc>
              <a:buFont typeface="Arial" panose="020B0604020202020204" pitchFamily="34" charset="0"/>
              <a:buChar char="•"/>
            </a:pPr>
            <a:r>
              <a:rPr lang="en-US" sz="2400" dirty="0" smtClean="0"/>
              <a:t>Switch</a:t>
            </a:r>
          </a:p>
          <a:p>
            <a:pPr marL="800100" lvl="1" indent="-342900">
              <a:lnSpc>
                <a:spcPct val="150000"/>
              </a:lnSpc>
              <a:buFont typeface="Arial" panose="020B0604020202020204" pitchFamily="34" charset="0"/>
              <a:buChar char="•"/>
            </a:pPr>
            <a:r>
              <a:rPr lang="en-US" sz="2400" dirty="0" smtClean="0"/>
              <a:t>Disconnects</a:t>
            </a:r>
          </a:p>
          <a:p>
            <a:pPr marL="800100" lvl="1" indent="-342900">
              <a:lnSpc>
                <a:spcPct val="150000"/>
              </a:lnSpc>
              <a:buFont typeface="Arial" panose="020B0604020202020204" pitchFamily="34" charset="0"/>
              <a:buChar char="•"/>
            </a:pPr>
            <a:r>
              <a:rPr lang="en-US" sz="2400" dirty="0" smtClean="0"/>
              <a:t>Reconnects</a:t>
            </a:r>
          </a:p>
          <a:p>
            <a:pPr marL="800100" lvl="1" indent="-342900">
              <a:lnSpc>
                <a:spcPct val="150000"/>
              </a:lnSpc>
              <a:buFont typeface="Arial" panose="020B0604020202020204" pitchFamily="34" charset="0"/>
              <a:buChar char="•"/>
            </a:pPr>
            <a:r>
              <a:rPr lang="en-US" sz="2400" dirty="0" smtClean="0"/>
              <a:t>Updates to premise information</a:t>
            </a:r>
          </a:p>
          <a:p>
            <a:pPr marL="800100" lvl="1" indent="-342900">
              <a:lnSpc>
                <a:spcPct val="150000"/>
              </a:lnSpc>
              <a:buFont typeface="Arial" panose="020B0604020202020204" pitchFamily="34" charset="0"/>
              <a:buChar char="•"/>
            </a:pPr>
            <a:r>
              <a:rPr lang="en-US" sz="2400" dirty="0" smtClean="0"/>
              <a:t>Updates to customer information</a:t>
            </a:r>
          </a:p>
          <a:p>
            <a:pPr lvl="1"/>
            <a:endParaRPr lang="en-US" sz="2400" dirty="0" smtClean="0">
              <a:solidFill>
                <a:schemeClr val="tx1">
                  <a:lumMod val="65000"/>
                  <a:lumOff val="35000"/>
                </a:schemeClr>
              </a:solidFill>
            </a:endParaRPr>
          </a:p>
          <a:p>
            <a:pPr marL="342900" indent="-342900">
              <a:buFont typeface="Arial" panose="020B0604020202020204" pitchFamily="34" charset="0"/>
              <a:buChar char="•"/>
            </a:pPr>
            <a:endParaRPr lang="en-US" sz="2400" dirty="0">
              <a:solidFill>
                <a:schemeClr val="tx1">
                  <a:lumMod val="65000"/>
                  <a:lumOff val="35000"/>
                </a:schemeClr>
              </a:solidFill>
            </a:endParaRPr>
          </a:p>
          <a:p>
            <a:pPr marL="342900" indent="-342900">
              <a:buFont typeface="Arial" panose="020B0604020202020204" pitchFamily="34" charset="0"/>
              <a:buChar char="•"/>
            </a:pPr>
            <a:endParaRPr lang="en-US" sz="2400" dirty="0">
              <a:solidFill>
                <a:schemeClr val="tx1">
                  <a:lumMod val="65000"/>
                  <a:lumOff val="35000"/>
                </a:schemeClr>
              </a:solidFill>
            </a:endParaRPr>
          </a:p>
          <a:p>
            <a:r>
              <a:rPr lang="en-US" sz="2400" dirty="0" smtClean="0">
                <a:solidFill>
                  <a:schemeClr val="tx1">
                    <a:lumMod val="65000"/>
                    <a:lumOff val="35000"/>
                  </a:schemeClr>
                </a:solidFill>
              </a:rPr>
              <a:t>	</a:t>
            </a:r>
            <a:endParaRPr lang="en-US" sz="2400"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fld id="{7666495C-AD29-468E-B1E0-4CD2EE49EF3E}"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val="17305157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62800" y="3272268"/>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3" name="Rectangle 22"/>
          <p:cNvSpPr/>
          <p:nvPr/>
        </p:nvSpPr>
        <p:spPr>
          <a:xfrm>
            <a:off x="4072176" y="3272268"/>
            <a:ext cx="1164437" cy="600456"/>
          </a:xfrm>
          <a:prstGeom prst="rect">
            <a:avLst/>
          </a:prstGeom>
          <a:solidFill>
            <a:srgbClr val="00AEC7">
              <a:alpha val="50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Disconnect for Non-Pay (DNP</a:t>
            </a:r>
            <a:r>
              <a:rPr lang="en-US" dirty="0" smtClean="0"/>
              <a:t>)*</a:t>
            </a:r>
            <a:endParaRPr lang="en-US" dirty="0"/>
          </a:p>
        </p:txBody>
      </p:sp>
      <p:sp>
        <p:nvSpPr>
          <p:cNvPr id="12"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665923" y="3244970"/>
            <a:ext cx="1628775" cy="584200"/>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3" name="Date Placeholder 2"/>
          <p:cNvSpPr>
            <a:spLocks noGrp="1"/>
          </p:cNvSpPr>
          <p:nvPr>
            <p:ph type="dt" sz="half" idx="10"/>
          </p:nvPr>
        </p:nvSpPr>
        <p:spPr/>
        <p:txBody>
          <a:bodyPr/>
          <a:lstStyle/>
          <a:p>
            <a:fld id="{D04D3825-82B1-42D9-B987-DB433F4989D5}"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80</a:t>
            </a:fld>
            <a:endParaRPr lang="en-US" dirty="0"/>
          </a:p>
        </p:txBody>
      </p:sp>
      <p:cxnSp>
        <p:nvCxnSpPr>
          <p:cNvPr id="17" name="Elbow Connector 16"/>
          <p:cNvCxnSpPr/>
          <p:nvPr/>
        </p:nvCxnSpPr>
        <p:spPr>
          <a:xfrm>
            <a:off x="1067990"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29" idx="4"/>
          </p:cNvCxnSpPr>
          <p:nvPr/>
        </p:nvCxnSpPr>
        <p:spPr>
          <a:xfrm>
            <a:off x="7490200" y="2715194"/>
            <a:ext cx="0" cy="45606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1981204" y="2743200"/>
            <a:ext cx="5508996"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7" name="TextBox 26"/>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28" name="Oval 27"/>
          <p:cNvSpPr/>
          <p:nvPr/>
        </p:nvSpPr>
        <p:spPr>
          <a:xfrm>
            <a:off x="797052" y="29186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sp>
        <p:nvSpPr>
          <p:cNvPr id="29" name="Oval 28"/>
          <p:cNvSpPr/>
          <p:nvPr/>
        </p:nvSpPr>
        <p:spPr>
          <a:xfrm>
            <a:off x="7220452" y="294265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21" name="Rectangle 20"/>
          <p:cNvSpPr/>
          <p:nvPr/>
        </p:nvSpPr>
        <p:spPr>
          <a:xfrm>
            <a:off x="665923" y="1340370"/>
            <a:ext cx="7743440" cy="1829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31449" y="5867400"/>
            <a:ext cx="3583097" cy="369332"/>
          </a:xfrm>
          <a:prstGeom prst="rect">
            <a:avLst/>
          </a:prstGeom>
          <a:noFill/>
        </p:spPr>
        <p:txBody>
          <a:bodyPr wrap="none" rtlCol="0">
            <a:spAutoFit/>
          </a:bodyPr>
          <a:lstStyle/>
          <a:p>
            <a:r>
              <a:rPr lang="en-US" dirty="0" smtClean="0"/>
              <a:t>* Applies to competitive area only</a:t>
            </a:r>
            <a:endParaRPr lang="en-US" dirty="0"/>
          </a:p>
        </p:txBody>
      </p:sp>
    </p:spTree>
    <p:extLst>
      <p:ext uri="{BB962C8B-B14F-4D97-AF65-F5344CB8AC3E}">
        <p14:creationId xmlns:p14="http://schemas.microsoft.com/office/powerpoint/2010/main" val="2739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8"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2" presetClass="entr" presetSubtype="2"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29" grpId="0" animBg="1"/>
      <p:bldP spid="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162800" y="326515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1" name="Rectangle 30"/>
          <p:cNvSpPr/>
          <p:nvPr/>
        </p:nvSpPr>
        <p:spPr>
          <a:xfrm>
            <a:off x="4072178" y="3267507"/>
            <a:ext cx="1164437" cy="600456"/>
          </a:xfrm>
          <a:prstGeom prst="rect">
            <a:avLst/>
          </a:prstGeom>
          <a:solidFill>
            <a:srgbClr val="00AEC7">
              <a:alpha val="50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Reconnect after </a:t>
            </a:r>
            <a:r>
              <a:rPr lang="en-US" dirty="0" smtClean="0"/>
              <a:t>DNP*</a:t>
            </a:r>
            <a:endParaRPr lang="en-US" dirty="0"/>
          </a:p>
        </p:txBody>
      </p:sp>
      <p:sp>
        <p:nvSpPr>
          <p:cNvPr id="3" name="Date Placeholder 2"/>
          <p:cNvSpPr>
            <a:spLocks noGrp="1"/>
          </p:cNvSpPr>
          <p:nvPr>
            <p:ph type="dt" sz="half" idx="10"/>
          </p:nvPr>
        </p:nvSpPr>
        <p:spPr/>
        <p:txBody>
          <a:bodyPr/>
          <a:lstStyle/>
          <a:p>
            <a:fld id="{D04D3825-82B1-42D9-B987-DB433F4989D5}"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81</a:t>
            </a:fld>
            <a:endParaRPr lang="en-US" dirty="0"/>
          </a:p>
        </p:txBody>
      </p:sp>
      <p:sp>
        <p:nvSpPr>
          <p:cNvPr id="22"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665923" y="3244970"/>
            <a:ext cx="1628775" cy="584200"/>
          </a:xfrm>
          <a:prstGeom prst="bevel">
            <a:avLst>
              <a:gd name="adj" fmla="val 12500"/>
            </a:avLst>
          </a:prstGeom>
          <a:solidFill>
            <a:schemeClr val="accent4">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cxnSp>
        <p:nvCxnSpPr>
          <p:cNvPr id="23" name="Elbow Connector 22"/>
          <p:cNvCxnSpPr/>
          <p:nvPr/>
        </p:nvCxnSpPr>
        <p:spPr>
          <a:xfrm>
            <a:off x="1067990"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30" idx="4"/>
          </p:cNvCxnSpPr>
          <p:nvPr/>
        </p:nvCxnSpPr>
        <p:spPr>
          <a:xfrm>
            <a:off x="7512762" y="2744337"/>
            <a:ext cx="1190" cy="41547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1981202" y="2743200"/>
            <a:ext cx="5508998"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8" name="TextBox 27"/>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29" name="Oval 28"/>
          <p:cNvSpPr/>
          <p:nvPr/>
        </p:nvSpPr>
        <p:spPr>
          <a:xfrm>
            <a:off x="797052" y="293693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sp>
        <p:nvSpPr>
          <p:cNvPr id="30" name="Oval 29"/>
          <p:cNvSpPr/>
          <p:nvPr/>
        </p:nvSpPr>
        <p:spPr>
          <a:xfrm>
            <a:off x="7244204" y="29312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sp>
        <p:nvSpPr>
          <p:cNvPr id="18" name="Rectangle 17"/>
          <p:cNvSpPr/>
          <p:nvPr/>
        </p:nvSpPr>
        <p:spPr>
          <a:xfrm>
            <a:off x="692167" y="1396232"/>
            <a:ext cx="7717196" cy="17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31449" y="5867400"/>
            <a:ext cx="3583097" cy="369332"/>
          </a:xfrm>
          <a:prstGeom prst="rect">
            <a:avLst/>
          </a:prstGeom>
          <a:noFill/>
        </p:spPr>
        <p:txBody>
          <a:bodyPr wrap="none" rtlCol="0">
            <a:spAutoFit/>
          </a:bodyPr>
          <a:lstStyle/>
          <a:p>
            <a:r>
              <a:rPr lang="en-US" dirty="0" smtClean="0"/>
              <a:t>* Applies to competitive area only</a:t>
            </a:r>
            <a:endParaRPr lang="en-US" dirty="0"/>
          </a:p>
        </p:txBody>
      </p:sp>
    </p:spTree>
    <p:extLst>
      <p:ext uri="{BB962C8B-B14F-4D97-AF65-F5344CB8AC3E}">
        <p14:creationId xmlns:p14="http://schemas.microsoft.com/office/powerpoint/2010/main" val="41350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right)">
                                      <p:cBhvr>
                                        <p:cTn id="25" dur="500"/>
                                        <p:tgtEl>
                                          <p:spTgt spid="30"/>
                                        </p:tgtEl>
                                      </p:cBhvr>
                                    </p:animEffect>
                                  </p:childTnLst>
                                </p:cTn>
                              </p:par>
                              <p:par>
                                <p:cTn id="26" presetID="22" presetClass="entr" presetSubtype="2"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right)">
                                      <p:cBhvr>
                                        <p:cTn id="28" dur="500"/>
                                        <p:tgtEl>
                                          <p:spTgt spid="26"/>
                                        </p:tgtEl>
                                      </p:cBhvr>
                                    </p:animEffect>
                                  </p:childTnLst>
                                </p:cTn>
                              </p:par>
                              <p:par>
                                <p:cTn id="29" presetID="22" presetClass="entr" presetSubtype="2"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righ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30" grpId="0" animBg="1"/>
      <p:bldP spid="18"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990600" y="980565"/>
            <a:ext cx="8540750" cy="1292225"/>
          </a:xfrm>
        </p:spPr>
        <p:txBody>
          <a:bodyPr/>
          <a:lstStyle/>
          <a:p>
            <a:r>
              <a:rPr lang="en-US" sz="2600" dirty="0"/>
              <a:t>Disconnect for Non-Pay (DNP)</a:t>
            </a:r>
          </a:p>
          <a:p>
            <a:r>
              <a:rPr lang="en-US" sz="2600" dirty="0"/>
              <a:t>Reconnect after DNP</a:t>
            </a:r>
          </a:p>
          <a:p>
            <a:endParaRPr lang="en-US" sz="2600" dirty="0"/>
          </a:p>
        </p:txBody>
      </p:sp>
      <p:pic>
        <p:nvPicPr>
          <p:cNvPr id="3" name="Picture 2">
            <a:extLst>
              <a:ext uri="{FF2B5EF4-FFF2-40B4-BE49-F238E27FC236}">
                <a16:creationId xmlns:a16="http://schemas.microsoft.com/office/drawing/2014/main" xmlns="" id="{93F73B4F-FCBE-4E26-B196-95093C389406}"/>
              </a:ext>
            </a:extLst>
          </p:cNvPr>
          <p:cNvPicPr>
            <a:picLocks noChangeAspect="1"/>
          </p:cNvPicPr>
          <p:nvPr/>
        </p:nvPicPr>
        <p:blipFill>
          <a:blip r:embed="rId2"/>
          <a:stretch>
            <a:fillRect/>
          </a:stretch>
        </p:blipFill>
        <p:spPr>
          <a:xfrm>
            <a:off x="152400" y="1828800"/>
            <a:ext cx="5181600" cy="3026584"/>
          </a:xfrm>
          <a:prstGeom prst="rect">
            <a:avLst/>
          </a:prstGeom>
        </p:spPr>
      </p:pic>
      <p:pic>
        <p:nvPicPr>
          <p:cNvPr id="4" name="Picture 3">
            <a:extLst>
              <a:ext uri="{FF2B5EF4-FFF2-40B4-BE49-F238E27FC236}">
                <a16:creationId xmlns:a16="http://schemas.microsoft.com/office/drawing/2014/main" xmlns="" id="{A7009174-956F-4DDE-AD84-FCF595F4421C}"/>
              </a:ext>
            </a:extLst>
          </p:cNvPr>
          <p:cNvPicPr>
            <a:picLocks noChangeAspect="1"/>
          </p:cNvPicPr>
          <p:nvPr/>
        </p:nvPicPr>
        <p:blipFill>
          <a:blip r:embed="rId3"/>
          <a:stretch>
            <a:fillRect/>
          </a:stretch>
        </p:blipFill>
        <p:spPr>
          <a:xfrm>
            <a:off x="4011473" y="4038600"/>
            <a:ext cx="5017674" cy="2766007"/>
          </a:xfrm>
          <a:prstGeom prst="rect">
            <a:avLst/>
          </a:prstGeom>
        </p:spPr>
      </p:pic>
      <p:sp>
        <p:nvSpPr>
          <p:cNvPr id="5" name="Date Placeholder 4"/>
          <p:cNvSpPr>
            <a:spLocks noGrp="1"/>
          </p:cNvSpPr>
          <p:nvPr>
            <p:ph type="dt" sz="half" idx="10"/>
          </p:nvPr>
        </p:nvSpPr>
        <p:spPr/>
        <p:txBody>
          <a:bodyPr/>
          <a:lstStyle/>
          <a:p>
            <a:fld id="{D6048734-304B-4F80-9330-95584A549E61}" type="datetime1">
              <a:rPr lang="en-US" smtClean="0"/>
              <a:t>8/1/2018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82</a:t>
            </a:fld>
            <a:endParaRPr lang="en-US" dirty="0"/>
          </a:p>
        </p:txBody>
      </p:sp>
    </p:spTree>
    <p:extLst>
      <p:ext uri="{BB962C8B-B14F-4D97-AF65-F5344CB8AC3E}">
        <p14:creationId xmlns:p14="http://schemas.microsoft.com/office/powerpoint/2010/main" val="200461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5ADEB9-FA48-442E-8CF9-6EF7479AB5C6}"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83</a:t>
            </a:fld>
            <a:endParaRPr lang="en-US" dirty="0"/>
          </a:p>
        </p:txBody>
      </p:sp>
      <p:sp>
        <p:nvSpPr>
          <p:cNvPr id="4" name="Title 3"/>
          <p:cNvSpPr>
            <a:spLocks noGrp="1"/>
          </p:cNvSpPr>
          <p:nvPr>
            <p:ph type="title"/>
          </p:nvPr>
        </p:nvSpPr>
        <p:spPr/>
        <p:txBody>
          <a:bodyPr>
            <a:normAutofit/>
          </a:bodyPr>
          <a:lstStyle/>
          <a:p>
            <a:r>
              <a:rPr lang="en-US" dirty="0"/>
              <a:t>Checkpoint Exercise #</a:t>
            </a:r>
            <a:r>
              <a:rPr lang="en-US" dirty="0" smtClean="0"/>
              <a:t>6</a:t>
            </a:r>
            <a:endParaRPr lang="en-US" dirty="0"/>
          </a:p>
        </p:txBody>
      </p:sp>
      <p:sp>
        <p:nvSpPr>
          <p:cNvPr id="2" name="Content Placeholder 1">
            <a:extLst>
              <a:ext uri="{FF2B5EF4-FFF2-40B4-BE49-F238E27FC236}">
                <a16:creationId xmlns:a16="http://schemas.microsoft.com/office/drawing/2014/main" xmlns="" id="{3D107EED-DA94-4450-95AC-E6220D9FB4E7}"/>
              </a:ext>
            </a:extLst>
          </p:cNvPr>
          <p:cNvSpPr>
            <a:spLocks noGrp="1"/>
          </p:cNvSpPr>
          <p:nvPr>
            <p:ph sz="quarter" idx="4294967295"/>
          </p:nvPr>
        </p:nvSpPr>
        <p:spPr>
          <a:xfrm>
            <a:off x="608013" y="1828800"/>
            <a:ext cx="8535987" cy="5578475"/>
          </a:xfrm>
        </p:spPr>
        <p:txBody>
          <a:bodyPr/>
          <a:lstStyle/>
          <a:p>
            <a:pPr marL="457200" lvl="0" indent="-457200">
              <a:buFont typeface="+mj-lt"/>
              <a:buAutoNum type="arabicPeriod" startAt="26"/>
            </a:pPr>
            <a:r>
              <a:rPr lang="en-US" dirty="0" smtClean="0">
                <a:solidFill>
                  <a:schemeClr val="tx1"/>
                </a:solidFill>
              </a:rPr>
              <a:t>In order to cancel a DNP (650-01), which transaction is needed?</a:t>
            </a:r>
          </a:p>
          <a:p>
            <a:pPr marL="0" lvl="0" indent="0">
              <a:buNone/>
            </a:pPr>
            <a:endParaRPr lang="en-US" sz="2000" dirty="0">
              <a:solidFill>
                <a:schemeClr val="tx1"/>
              </a:solidFill>
            </a:endParaRPr>
          </a:p>
          <a:p>
            <a:pPr marL="914400" lvl="1" indent="-457200">
              <a:buFont typeface="+mj-lt"/>
              <a:buAutoNum type="alphaLcParenR"/>
            </a:pPr>
            <a:r>
              <a:rPr lang="en-US" dirty="0" smtClean="0">
                <a:solidFill>
                  <a:schemeClr val="tx1"/>
                </a:solidFill>
              </a:rPr>
              <a:t>650-02 </a:t>
            </a:r>
            <a:r>
              <a:rPr lang="en-US" dirty="0">
                <a:solidFill>
                  <a:schemeClr val="tx1"/>
                </a:solidFill>
              </a:rPr>
              <a:t>________________</a:t>
            </a:r>
            <a:endParaRPr lang="en-US" sz="2000" dirty="0">
              <a:solidFill>
                <a:schemeClr val="tx1"/>
              </a:solidFill>
            </a:endParaRPr>
          </a:p>
          <a:p>
            <a:pPr marL="914400" lvl="1" indent="-457200">
              <a:buFont typeface="+mj-lt"/>
              <a:buAutoNum type="alphaLcParenR"/>
            </a:pPr>
            <a:r>
              <a:rPr lang="en-US" dirty="0" smtClean="0">
                <a:solidFill>
                  <a:schemeClr val="tx1"/>
                </a:solidFill>
              </a:rPr>
              <a:t>814-08 </a:t>
            </a:r>
            <a:r>
              <a:rPr lang="en-US" dirty="0">
                <a:solidFill>
                  <a:schemeClr val="tx1"/>
                </a:solidFill>
              </a:rPr>
              <a:t>________________</a:t>
            </a:r>
            <a:endParaRPr lang="en-US" sz="2000" dirty="0">
              <a:solidFill>
                <a:schemeClr val="tx1"/>
              </a:solidFill>
            </a:endParaRPr>
          </a:p>
          <a:p>
            <a:pPr marL="914400" lvl="1" indent="-457200">
              <a:buFont typeface="+mj-lt"/>
              <a:buAutoNum type="alphaLcParenR"/>
            </a:pPr>
            <a:r>
              <a:rPr lang="en-US" dirty="0" smtClean="0">
                <a:solidFill>
                  <a:schemeClr val="tx1"/>
                </a:solidFill>
              </a:rPr>
              <a:t>650-01 </a:t>
            </a:r>
            <a:r>
              <a:rPr lang="en-US" dirty="0">
                <a:solidFill>
                  <a:schemeClr val="tx1"/>
                </a:solidFill>
              </a:rPr>
              <a:t>________________</a:t>
            </a:r>
            <a:endParaRPr lang="en-US" sz="2000" dirty="0">
              <a:solidFill>
                <a:schemeClr val="tx1"/>
              </a:solidFill>
            </a:endParaRPr>
          </a:p>
          <a:p>
            <a:pPr marL="914400" lvl="1" indent="-457200">
              <a:buFont typeface="+mj-lt"/>
              <a:buAutoNum type="alphaLcParenR"/>
            </a:pPr>
            <a:r>
              <a:rPr lang="en-US" dirty="0" smtClean="0">
                <a:solidFill>
                  <a:schemeClr val="tx1"/>
                </a:solidFill>
              </a:rPr>
              <a:t>814-16________________</a:t>
            </a:r>
            <a:r>
              <a:rPr lang="en-US" dirty="0"/>
              <a:t/>
            </a:r>
            <a:br>
              <a:rPr lang="en-US" dirty="0"/>
            </a:br>
            <a:endParaRPr lang="en-US" sz="2000" dirty="0"/>
          </a:p>
          <a:p>
            <a:pPr marL="0" indent="0">
              <a:buNone/>
            </a:pPr>
            <a:endParaRPr lang="en-US" dirty="0"/>
          </a:p>
        </p:txBody>
      </p:sp>
    </p:spTree>
    <p:extLst>
      <p:ext uri="{BB962C8B-B14F-4D97-AF65-F5344CB8AC3E}">
        <p14:creationId xmlns:p14="http://schemas.microsoft.com/office/powerpoint/2010/main" val="27843244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a:t>
            </a:r>
            <a:r>
              <a:rPr lang="en-US" dirty="0" smtClean="0"/>
              <a:t>Examples</a:t>
            </a:r>
            <a:endParaRPr lang="en-US" dirty="0"/>
          </a:p>
        </p:txBody>
      </p:sp>
      <p:sp>
        <p:nvSpPr>
          <p:cNvPr id="9" name="Text Placeholder 8"/>
          <p:cNvSpPr>
            <a:spLocks noGrp="1"/>
          </p:cNvSpPr>
          <p:nvPr>
            <p:ph type="body" sz="quarter" idx="4294967295"/>
          </p:nvPr>
        </p:nvSpPr>
        <p:spPr>
          <a:xfrm>
            <a:off x="591058" y="1084996"/>
            <a:ext cx="8540750" cy="492125"/>
          </a:xfrm>
        </p:spPr>
        <p:txBody>
          <a:bodyPr/>
          <a:lstStyle/>
          <a:p>
            <a:r>
              <a:rPr lang="en-US" sz="2600" dirty="0"/>
              <a:t>814_20 EDI transaction guide</a:t>
            </a:r>
          </a:p>
        </p:txBody>
      </p:sp>
      <p:pic>
        <p:nvPicPr>
          <p:cNvPr id="3" name="Picture 2">
            <a:extLst>
              <a:ext uri="{FF2B5EF4-FFF2-40B4-BE49-F238E27FC236}">
                <a16:creationId xmlns:a16="http://schemas.microsoft.com/office/drawing/2014/main" xmlns="" id="{98DB92E6-A734-4FE8-A845-A1E860E9B5B3}"/>
              </a:ext>
            </a:extLst>
          </p:cNvPr>
          <p:cNvPicPr>
            <a:picLocks noChangeAspect="1"/>
          </p:cNvPicPr>
          <p:nvPr/>
        </p:nvPicPr>
        <p:blipFill>
          <a:blip r:embed="rId2"/>
          <a:stretch>
            <a:fillRect/>
          </a:stretch>
        </p:blipFill>
        <p:spPr>
          <a:xfrm>
            <a:off x="1066800" y="1805721"/>
            <a:ext cx="6035039" cy="4417400"/>
          </a:xfrm>
          <a:prstGeom prst="rect">
            <a:avLst/>
          </a:prstGeom>
        </p:spPr>
      </p:pic>
      <p:sp>
        <p:nvSpPr>
          <p:cNvPr id="4" name="Date Placeholder 3"/>
          <p:cNvSpPr>
            <a:spLocks noGrp="1"/>
          </p:cNvSpPr>
          <p:nvPr>
            <p:ph type="dt" sz="half" idx="10"/>
          </p:nvPr>
        </p:nvSpPr>
        <p:spPr/>
        <p:txBody>
          <a:bodyPr/>
          <a:lstStyle/>
          <a:p>
            <a:fld id="{1B9B2F4F-C258-406E-BCD5-DD866F6C4841}"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84</a:t>
            </a:fld>
            <a:endParaRPr lang="en-US" dirty="0"/>
          </a:p>
        </p:txBody>
      </p:sp>
    </p:spTree>
    <p:extLst>
      <p:ext uri="{BB962C8B-B14F-4D97-AF65-F5344CB8AC3E}">
        <p14:creationId xmlns:p14="http://schemas.microsoft.com/office/powerpoint/2010/main" val="648898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381000" y="977900"/>
            <a:ext cx="8540750" cy="492125"/>
          </a:xfrm>
        </p:spPr>
        <p:txBody>
          <a:bodyPr/>
          <a:lstStyle/>
          <a:p>
            <a:r>
              <a:rPr lang="en-US" sz="2600" dirty="0"/>
              <a:t>814_20 EDI transaction example – meter exchange</a:t>
            </a:r>
          </a:p>
        </p:txBody>
      </p:sp>
      <p:pic>
        <p:nvPicPr>
          <p:cNvPr id="2" name="Picture 1">
            <a:extLst>
              <a:ext uri="{FF2B5EF4-FFF2-40B4-BE49-F238E27FC236}">
                <a16:creationId xmlns:a16="http://schemas.microsoft.com/office/drawing/2014/main" xmlns="" id="{01405B10-294D-447F-AD5B-D43DD03C0F22}"/>
              </a:ext>
            </a:extLst>
          </p:cNvPr>
          <p:cNvPicPr>
            <a:picLocks noChangeAspect="1"/>
          </p:cNvPicPr>
          <p:nvPr/>
        </p:nvPicPr>
        <p:blipFill>
          <a:blip r:embed="rId2"/>
          <a:stretch>
            <a:fillRect/>
          </a:stretch>
        </p:blipFill>
        <p:spPr>
          <a:xfrm>
            <a:off x="1143000" y="1506678"/>
            <a:ext cx="5715000" cy="4669128"/>
          </a:xfrm>
          <a:prstGeom prst="rect">
            <a:avLst/>
          </a:prstGeom>
        </p:spPr>
      </p:pic>
      <p:sp>
        <p:nvSpPr>
          <p:cNvPr id="4" name="Date Placeholder 3"/>
          <p:cNvSpPr>
            <a:spLocks noGrp="1"/>
          </p:cNvSpPr>
          <p:nvPr>
            <p:ph type="dt" sz="half" idx="10"/>
          </p:nvPr>
        </p:nvSpPr>
        <p:spPr/>
        <p:txBody>
          <a:bodyPr/>
          <a:lstStyle/>
          <a:p>
            <a:fld id="{1DBBFADD-1D87-4751-B8F7-D80648A7CED3}"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85</a:t>
            </a:fld>
            <a:endParaRPr lang="en-US" dirty="0"/>
          </a:p>
        </p:txBody>
      </p:sp>
    </p:spTree>
    <p:extLst>
      <p:ext uri="{BB962C8B-B14F-4D97-AF65-F5344CB8AC3E}">
        <p14:creationId xmlns:p14="http://schemas.microsoft.com/office/powerpoint/2010/main" val="506076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9" name="Text Placeholder 8"/>
          <p:cNvSpPr>
            <a:spLocks noGrp="1"/>
          </p:cNvSpPr>
          <p:nvPr>
            <p:ph type="body" sz="quarter" idx="4294967295"/>
          </p:nvPr>
        </p:nvSpPr>
        <p:spPr>
          <a:xfrm>
            <a:off x="381000" y="1447800"/>
            <a:ext cx="8540750" cy="492125"/>
          </a:xfrm>
        </p:spPr>
        <p:txBody>
          <a:bodyPr/>
          <a:lstStyle/>
          <a:p>
            <a:r>
              <a:rPr lang="en-US" sz="2600" dirty="0"/>
              <a:t>Example of an 814_20 EDI transaction</a:t>
            </a:r>
          </a:p>
        </p:txBody>
      </p:sp>
      <p:sp>
        <p:nvSpPr>
          <p:cNvPr id="4" name="Date Placeholder 3"/>
          <p:cNvSpPr>
            <a:spLocks noGrp="1"/>
          </p:cNvSpPr>
          <p:nvPr>
            <p:ph type="dt" sz="half" idx="10"/>
          </p:nvPr>
        </p:nvSpPr>
        <p:spPr/>
        <p:txBody>
          <a:bodyPr/>
          <a:lstStyle/>
          <a:p>
            <a:fld id="{DBD5B7CF-074D-4E3F-A0B0-5B1C59A117F2}"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86</a:t>
            </a:fld>
            <a:endParaRPr lang="en-US" dirty="0"/>
          </a:p>
        </p:txBody>
      </p:sp>
      <p:sp>
        <p:nvSpPr>
          <p:cNvPr id="8" name="TextBox 7">
            <a:extLst>
              <a:ext uri="{FF2B5EF4-FFF2-40B4-BE49-F238E27FC236}">
                <a16:creationId xmlns:a16="http://schemas.microsoft.com/office/drawing/2014/main" xmlns="" id="{C0808176-D9A9-405E-9D6F-DF6386B998FD}"/>
              </a:ext>
            </a:extLst>
          </p:cNvPr>
          <p:cNvSpPr txBox="1"/>
          <p:nvPr/>
        </p:nvSpPr>
        <p:spPr>
          <a:xfrm>
            <a:off x="803275" y="4953000"/>
            <a:ext cx="7696200" cy="1015663"/>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smtClean="0"/>
              <a:t>EDI code is translated by each Market Participant’s system into a readable format.</a:t>
            </a:r>
          </a:p>
          <a:p>
            <a:pPr algn="ctr"/>
            <a:r>
              <a:rPr lang="en-US" sz="2000" dirty="0" smtClean="0"/>
              <a:t>One does not have to know the code to understand the transaction</a:t>
            </a:r>
            <a:endParaRPr lang="en-US" sz="2000" dirty="0"/>
          </a:p>
        </p:txBody>
      </p:sp>
    </p:spTree>
    <p:extLst>
      <p:ext uri="{BB962C8B-B14F-4D97-AF65-F5344CB8AC3E}">
        <p14:creationId xmlns:p14="http://schemas.microsoft.com/office/powerpoint/2010/main" val="19278019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52FC9-8DEE-4F47-B0BD-6FC458BC909C}"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87</a:t>
            </a:fld>
            <a:endParaRPr lang="en-US" dirty="0"/>
          </a:p>
        </p:txBody>
      </p:sp>
      <p:sp>
        <p:nvSpPr>
          <p:cNvPr id="4" name="Title 3"/>
          <p:cNvSpPr>
            <a:spLocks noGrp="1"/>
          </p:cNvSpPr>
          <p:nvPr>
            <p:ph type="title"/>
          </p:nvPr>
        </p:nvSpPr>
        <p:spPr/>
        <p:txBody>
          <a:bodyPr>
            <a:normAutofit/>
          </a:bodyPr>
          <a:lstStyle/>
          <a:p>
            <a:r>
              <a:rPr lang="en-US" dirty="0"/>
              <a:t>Checkpoint Exercise #</a:t>
            </a:r>
            <a:r>
              <a:rPr lang="en-US" dirty="0" smtClean="0"/>
              <a:t>7</a:t>
            </a:r>
            <a:endParaRPr lang="en-US" dirty="0"/>
          </a:p>
        </p:txBody>
      </p:sp>
      <p:sp>
        <p:nvSpPr>
          <p:cNvPr id="2" name="Content Placeholder 1">
            <a:extLst>
              <a:ext uri="{FF2B5EF4-FFF2-40B4-BE49-F238E27FC236}">
                <a16:creationId xmlns:a16="http://schemas.microsoft.com/office/drawing/2014/main" xmlns="" id="{3A22B79B-807C-4224-ACF6-31EAE53483E6}"/>
              </a:ext>
            </a:extLst>
          </p:cNvPr>
          <p:cNvSpPr>
            <a:spLocks noGrp="1"/>
          </p:cNvSpPr>
          <p:nvPr>
            <p:ph sz="quarter" idx="4294967295"/>
          </p:nvPr>
        </p:nvSpPr>
        <p:spPr>
          <a:xfrm>
            <a:off x="608013" y="1676400"/>
            <a:ext cx="8535987" cy="5578475"/>
          </a:xfrm>
        </p:spPr>
        <p:txBody>
          <a:bodyPr/>
          <a:lstStyle/>
          <a:p>
            <a:pPr marL="457200" lvl="0" indent="-457200">
              <a:buFont typeface="+mj-lt"/>
              <a:buAutoNum type="arabicPeriod" startAt="27"/>
            </a:pPr>
            <a:r>
              <a:rPr lang="en-US" dirty="0"/>
              <a:t> </a:t>
            </a:r>
            <a:r>
              <a:rPr lang="en-US" dirty="0">
                <a:solidFill>
                  <a:schemeClr val="tx1"/>
                </a:solidFill>
              </a:rPr>
              <a:t>Which transaction changes the meter and/or meter information? Select only one.</a:t>
            </a:r>
            <a:endParaRPr lang="en-US" sz="2000" dirty="0">
              <a:solidFill>
                <a:schemeClr val="tx1"/>
              </a:solidFill>
            </a:endParaRPr>
          </a:p>
          <a:p>
            <a:pPr marL="914400" lvl="1" indent="-457200">
              <a:buFont typeface="+mj-lt"/>
              <a:buAutoNum type="alphaLcParenR"/>
            </a:pPr>
            <a:r>
              <a:rPr lang="en-US" dirty="0">
                <a:solidFill>
                  <a:schemeClr val="tx1"/>
                </a:solidFill>
              </a:rPr>
              <a:t>814_09 _______________</a:t>
            </a:r>
            <a:endParaRPr lang="en-US" sz="2000" dirty="0">
              <a:solidFill>
                <a:schemeClr val="tx1"/>
              </a:solidFill>
            </a:endParaRPr>
          </a:p>
          <a:p>
            <a:pPr marL="914400" lvl="1" indent="-457200">
              <a:buFont typeface="+mj-lt"/>
              <a:buAutoNum type="alphaLcParenR"/>
            </a:pPr>
            <a:r>
              <a:rPr lang="en-US" dirty="0">
                <a:solidFill>
                  <a:schemeClr val="tx1"/>
                </a:solidFill>
              </a:rPr>
              <a:t>814_18 _______________</a:t>
            </a:r>
            <a:endParaRPr lang="en-US" sz="2000" dirty="0">
              <a:solidFill>
                <a:schemeClr val="tx1"/>
              </a:solidFill>
            </a:endParaRPr>
          </a:p>
          <a:p>
            <a:pPr marL="914400" lvl="1" indent="-457200">
              <a:buFont typeface="+mj-lt"/>
              <a:buAutoNum type="alphaLcParenR"/>
            </a:pPr>
            <a:r>
              <a:rPr lang="en-US" dirty="0">
                <a:solidFill>
                  <a:schemeClr val="tx1"/>
                </a:solidFill>
              </a:rPr>
              <a:t>814_26 _______________</a:t>
            </a:r>
            <a:endParaRPr lang="en-US" sz="2000" dirty="0">
              <a:solidFill>
                <a:schemeClr val="tx1"/>
              </a:solidFill>
            </a:endParaRPr>
          </a:p>
          <a:p>
            <a:pPr marL="914400" lvl="1" indent="-457200">
              <a:buFont typeface="+mj-lt"/>
              <a:buAutoNum type="alphaLcParenR"/>
            </a:pPr>
            <a:r>
              <a:rPr lang="en-US" dirty="0">
                <a:solidFill>
                  <a:schemeClr val="tx1"/>
                </a:solidFill>
              </a:rPr>
              <a:t>814_20 _______________</a:t>
            </a:r>
            <a:endParaRPr lang="en-US" sz="2000" dirty="0">
              <a:solidFill>
                <a:schemeClr val="tx1"/>
              </a:solidFill>
            </a:endParaRPr>
          </a:p>
          <a:p>
            <a:pPr marL="457200" indent="-457200">
              <a:buFont typeface="+mj-lt"/>
              <a:buAutoNum type="arabicPeriod" startAt="27"/>
            </a:pPr>
            <a:endParaRPr lang="en-US" dirty="0"/>
          </a:p>
        </p:txBody>
      </p:sp>
    </p:spTree>
    <p:extLst>
      <p:ext uri="{BB962C8B-B14F-4D97-AF65-F5344CB8AC3E}">
        <p14:creationId xmlns:p14="http://schemas.microsoft.com/office/powerpoint/2010/main" val="28881590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MIS Portal</a:t>
            </a:r>
            <a:endParaRPr lang="en-US" dirty="0"/>
          </a:p>
        </p:txBody>
      </p:sp>
      <p:sp>
        <p:nvSpPr>
          <p:cNvPr id="3" name="Date Placeholder 2"/>
          <p:cNvSpPr>
            <a:spLocks noGrp="1"/>
          </p:cNvSpPr>
          <p:nvPr>
            <p:ph type="dt" sz="half" idx="10"/>
          </p:nvPr>
        </p:nvSpPr>
        <p:spPr/>
        <p:txBody>
          <a:bodyPr/>
          <a:lstStyle/>
          <a:p>
            <a:fld id="{AA0F616F-6449-4F1E-8527-7B430831C79D}" type="datetime1">
              <a:rPr lang="en-US" smtClean="0"/>
              <a:t>8/1/2018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88</a:t>
            </a:fld>
            <a:endParaRPr lang="en-US" dirty="0"/>
          </a:p>
        </p:txBody>
      </p:sp>
    </p:spTree>
    <p:extLst>
      <p:ext uri="{BB962C8B-B14F-4D97-AF65-F5344CB8AC3E}">
        <p14:creationId xmlns:p14="http://schemas.microsoft.com/office/powerpoint/2010/main" val="21502235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CC2C8-5408-449A-B6ED-552E7ABA89E7}" type="datetime1">
              <a:rPr lang="en-US" smtClean="0"/>
              <a:t>8/1/2018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89</a:t>
            </a:fld>
            <a:endParaRPr lang="en-US" dirty="0"/>
          </a:p>
        </p:txBody>
      </p:sp>
      <p:sp>
        <p:nvSpPr>
          <p:cNvPr id="6" name="Title 5"/>
          <p:cNvSpPr>
            <a:spLocks noGrp="1"/>
          </p:cNvSpPr>
          <p:nvPr>
            <p:ph type="title"/>
          </p:nvPr>
        </p:nvSpPr>
        <p:spPr/>
        <p:txBody>
          <a:bodyPr/>
          <a:lstStyle/>
          <a:p>
            <a:r>
              <a:rPr lang="en-US" dirty="0" smtClean="0"/>
              <a:t>Market Information System</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163" y="1004154"/>
            <a:ext cx="8077200" cy="5307874"/>
          </a:xfrm>
          <a:prstGeom prst="rect">
            <a:avLst/>
          </a:prstGeom>
        </p:spPr>
      </p:pic>
      <p:sp>
        <p:nvSpPr>
          <p:cNvPr id="8" name="Rectangle 7"/>
          <p:cNvSpPr/>
          <p:nvPr/>
        </p:nvSpPr>
        <p:spPr>
          <a:xfrm>
            <a:off x="3200400" y="5410200"/>
            <a:ext cx="1524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9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TX SET Delivered</a:t>
            </a:r>
            <a:endParaRPr lang="en-US" dirty="0"/>
          </a:p>
        </p:txBody>
      </p:sp>
      <p:sp>
        <p:nvSpPr>
          <p:cNvPr id="3" name="TextBox 2"/>
          <p:cNvSpPr txBox="1"/>
          <p:nvPr/>
        </p:nvSpPr>
        <p:spPr>
          <a:xfrm>
            <a:off x="457200" y="1333688"/>
            <a:ext cx="7848600" cy="5139869"/>
          </a:xfrm>
          <a:prstGeom prst="rect">
            <a:avLst/>
          </a:prstGeom>
          <a:noFill/>
        </p:spPr>
        <p:txBody>
          <a:bodyPr wrap="square" rtlCol="0">
            <a:spAutoFit/>
          </a:bodyPr>
          <a:lstStyle/>
          <a:p>
            <a:r>
              <a:rPr lang="en-US" sz="2800" b="1" dirty="0"/>
              <a:t>NAESB </a:t>
            </a:r>
            <a:r>
              <a:rPr lang="en-US" sz="2800" b="1" dirty="0" smtClean="0"/>
              <a:t>EDM v1.6</a:t>
            </a:r>
          </a:p>
          <a:p>
            <a:r>
              <a:rPr lang="en-US" sz="2800" dirty="0" smtClean="0"/>
              <a:t>North American Energy Standards Board </a:t>
            </a:r>
          </a:p>
          <a:p>
            <a:r>
              <a:rPr lang="en-US" sz="2800" dirty="0" smtClean="0"/>
              <a:t>Electronic Delivery Mechanism</a:t>
            </a:r>
          </a:p>
          <a:p>
            <a:endParaRPr lang="en-US" sz="2800" dirty="0" smtClean="0"/>
          </a:p>
          <a:p>
            <a:pPr marL="800100" lvl="1" indent="-342900">
              <a:buFont typeface="Arial" panose="020B0604020202020204" pitchFamily="34" charset="0"/>
              <a:buChar char="•"/>
            </a:pPr>
            <a:r>
              <a:rPr lang="en-US" sz="2800" dirty="0" smtClean="0"/>
              <a:t>Version 1.6 </a:t>
            </a:r>
            <a:r>
              <a:rPr lang="en-US" sz="2800" dirty="0"/>
              <a:t>is a National </a:t>
            </a:r>
            <a:r>
              <a:rPr lang="en-US" sz="2800" dirty="0" smtClean="0"/>
              <a:t>Standard</a:t>
            </a:r>
          </a:p>
          <a:p>
            <a:pPr marL="342900" indent="-342900">
              <a:buFont typeface="Arial" panose="020B0604020202020204" pitchFamily="34" charset="0"/>
              <a:buChar char="•"/>
            </a:pPr>
            <a:endParaRPr lang="en-US" sz="2800" dirty="0" smtClean="0"/>
          </a:p>
          <a:p>
            <a:pPr marL="800100" lvl="1" indent="-342900">
              <a:buFont typeface="Arial" panose="020B0604020202020204" pitchFamily="34" charset="0"/>
              <a:buChar char="•"/>
            </a:pPr>
            <a:r>
              <a:rPr lang="en-US" sz="2800" dirty="0" smtClean="0"/>
              <a:t>Secured computer to computer data protocol</a:t>
            </a:r>
          </a:p>
          <a:p>
            <a:pPr marL="342900" indent="-342900">
              <a:buFont typeface="Arial" panose="020B0604020202020204" pitchFamily="34" charset="0"/>
              <a:buChar char="•"/>
            </a:pPr>
            <a:endParaRPr lang="en-US" sz="2800" dirty="0" smtClean="0"/>
          </a:p>
          <a:p>
            <a:pPr marL="800100" lvl="1" indent="-342900">
              <a:buFont typeface="Arial" panose="020B0604020202020204" pitchFamily="34" charset="0"/>
              <a:buChar char="•"/>
            </a:pPr>
            <a:r>
              <a:rPr lang="en-US" sz="2800" dirty="0" smtClean="0"/>
              <a:t>Modified to fit ERCOT Market</a:t>
            </a:r>
          </a:p>
          <a:p>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fld id="{16C87C9E-9375-40CF-9B56-7CA675C08CA8}"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a:t>
            </a:fld>
            <a:endParaRPr lang="en-US" dirty="0"/>
          </a:p>
        </p:txBody>
      </p:sp>
    </p:spTree>
    <p:extLst>
      <p:ext uri="{BB962C8B-B14F-4D97-AF65-F5344CB8AC3E}">
        <p14:creationId xmlns:p14="http://schemas.microsoft.com/office/powerpoint/2010/main" val="26276501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ESI ID</a:t>
            </a:r>
          </a:p>
        </p:txBody>
      </p:sp>
      <p:pic>
        <p:nvPicPr>
          <p:cNvPr id="4" name="Picture 3">
            <a:extLst>
              <a:ext uri="{FF2B5EF4-FFF2-40B4-BE49-F238E27FC236}">
                <a16:creationId xmlns="" xmlns:a16="http://schemas.microsoft.com/office/drawing/2014/main" id="{B0B0CCFD-6E13-4C24-AF8B-8C0E5C362B6A}"/>
              </a:ext>
            </a:extLst>
          </p:cNvPr>
          <p:cNvPicPr>
            <a:picLocks noChangeAspect="1"/>
          </p:cNvPicPr>
          <p:nvPr/>
        </p:nvPicPr>
        <p:blipFill>
          <a:blip r:embed="rId2"/>
          <a:stretch>
            <a:fillRect/>
          </a:stretch>
        </p:blipFill>
        <p:spPr>
          <a:xfrm>
            <a:off x="0" y="1541462"/>
            <a:ext cx="9144000" cy="1621536"/>
          </a:xfrm>
          <a:prstGeom prst="rect">
            <a:avLst/>
          </a:prstGeom>
        </p:spPr>
      </p:pic>
      <p:sp>
        <p:nvSpPr>
          <p:cNvPr id="5" name="Rectangle 4">
            <a:extLst>
              <a:ext uri="{FF2B5EF4-FFF2-40B4-BE49-F238E27FC236}">
                <a16:creationId xmlns="" xmlns:a16="http://schemas.microsoft.com/office/drawing/2014/main" id="{7DC6DF11-518E-4D6B-BB6A-0CAF6405E58C}"/>
              </a:ext>
            </a:extLst>
          </p:cNvPr>
          <p:cNvSpPr/>
          <p:nvPr/>
        </p:nvSpPr>
        <p:spPr>
          <a:xfrm>
            <a:off x="381000" y="2514600"/>
            <a:ext cx="3048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27CD9E65-5993-4733-A81C-D67EC94FA7B9}"/>
              </a:ext>
            </a:extLst>
          </p:cNvPr>
          <p:cNvPicPr>
            <a:picLocks noChangeAspect="1"/>
          </p:cNvPicPr>
          <p:nvPr/>
        </p:nvPicPr>
        <p:blipFill>
          <a:blip r:embed="rId3"/>
          <a:stretch>
            <a:fillRect/>
          </a:stretch>
        </p:blipFill>
        <p:spPr>
          <a:xfrm>
            <a:off x="3048000" y="2496297"/>
            <a:ext cx="323116" cy="170703"/>
          </a:xfrm>
          <a:prstGeom prst="rect">
            <a:avLst/>
          </a:prstGeom>
        </p:spPr>
      </p:pic>
      <p:sp>
        <p:nvSpPr>
          <p:cNvPr id="7" name="TextBox 6">
            <a:extLst>
              <a:ext uri="{FF2B5EF4-FFF2-40B4-BE49-F238E27FC236}">
                <a16:creationId xmlns="" xmlns:a16="http://schemas.microsoft.com/office/drawing/2014/main" id="{7B613438-DD35-4F0F-84FB-D45A9E71DA70}"/>
              </a:ext>
            </a:extLst>
          </p:cNvPr>
          <p:cNvSpPr txBox="1"/>
          <p:nvPr/>
        </p:nvSpPr>
        <p:spPr>
          <a:xfrm>
            <a:off x="304800" y="3247899"/>
            <a:ext cx="1752600" cy="1200329"/>
          </a:xfrm>
          <a:prstGeom prst="rect">
            <a:avLst/>
          </a:prstGeom>
          <a:noFill/>
        </p:spPr>
        <p:txBody>
          <a:bodyPr wrap="square" rtlCol="0">
            <a:spAutoFit/>
          </a:bodyPr>
          <a:lstStyle/>
          <a:p>
            <a:pPr algn="ctr"/>
            <a:r>
              <a:rPr lang="en-US" b="1" u="sng" dirty="0"/>
              <a:t>STATUS</a:t>
            </a:r>
          </a:p>
          <a:p>
            <a:pPr algn="ctr"/>
            <a:r>
              <a:rPr lang="en-US" b="1" dirty="0"/>
              <a:t>A </a:t>
            </a:r>
            <a:r>
              <a:rPr lang="en-US" dirty="0"/>
              <a:t>– </a:t>
            </a:r>
            <a:r>
              <a:rPr lang="en-US" sz="1400" dirty="0"/>
              <a:t>Active</a:t>
            </a:r>
          </a:p>
          <a:p>
            <a:pPr algn="ctr"/>
            <a:r>
              <a:rPr lang="en-US" b="1" dirty="0"/>
              <a:t>D</a:t>
            </a:r>
            <a:r>
              <a:rPr lang="en-US" dirty="0"/>
              <a:t> – </a:t>
            </a:r>
            <a:r>
              <a:rPr lang="en-US" sz="1400" dirty="0"/>
              <a:t>Deenergized</a:t>
            </a:r>
          </a:p>
          <a:p>
            <a:pPr algn="ctr"/>
            <a:r>
              <a:rPr lang="en-US" b="1" dirty="0"/>
              <a:t>I</a:t>
            </a:r>
            <a:r>
              <a:rPr lang="en-US" dirty="0"/>
              <a:t> - </a:t>
            </a:r>
            <a:r>
              <a:rPr lang="en-US" sz="1400" dirty="0"/>
              <a:t>Inactive</a:t>
            </a:r>
          </a:p>
        </p:txBody>
      </p:sp>
      <p:sp>
        <p:nvSpPr>
          <p:cNvPr id="8" name="TextBox 7">
            <a:extLst>
              <a:ext uri="{FF2B5EF4-FFF2-40B4-BE49-F238E27FC236}">
                <a16:creationId xmlns="" xmlns:a16="http://schemas.microsoft.com/office/drawing/2014/main" id="{139C360C-28AD-4AD0-A816-C24699CB8CF6}"/>
              </a:ext>
            </a:extLst>
          </p:cNvPr>
          <p:cNvSpPr txBox="1"/>
          <p:nvPr/>
        </p:nvSpPr>
        <p:spPr>
          <a:xfrm>
            <a:off x="457200" y="4466812"/>
            <a:ext cx="1600200" cy="1446550"/>
          </a:xfrm>
          <a:prstGeom prst="rect">
            <a:avLst/>
          </a:prstGeom>
          <a:noFill/>
        </p:spPr>
        <p:txBody>
          <a:bodyPr wrap="square" rtlCol="0">
            <a:spAutoFit/>
          </a:bodyPr>
          <a:lstStyle/>
          <a:p>
            <a:pPr algn="ctr"/>
            <a:r>
              <a:rPr lang="en-US" b="1" u="sng" dirty="0"/>
              <a:t>CSA</a:t>
            </a:r>
          </a:p>
          <a:p>
            <a:pPr algn="ctr"/>
            <a:r>
              <a:rPr lang="en-US" sz="1400" dirty="0"/>
              <a:t>Does this ESI ID have a Continuous Service Agreement?</a:t>
            </a:r>
          </a:p>
        </p:txBody>
      </p:sp>
      <p:sp>
        <p:nvSpPr>
          <p:cNvPr id="10" name="TextBox 9">
            <a:extLst>
              <a:ext uri="{FF2B5EF4-FFF2-40B4-BE49-F238E27FC236}">
                <a16:creationId xmlns="" xmlns:a16="http://schemas.microsoft.com/office/drawing/2014/main" id="{C10A53B0-EDB8-464E-A954-04052D94941D}"/>
              </a:ext>
            </a:extLst>
          </p:cNvPr>
          <p:cNvSpPr txBox="1"/>
          <p:nvPr/>
        </p:nvSpPr>
        <p:spPr>
          <a:xfrm>
            <a:off x="3209558" y="3247899"/>
            <a:ext cx="1886684" cy="584775"/>
          </a:xfrm>
          <a:prstGeom prst="rect">
            <a:avLst/>
          </a:prstGeom>
          <a:noFill/>
        </p:spPr>
        <p:txBody>
          <a:bodyPr wrap="square" rtlCol="0">
            <a:spAutoFit/>
          </a:bodyPr>
          <a:lstStyle/>
          <a:p>
            <a:r>
              <a:rPr lang="en-US" b="1" u="sng" dirty="0"/>
              <a:t>REP of Record </a:t>
            </a:r>
          </a:p>
          <a:p>
            <a:r>
              <a:rPr lang="en-US" sz="1400" dirty="0"/>
              <a:t>Is the view the ROR?</a:t>
            </a:r>
          </a:p>
        </p:txBody>
      </p:sp>
      <p:sp>
        <p:nvSpPr>
          <p:cNvPr id="11" name="TextBox 10">
            <a:extLst>
              <a:ext uri="{FF2B5EF4-FFF2-40B4-BE49-F238E27FC236}">
                <a16:creationId xmlns="" xmlns:a16="http://schemas.microsoft.com/office/drawing/2014/main" id="{4114C8FA-D9E1-463E-B7A1-FD38A3822439}"/>
              </a:ext>
            </a:extLst>
          </p:cNvPr>
          <p:cNvSpPr txBox="1"/>
          <p:nvPr/>
        </p:nvSpPr>
        <p:spPr>
          <a:xfrm>
            <a:off x="3209558" y="4466812"/>
            <a:ext cx="1886684" cy="1446550"/>
          </a:xfrm>
          <a:prstGeom prst="rect">
            <a:avLst/>
          </a:prstGeom>
          <a:noFill/>
        </p:spPr>
        <p:txBody>
          <a:bodyPr wrap="square" rtlCol="0">
            <a:spAutoFit/>
          </a:bodyPr>
          <a:lstStyle/>
          <a:p>
            <a:pPr algn="ctr"/>
            <a:r>
              <a:rPr lang="en-US" b="1" u="sng" dirty="0"/>
              <a:t>Open Svc Ord</a:t>
            </a:r>
          </a:p>
          <a:p>
            <a:pPr algn="ctr"/>
            <a:r>
              <a:rPr lang="en-US" sz="1400" dirty="0"/>
              <a:t>Are there any current ‘open’ transactions on this ESI ID such as a pending MVO, MVI, </a:t>
            </a:r>
            <a:r>
              <a:rPr lang="en-US" sz="1400" dirty="0" err="1"/>
              <a:t>etc</a:t>
            </a:r>
            <a:r>
              <a:rPr lang="en-US" sz="1400" dirty="0"/>
              <a:t>?</a:t>
            </a:r>
          </a:p>
        </p:txBody>
      </p:sp>
      <p:sp>
        <p:nvSpPr>
          <p:cNvPr id="12" name="TextBox 11">
            <a:extLst>
              <a:ext uri="{FF2B5EF4-FFF2-40B4-BE49-F238E27FC236}">
                <a16:creationId xmlns="" xmlns:a16="http://schemas.microsoft.com/office/drawing/2014/main" id="{36A53103-A0B8-4972-BCF2-32291D15D0FD}"/>
              </a:ext>
            </a:extLst>
          </p:cNvPr>
          <p:cNvSpPr txBox="1"/>
          <p:nvPr/>
        </p:nvSpPr>
        <p:spPr>
          <a:xfrm>
            <a:off x="5144430" y="3247898"/>
            <a:ext cx="3200400" cy="1200329"/>
          </a:xfrm>
          <a:prstGeom prst="rect">
            <a:avLst/>
          </a:prstGeom>
          <a:noFill/>
        </p:spPr>
        <p:txBody>
          <a:bodyPr wrap="square" rtlCol="0">
            <a:spAutoFit/>
          </a:bodyPr>
          <a:lstStyle/>
          <a:p>
            <a:pPr algn="ctr"/>
            <a:r>
              <a:rPr lang="en-US" b="1" u="sng" dirty="0"/>
              <a:t>Premise Type</a:t>
            </a:r>
          </a:p>
          <a:p>
            <a:pPr algn="ctr"/>
            <a:r>
              <a:rPr lang="en-US" sz="1600" b="1" dirty="0"/>
              <a:t>RES</a:t>
            </a:r>
            <a:r>
              <a:rPr lang="en-US" b="1" dirty="0"/>
              <a:t> – </a:t>
            </a:r>
            <a:r>
              <a:rPr lang="en-US" sz="1400" dirty="0"/>
              <a:t>Residential</a:t>
            </a:r>
          </a:p>
          <a:p>
            <a:pPr algn="ctr"/>
            <a:r>
              <a:rPr lang="en-US" sz="1600" b="1" dirty="0"/>
              <a:t>SMA</a:t>
            </a:r>
            <a:r>
              <a:rPr lang="en-US" b="1" dirty="0"/>
              <a:t> – </a:t>
            </a:r>
            <a:r>
              <a:rPr lang="en-US" sz="1400" dirty="0"/>
              <a:t>Small Non-Res</a:t>
            </a:r>
          </a:p>
          <a:p>
            <a:pPr algn="ctr"/>
            <a:r>
              <a:rPr lang="en-US" sz="1600" b="1" dirty="0"/>
              <a:t>LAR </a:t>
            </a:r>
            <a:r>
              <a:rPr lang="en-US" b="1" dirty="0"/>
              <a:t>– </a:t>
            </a:r>
            <a:r>
              <a:rPr lang="en-US" sz="1400" dirty="0"/>
              <a:t>Large Non-Res</a:t>
            </a:r>
          </a:p>
        </p:txBody>
      </p:sp>
      <p:sp>
        <p:nvSpPr>
          <p:cNvPr id="13" name="TextBox 12">
            <a:extLst>
              <a:ext uri="{FF2B5EF4-FFF2-40B4-BE49-F238E27FC236}">
                <a16:creationId xmlns="" xmlns:a16="http://schemas.microsoft.com/office/drawing/2014/main" id="{3DEDAF29-4754-4CE6-A4CB-2BE5B3A33EF3}"/>
              </a:ext>
            </a:extLst>
          </p:cNvPr>
          <p:cNvSpPr txBox="1"/>
          <p:nvPr/>
        </p:nvSpPr>
        <p:spPr>
          <a:xfrm>
            <a:off x="5415777" y="4448227"/>
            <a:ext cx="2971800" cy="1846659"/>
          </a:xfrm>
          <a:prstGeom prst="rect">
            <a:avLst/>
          </a:prstGeom>
          <a:noFill/>
        </p:spPr>
        <p:txBody>
          <a:bodyPr wrap="square" rtlCol="0">
            <a:spAutoFit/>
          </a:bodyPr>
          <a:lstStyle/>
          <a:p>
            <a:pPr algn="ctr"/>
            <a:r>
              <a:rPr lang="en-US" b="1" u="sng" dirty="0"/>
              <a:t>POLR Customer Class</a:t>
            </a:r>
          </a:p>
          <a:p>
            <a:pPr algn="ctr"/>
            <a:r>
              <a:rPr lang="en-US" sz="1600" dirty="0"/>
              <a:t>Calculated ERCOT POLR customer classes:</a:t>
            </a:r>
            <a:endParaRPr lang="en-US" sz="1600" b="1" dirty="0"/>
          </a:p>
          <a:p>
            <a:pPr algn="ctr"/>
            <a:r>
              <a:rPr lang="en-US" sz="1600" b="1" dirty="0"/>
              <a:t>RES – </a:t>
            </a:r>
            <a:r>
              <a:rPr lang="en-US" sz="1400" dirty="0"/>
              <a:t>Residential</a:t>
            </a:r>
          </a:p>
          <a:p>
            <a:pPr algn="ctr"/>
            <a:r>
              <a:rPr lang="en-US" sz="1600" b="1" dirty="0"/>
              <a:t>SMA</a:t>
            </a:r>
            <a:r>
              <a:rPr lang="en-US" sz="1600" dirty="0"/>
              <a:t> – </a:t>
            </a:r>
            <a:r>
              <a:rPr lang="en-US" sz="1400" dirty="0"/>
              <a:t>Small Non-Res</a:t>
            </a:r>
          </a:p>
          <a:p>
            <a:pPr algn="ctr"/>
            <a:r>
              <a:rPr lang="en-US" sz="1600" b="1" dirty="0"/>
              <a:t>MED</a:t>
            </a:r>
            <a:r>
              <a:rPr lang="en-US" sz="1600" dirty="0"/>
              <a:t> – </a:t>
            </a:r>
            <a:r>
              <a:rPr lang="en-US" sz="1400" dirty="0"/>
              <a:t>Medium Non-Res</a:t>
            </a:r>
          </a:p>
          <a:p>
            <a:pPr algn="ctr"/>
            <a:r>
              <a:rPr lang="en-US" sz="1600" b="1" dirty="0"/>
              <a:t>LAR</a:t>
            </a:r>
            <a:r>
              <a:rPr lang="en-US" sz="1600" dirty="0"/>
              <a:t> – </a:t>
            </a:r>
            <a:r>
              <a:rPr lang="en-US" sz="1400" dirty="0"/>
              <a:t>Large Non-Res</a:t>
            </a:r>
          </a:p>
        </p:txBody>
      </p:sp>
    </p:spTree>
    <p:extLst>
      <p:ext uri="{BB962C8B-B14F-4D97-AF65-F5344CB8AC3E}">
        <p14:creationId xmlns:p14="http://schemas.microsoft.com/office/powerpoint/2010/main" val="5244181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6969362-8C99-4ECB-963F-A547966FBA65}"/>
              </a:ext>
            </a:extLst>
          </p:cNvPr>
          <p:cNvSpPr>
            <a:spLocks noGrp="1"/>
          </p:cNvSpPr>
          <p:nvPr>
            <p:ph type="dt" sz="half" idx="10"/>
          </p:nvPr>
        </p:nvSpPr>
        <p:spPr/>
        <p:txBody>
          <a:bodyPr/>
          <a:lstStyle/>
          <a:p>
            <a:fld id="{1C754AF2-1BFA-4C00-AE3E-10A5F9275A43}" type="datetime1">
              <a:rPr lang="en-US" smtClean="0"/>
              <a:pPr/>
              <a:t>8/1/2018</a:t>
            </a:fld>
            <a:endParaRPr lang="en-US" dirty="0"/>
          </a:p>
        </p:txBody>
      </p:sp>
      <p:sp>
        <p:nvSpPr>
          <p:cNvPr id="3" name="Footer Placeholder 2">
            <a:extLst>
              <a:ext uri="{FF2B5EF4-FFF2-40B4-BE49-F238E27FC236}">
                <a16:creationId xmlns="" xmlns:a16="http://schemas.microsoft.com/office/drawing/2014/main" id="{90D86823-30F7-4171-8731-78E8D6501E9A}"/>
              </a:ext>
            </a:extLst>
          </p:cNvPr>
          <p:cNvSpPr>
            <a:spLocks noGrp="1"/>
          </p:cNvSpPr>
          <p:nvPr>
            <p:ph type="ftr" sz="quarter" idx="11"/>
          </p:nvPr>
        </p:nvSpPr>
        <p:spPr/>
        <p:txBody>
          <a:bodyPr/>
          <a:lstStyle/>
          <a:p>
            <a:r>
              <a:rPr lang="en-US"/>
              <a:t>TxSET</a:t>
            </a:r>
            <a:endParaRPr lang="en-US" dirty="0"/>
          </a:p>
        </p:txBody>
      </p:sp>
      <p:sp>
        <p:nvSpPr>
          <p:cNvPr id="4" name="Title 3">
            <a:extLst>
              <a:ext uri="{FF2B5EF4-FFF2-40B4-BE49-F238E27FC236}">
                <a16:creationId xmlns="" xmlns:a16="http://schemas.microsoft.com/office/drawing/2014/main" id="{53AF7A11-A55B-4D11-B0BF-62C358FF0733}"/>
              </a:ext>
            </a:extLst>
          </p:cNvPr>
          <p:cNvSpPr>
            <a:spLocks noGrp="1"/>
          </p:cNvSpPr>
          <p:nvPr>
            <p:ph type="title"/>
          </p:nvPr>
        </p:nvSpPr>
        <p:spPr/>
        <p:txBody>
          <a:bodyPr/>
          <a:lstStyle/>
          <a:p>
            <a:r>
              <a:rPr lang="en-US" dirty="0"/>
              <a:t>Find ESI ID – Additional information</a:t>
            </a:r>
          </a:p>
        </p:txBody>
      </p:sp>
      <p:pic>
        <p:nvPicPr>
          <p:cNvPr id="5" name="Picture 4">
            <a:extLst>
              <a:ext uri="{FF2B5EF4-FFF2-40B4-BE49-F238E27FC236}">
                <a16:creationId xmlns="" xmlns:a16="http://schemas.microsoft.com/office/drawing/2014/main" id="{4393AA05-71F5-495A-8369-991C555A05F4}"/>
              </a:ext>
            </a:extLst>
          </p:cNvPr>
          <p:cNvPicPr>
            <a:picLocks noChangeAspect="1"/>
          </p:cNvPicPr>
          <p:nvPr/>
        </p:nvPicPr>
        <p:blipFill>
          <a:blip r:embed="rId2"/>
          <a:stretch>
            <a:fillRect/>
          </a:stretch>
        </p:blipFill>
        <p:spPr>
          <a:xfrm>
            <a:off x="182374" y="954169"/>
            <a:ext cx="8781631" cy="3325311"/>
          </a:xfrm>
          <a:prstGeom prst="rect">
            <a:avLst/>
          </a:prstGeom>
        </p:spPr>
      </p:pic>
      <p:pic>
        <p:nvPicPr>
          <p:cNvPr id="6" name="Picture 5">
            <a:extLst>
              <a:ext uri="{FF2B5EF4-FFF2-40B4-BE49-F238E27FC236}">
                <a16:creationId xmlns="" xmlns:a16="http://schemas.microsoft.com/office/drawing/2014/main" id="{87477BE3-D591-497E-B9C3-AEB420BF8ECD}"/>
              </a:ext>
            </a:extLst>
          </p:cNvPr>
          <p:cNvPicPr>
            <a:picLocks noChangeAspect="1"/>
          </p:cNvPicPr>
          <p:nvPr/>
        </p:nvPicPr>
        <p:blipFill>
          <a:blip r:embed="rId3"/>
          <a:stretch>
            <a:fillRect/>
          </a:stretch>
        </p:blipFill>
        <p:spPr>
          <a:xfrm>
            <a:off x="990600" y="1097627"/>
            <a:ext cx="323116" cy="170703"/>
          </a:xfrm>
          <a:prstGeom prst="rect">
            <a:avLst/>
          </a:prstGeom>
        </p:spPr>
      </p:pic>
      <p:sp>
        <p:nvSpPr>
          <p:cNvPr id="7" name="Rectangle 6">
            <a:extLst>
              <a:ext uri="{FF2B5EF4-FFF2-40B4-BE49-F238E27FC236}">
                <a16:creationId xmlns="" xmlns:a16="http://schemas.microsoft.com/office/drawing/2014/main" id="{E2FC400C-49E0-4DF8-B103-A16E7BFE10C0}"/>
              </a:ext>
            </a:extLst>
          </p:cNvPr>
          <p:cNvSpPr/>
          <p:nvPr/>
        </p:nvSpPr>
        <p:spPr>
          <a:xfrm>
            <a:off x="457200" y="1981372"/>
            <a:ext cx="3048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C2E386E9-8325-4DE1-8498-A06FEA72AB27}"/>
              </a:ext>
            </a:extLst>
          </p:cNvPr>
          <p:cNvPicPr>
            <a:picLocks noChangeAspect="1"/>
          </p:cNvPicPr>
          <p:nvPr/>
        </p:nvPicPr>
        <p:blipFill>
          <a:blip r:embed="rId4"/>
          <a:stretch>
            <a:fillRect/>
          </a:stretch>
        </p:blipFill>
        <p:spPr>
          <a:xfrm>
            <a:off x="5029200" y="1182979"/>
            <a:ext cx="1761897" cy="481626"/>
          </a:xfrm>
          <a:prstGeom prst="rect">
            <a:avLst/>
          </a:prstGeom>
        </p:spPr>
      </p:pic>
      <p:pic>
        <p:nvPicPr>
          <p:cNvPr id="9" name="Picture 8">
            <a:extLst>
              <a:ext uri="{FF2B5EF4-FFF2-40B4-BE49-F238E27FC236}">
                <a16:creationId xmlns="" xmlns:a16="http://schemas.microsoft.com/office/drawing/2014/main" id="{40D1AA43-48E1-49AE-A460-FB5B52DA32C7}"/>
              </a:ext>
            </a:extLst>
          </p:cNvPr>
          <p:cNvPicPr>
            <a:picLocks noChangeAspect="1"/>
          </p:cNvPicPr>
          <p:nvPr/>
        </p:nvPicPr>
        <p:blipFill>
          <a:blip r:embed="rId5"/>
          <a:stretch>
            <a:fillRect/>
          </a:stretch>
        </p:blipFill>
        <p:spPr>
          <a:xfrm>
            <a:off x="254620" y="4191000"/>
            <a:ext cx="4182218" cy="2115495"/>
          </a:xfrm>
          <a:prstGeom prst="rect">
            <a:avLst/>
          </a:prstGeom>
        </p:spPr>
      </p:pic>
      <p:pic>
        <p:nvPicPr>
          <p:cNvPr id="10" name="Picture 9">
            <a:extLst>
              <a:ext uri="{FF2B5EF4-FFF2-40B4-BE49-F238E27FC236}">
                <a16:creationId xmlns="" xmlns:a16="http://schemas.microsoft.com/office/drawing/2014/main" id="{6A2460D6-CC52-493D-8805-4A2C72DE460F}"/>
              </a:ext>
            </a:extLst>
          </p:cNvPr>
          <p:cNvPicPr>
            <a:picLocks noChangeAspect="1"/>
          </p:cNvPicPr>
          <p:nvPr/>
        </p:nvPicPr>
        <p:blipFill>
          <a:blip r:embed="rId6"/>
          <a:stretch>
            <a:fillRect/>
          </a:stretch>
        </p:blipFill>
        <p:spPr>
          <a:xfrm>
            <a:off x="4707164" y="4189141"/>
            <a:ext cx="4090771" cy="2145978"/>
          </a:xfrm>
          <a:prstGeom prst="rect">
            <a:avLst/>
          </a:prstGeom>
        </p:spPr>
      </p:pic>
    </p:spTree>
    <p:extLst>
      <p:ext uri="{BB962C8B-B14F-4D97-AF65-F5344CB8AC3E}">
        <p14:creationId xmlns:p14="http://schemas.microsoft.com/office/powerpoint/2010/main" val="24525441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Transactions – MVI w/ permit required </a:t>
            </a:r>
          </a:p>
        </p:txBody>
      </p:sp>
      <p:sp>
        <p:nvSpPr>
          <p:cNvPr id="2" name="TextBox 1">
            <a:extLst>
              <a:ext uri="{FF2B5EF4-FFF2-40B4-BE49-F238E27FC236}">
                <a16:creationId xmlns="" xmlns:a16="http://schemas.microsoft.com/office/drawing/2014/main" id="{3EA39628-F6F9-4B0E-A32F-620FDC25E96F}"/>
              </a:ext>
            </a:extLst>
          </p:cNvPr>
          <p:cNvSpPr txBox="1"/>
          <p:nvPr/>
        </p:nvSpPr>
        <p:spPr>
          <a:xfrm>
            <a:off x="603250" y="1905000"/>
            <a:ext cx="7848600"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 xmlns:a16="http://schemas.microsoft.com/office/drawing/2014/main" id="{209E92DF-8B3C-495E-9E3F-88F9E3296ECF}"/>
              </a:ext>
            </a:extLst>
          </p:cNvPr>
          <p:cNvPicPr>
            <a:picLocks noChangeAspect="1"/>
          </p:cNvPicPr>
          <p:nvPr/>
        </p:nvPicPr>
        <p:blipFill>
          <a:blip r:embed="rId2"/>
          <a:stretch>
            <a:fillRect/>
          </a:stretch>
        </p:blipFill>
        <p:spPr>
          <a:xfrm>
            <a:off x="258109" y="914400"/>
            <a:ext cx="8621481" cy="5304472"/>
          </a:xfrm>
          <a:prstGeom prst="rect">
            <a:avLst/>
          </a:prstGeom>
        </p:spPr>
      </p:pic>
      <p:sp>
        <p:nvSpPr>
          <p:cNvPr id="5" name="Rectangle 4">
            <a:extLst>
              <a:ext uri="{FF2B5EF4-FFF2-40B4-BE49-F238E27FC236}">
                <a16:creationId xmlns="" xmlns:a16="http://schemas.microsoft.com/office/drawing/2014/main" id="{DE11F429-6D37-4EE6-8EBD-802403FBE7E9}"/>
              </a:ext>
            </a:extLst>
          </p:cNvPr>
          <p:cNvSpPr/>
          <p:nvPr/>
        </p:nvSpPr>
        <p:spPr>
          <a:xfrm>
            <a:off x="401398" y="1846132"/>
            <a:ext cx="38577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6861454F-1AF3-4E07-BEC4-32536AE26A71}"/>
              </a:ext>
            </a:extLst>
          </p:cNvPr>
          <p:cNvSpPr/>
          <p:nvPr/>
        </p:nvSpPr>
        <p:spPr>
          <a:xfrm>
            <a:off x="258109" y="3659326"/>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EF7A38A5-63C1-480A-86B7-31D970794EED}"/>
              </a:ext>
            </a:extLst>
          </p:cNvPr>
          <p:cNvSpPr txBox="1"/>
          <p:nvPr/>
        </p:nvSpPr>
        <p:spPr>
          <a:xfrm>
            <a:off x="6058445" y="4419600"/>
            <a:ext cx="2438400" cy="1200329"/>
          </a:xfrm>
          <a:prstGeom prst="rect">
            <a:avLst/>
          </a:prstGeom>
          <a:solidFill>
            <a:schemeClr val="accent1">
              <a:lumMod val="20000"/>
              <a:lumOff val="80000"/>
            </a:schemeClr>
          </a:solidFill>
          <a:ln>
            <a:solidFill>
              <a:schemeClr val="accent2">
                <a:lumMod val="60000"/>
                <a:lumOff val="40000"/>
              </a:schemeClr>
            </a:solidFill>
          </a:ln>
        </p:spPr>
        <p:txBody>
          <a:bodyPr wrap="square" rtlCol="0">
            <a:spAutoFit/>
          </a:bodyPr>
          <a:lstStyle/>
          <a:p>
            <a:r>
              <a:rPr lang="en-US" i="1" dirty="0"/>
              <a:t>Customer information </a:t>
            </a:r>
            <a:r>
              <a:rPr lang="en-US" dirty="0"/>
              <a:t>is contact information – not necessarily premise address</a:t>
            </a:r>
          </a:p>
        </p:txBody>
      </p:sp>
      <p:pic>
        <p:nvPicPr>
          <p:cNvPr id="8" name="Picture 7">
            <a:extLst>
              <a:ext uri="{FF2B5EF4-FFF2-40B4-BE49-F238E27FC236}">
                <a16:creationId xmlns="" xmlns:a16="http://schemas.microsoft.com/office/drawing/2014/main" id="{D1D6192B-6D4D-48A5-B8C6-8D9733725327}"/>
              </a:ext>
            </a:extLst>
          </p:cNvPr>
          <p:cNvPicPr>
            <a:picLocks noChangeAspect="1"/>
          </p:cNvPicPr>
          <p:nvPr/>
        </p:nvPicPr>
        <p:blipFill>
          <a:blip r:embed="rId3"/>
          <a:stretch>
            <a:fillRect/>
          </a:stretch>
        </p:blipFill>
        <p:spPr>
          <a:xfrm>
            <a:off x="594285" y="1508487"/>
            <a:ext cx="408467" cy="304800"/>
          </a:xfrm>
          <a:prstGeom prst="rect">
            <a:avLst/>
          </a:prstGeom>
        </p:spPr>
      </p:pic>
      <p:sp>
        <p:nvSpPr>
          <p:cNvPr id="10" name="TextBox 9">
            <a:extLst>
              <a:ext uri="{FF2B5EF4-FFF2-40B4-BE49-F238E27FC236}">
                <a16:creationId xmlns="" xmlns:a16="http://schemas.microsoft.com/office/drawing/2014/main" id="{AC78CFC3-690D-4DBA-8121-ED661A6A15E6}"/>
              </a:ext>
            </a:extLst>
          </p:cNvPr>
          <p:cNvSpPr txBox="1"/>
          <p:nvPr/>
        </p:nvSpPr>
        <p:spPr>
          <a:xfrm>
            <a:off x="6058445" y="1635117"/>
            <a:ext cx="2438400" cy="1477328"/>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Status will remain </a:t>
            </a:r>
            <a:r>
              <a:rPr lang="en-US" i="1" dirty="0"/>
              <a:t>In Review </a:t>
            </a:r>
            <a:r>
              <a:rPr lang="en-US" dirty="0"/>
              <a:t>until TDSP sends 814_04 to ERCOT scheduling the order</a:t>
            </a:r>
          </a:p>
        </p:txBody>
      </p:sp>
    </p:spTree>
    <p:extLst>
      <p:ext uri="{BB962C8B-B14F-4D97-AF65-F5344CB8AC3E}">
        <p14:creationId xmlns:p14="http://schemas.microsoft.com/office/powerpoint/2010/main" val="35205484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1AC6116-3122-42F7-8880-FCEB0F5DEBB1}"/>
              </a:ext>
            </a:extLst>
          </p:cNvPr>
          <p:cNvPicPr/>
          <p:nvPr/>
        </p:nvPicPr>
        <p:blipFill>
          <a:blip r:embed="rId2"/>
          <a:stretch>
            <a:fillRect/>
          </a:stretch>
        </p:blipFill>
        <p:spPr>
          <a:xfrm>
            <a:off x="228600" y="990600"/>
            <a:ext cx="9067800" cy="5334000"/>
          </a:xfrm>
          <a:prstGeom prst="rect">
            <a:avLst/>
          </a:prstGeom>
        </p:spPr>
      </p:pic>
      <p:sp>
        <p:nvSpPr>
          <p:cNvPr id="2" name="Date Placeholder 1">
            <a:extLst>
              <a:ext uri="{FF2B5EF4-FFF2-40B4-BE49-F238E27FC236}">
                <a16:creationId xmlns="" xmlns:a16="http://schemas.microsoft.com/office/drawing/2014/main" id="{33E78837-2500-427A-BED1-90D00EAD30F5}"/>
              </a:ext>
            </a:extLst>
          </p:cNvPr>
          <p:cNvSpPr>
            <a:spLocks noGrp="1"/>
          </p:cNvSpPr>
          <p:nvPr>
            <p:ph type="dt" sz="half" idx="10"/>
          </p:nvPr>
        </p:nvSpPr>
        <p:spPr/>
        <p:txBody>
          <a:bodyPr/>
          <a:lstStyle/>
          <a:p>
            <a:fld id="{1C754AF2-1BFA-4C00-AE3E-10A5F9275A43}" type="datetime1">
              <a:rPr lang="en-US" smtClean="0"/>
              <a:pPr/>
              <a:t>8/1/2018</a:t>
            </a:fld>
            <a:endParaRPr lang="en-US" dirty="0"/>
          </a:p>
        </p:txBody>
      </p:sp>
      <p:sp>
        <p:nvSpPr>
          <p:cNvPr id="3" name="Footer Placeholder 2">
            <a:extLst>
              <a:ext uri="{FF2B5EF4-FFF2-40B4-BE49-F238E27FC236}">
                <a16:creationId xmlns=""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 xmlns:a16="http://schemas.microsoft.com/office/drawing/2014/main" id="{115706A5-7413-46E5-B67F-96A74B0B5D6A}"/>
              </a:ext>
            </a:extLst>
          </p:cNvPr>
          <p:cNvSpPr>
            <a:spLocks noGrp="1"/>
          </p:cNvSpPr>
          <p:nvPr>
            <p:ph type="title"/>
          </p:nvPr>
        </p:nvSpPr>
        <p:spPr>
          <a:xfrm>
            <a:off x="228600" y="228600"/>
            <a:ext cx="8305800" cy="627796"/>
          </a:xfrm>
        </p:spPr>
        <p:txBody>
          <a:bodyPr>
            <a:noAutofit/>
          </a:bodyPr>
          <a:lstStyle/>
          <a:p>
            <a:r>
              <a:rPr lang="en-US" dirty="0"/>
              <a:t>Find Transactions – MVO w/ date change &amp; cancel</a:t>
            </a:r>
          </a:p>
        </p:txBody>
      </p:sp>
      <p:sp>
        <p:nvSpPr>
          <p:cNvPr id="7" name="Text Placeholder 8">
            <a:extLst>
              <a:ext uri="{FF2B5EF4-FFF2-40B4-BE49-F238E27FC236}">
                <a16:creationId xmlns=""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dirty="0"/>
          </a:p>
        </p:txBody>
      </p:sp>
      <p:sp>
        <p:nvSpPr>
          <p:cNvPr id="10" name="Rectangle 9">
            <a:extLst>
              <a:ext uri="{FF2B5EF4-FFF2-40B4-BE49-F238E27FC236}">
                <a16:creationId xmlns="" xmlns:a16="http://schemas.microsoft.com/office/drawing/2014/main" id="{C1102445-81C4-43AC-BFD9-3D1E2702DBC5}"/>
              </a:ext>
            </a:extLst>
          </p:cNvPr>
          <p:cNvSpPr/>
          <p:nvPr/>
        </p:nvSpPr>
        <p:spPr>
          <a:xfrm>
            <a:off x="297180" y="2744301"/>
            <a:ext cx="525781" cy="15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B678004E-7A1B-4B0C-8D00-5F248769D7DF}"/>
              </a:ext>
            </a:extLst>
          </p:cNvPr>
          <p:cNvCxnSpPr/>
          <p:nvPr/>
        </p:nvCxnSpPr>
        <p:spPr>
          <a:xfrm>
            <a:off x="228600" y="48768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36CABDFD-1C2A-4603-B1C8-1EE29A18A65B}"/>
              </a:ext>
            </a:extLst>
          </p:cNvPr>
          <p:cNvSpPr/>
          <p:nvPr/>
        </p:nvSpPr>
        <p:spPr>
          <a:xfrm>
            <a:off x="2895600" y="54102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6E3639BA-E5AE-41FA-B9D6-CB74B2D99EB1}"/>
              </a:ext>
            </a:extLst>
          </p:cNvPr>
          <p:cNvSpPr txBox="1"/>
          <p:nvPr/>
        </p:nvSpPr>
        <p:spPr>
          <a:xfrm>
            <a:off x="6477000" y="2102138"/>
            <a:ext cx="2438400" cy="1754326"/>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Customer requests to change the MVO date from 7/2 to 6/29 on 6/27.  Both ERCOT &amp; TDSP accept the change.</a:t>
            </a:r>
          </a:p>
        </p:txBody>
      </p:sp>
    </p:spTree>
    <p:extLst>
      <p:ext uri="{BB962C8B-B14F-4D97-AF65-F5344CB8AC3E}">
        <p14:creationId xmlns:p14="http://schemas.microsoft.com/office/powerpoint/2010/main" val="15580915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625FF6B2-EA66-463D-B75A-291DFBAEAE77}"/>
              </a:ext>
            </a:extLst>
          </p:cNvPr>
          <p:cNvPicPr/>
          <p:nvPr/>
        </p:nvPicPr>
        <p:blipFill>
          <a:blip r:embed="rId2"/>
          <a:stretch>
            <a:fillRect/>
          </a:stretch>
        </p:blipFill>
        <p:spPr>
          <a:xfrm>
            <a:off x="68580" y="971602"/>
            <a:ext cx="8999220" cy="5200598"/>
          </a:xfrm>
          <a:prstGeom prst="rect">
            <a:avLst/>
          </a:prstGeom>
        </p:spPr>
      </p:pic>
      <p:sp>
        <p:nvSpPr>
          <p:cNvPr id="2" name="Date Placeholder 1">
            <a:extLst>
              <a:ext uri="{FF2B5EF4-FFF2-40B4-BE49-F238E27FC236}">
                <a16:creationId xmlns="" xmlns:a16="http://schemas.microsoft.com/office/drawing/2014/main" id="{33E78837-2500-427A-BED1-90D00EAD30F5}"/>
              </a:ext>
            </a:extLst>
          </p:cNvPr>
          <p:cNvSpPr>
            <a:spLocks noGrp="1"/>
          </p:cNvSpPr>
          <p:nvPr>
            <p:ph type="dt" sz="half" idx="10"/>
          </p:nvPr>
        </p:nvSpPr>
        <p:spPr/>
        <p:txBody>
          <a:bodyPr/>
          <a:lstStyle/>
          <a:p>
            <a:fld id="{1C754AF2-1BFA-4C00-AE3E-10A5F9275A43}" type="datetime1">
              <a:rPr lang="en-US" smtClean="0"/>
              <a:pPr/>
              <a:t>8/1/2018</a:t>
            </a:fld>
            <a:endParaRPr lang="en-US" dirty="0"/>
          </a:p>
        </p:txBody>
      </p:sp>
      <p:sp>
        <p:nvSpPr>
          <p:cNvPr id="3" name="Footer Placeholder 2">
            <a:extLst>
              <a:ext uri="{FF2B5EF4-FFF2-40B4-BE49-F238E27FC236}">
                <a16:creationId xmlns=""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 xmlns:a16="http://schemas.microsoft.com/office/drawing/2014/main" id="{115706A5-7413-46E5-B67F-96A74B0B5D6A}"/>
              </a:ext>
            </a:extLst>
          </p:cNvPr>
          <p:cNvSpPr>
            <a:spLocks noGrp="1"/>
          </p:cNvSpPr>
          <p:nvPr>
            <p:ph type="title"/>
          </p:nvPr>
        </p:nvSpPr>
        <p:spPr>
          <a:xfrm>
            <a:off x="228600" y="228600"/>
            <a:ext cx="9144000" cy="627796"/>
          </a:xfrm>
        </p:spPr>
        <p:txBody>
          <a:bodyPr>
            <a:noAutofit/>
          </a:bodyPr>
          <a:lstStyle/>
          <a:p>
            <a:r>
              <a:rPr lang="en-US" dirty="0"/>
              <a:t>Find Transactions – MVO w/ date change &amp; cancel – </a:t>
            </a:r>
            <a:r>
              <a:rPr lang="en-US" i="1" dirty="0"/>
              <a:t>cont.</a:t>
            </a:r>
          </a:p>
        </p:txBody>
      </p:sp>
      <p:sp>
        <p:nvSpPr>
          <p:cNvPr id="7" name="Text Placeholder 8">
            <a:extLst>
              <a:ext uri="{FF2B5EF4-FFF2-40B4-BE49-F238E27FC236}">
                <a16:creationId xmlns=""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 xmlns:a16="http://schemas.microsoft.com/office/drawing/2014/main" id="{C1102445-81C4-43AC-BFD9-3D1E2702DBC5}"/>
              </a:ext>
            </a:extLst>
          </p:cNvPr>
          <p:cNvSpPr/>
          <p:nvPr/>
        </p:nvSpPr>
        <p:spPr>
          <a:xfrm>
            <a:off x="137160" y="3405912"/>
            <a:ext cx="457200" cy="237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6CABDFD-1C2A-4603-B1C8-1EE29A18A65B}"/>
              </a:ext>
            </a:extLst>
          </p:cNvPr>
          <p:cNvSpPr/>
          <p:nvPr/>
        </p:nvSpPr>
        <p:spPr>
          <a:xfrm>
            <a:off x="2514600" y="55626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 xmlns:a16="http://schemas.microsoft.com/office/drawing/2014/main" id="{341C9D4C-0E61-4652-86DA-FE91D961B95A}"/>
              </a:ext>
            </a:extLst>
          </p:cNvPr>
          <p:cNvSpPr txBox="1"/>
          <p:nvPr/>
        </p:nvSpPr>
        <p:spPr>
          <a:xfrm>
            <a:off x="6115797" y="1770311"/>
            <a:ext cx="2667000" cy="1754326"/>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Customer now requests to cancel the </a:t>
            </a:r>
            <a:r>
              <a:rPr lang="en-US" dirty="0" err="1"/>
              <a:t>the</a:t>
            </a:r>
            <a:r>
              <a:rPr lang="en-US" dirty="0"/>
              <a:t> MVO scheduled for 6/29 on 6/27.   Both ERCOT &amp; TDSP accept the cancellation.</a:t>
            </a:r>
          </a:p>
        </p:txBody>
      </p:sp>
      <p:sp>
        <p:nvSpPr>
          <p:cNvPr id="15" name="TextBox 14">
            <a:extLst>
              <a:ext uri="{FF2B5EF4-FFF2-40B4-BE49-F238E27FC236}">
                <a16:creationId xmlns="" xmlns:a16="http://schemas.microsoft.com/office/drawing/2014/main" id="{18CC0C5E-98F6-434C-803D-D62ADF2E5CA7}"/>
              </a:ext>
            </a:extLst>
          </p:cNvPr>
          <p:cNvSpPr txBox="1"/>
          <p:nvPr/>
        </p:nvSpPr>
        <p:spPr>
          <a:xfrm>
            <a:off x="6115797" y="4930998"/>
            <a:ext cx="2667000" cy="923330"/>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Reason for cancellation can be found in the hyperlink.</a:t>
            </a:r>
          </a:p>
        </p:txBody>
      </p:sp>
      <p:sp>
        <p:nvSpPr>
          <p:cNvPr id="16" name="Rectangle 15">
            <a:extLst>
              <a:ext uri="{FF2B5EF4-FFF2-40B4-BE49-F238E27FC236}">
                <a16:creationId xmlns="" xmlns:a16="http://schemas.microsoft.com/office/drawing/2014/main" id="{634CC4B0-9BE3-4606-8F40-E7C86B51244F}"/>
              </a:ext>
            </a:extLst>
          </p:cNvPr>
          <p:cNvSpPr/>
          <p:nvPr/>
        </p:nvSpPr>
        <p:spPr>
          <a:xfrm>
            <a:off x="498439" y="1809839"/>
            <a:ext cx="457200" cy="113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6861454F-1AF3-4E07-BEC4-32536AE26A71}"/>
              </a:ext>
            </a:extLst>
          </p:cNvPr>
          <p:cNvSpPr/>
          <p:nvPr/>
        </p:nvSpPr>
        <p:spPr>
          <a:xfrm>
            <a:off x="75753" y="4648200"/>
            <a:ext cx="747208"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7602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988D47DA-A66B-4284-A323-43FE986F3565}"/>
              </a:ext>
            </a:extLst>
          </p:cNvPr>
          <p:cNvPicPr/>
          <p:nvPr/>
        </p:nvPicPr>
        <p:blipFill>
          <a:blip r:embed="rId2"/>
          <a:stretch>
            <a:fillRect/>
          </a:stretch>
        </p:blipFill>
        <p:spPr>
          <a:xfrm>
            <a:off x="68580" y="973549"/>
            <a:ext cx="9075420" cy="4436651"/>
          </a:xfrm>
          <a:prstGeom prst="rect">
            <a:avLst/>
          </a:prstGeom>
        </p:spPr>
      </p:pic>
      <p:sp>
        <p:nvSpPr>
          <p:cNvPr id="2" name="Date Placeholder 1">
            <a:extLst>
              <a:ext uri="{FF2B5EF4-FFF2-40B4-BE49-F238E27FC236}">
                <a16:creationId xmlns="" xmlns:a16="http://schemas.microsoft.com/office/drawing/2014/main" id="{33E78837-2500-427A-BED1-90D00EAD30F5}"/>
              </a:ext>
            </a:extLst>
          </p:cNvPr>
          <p:cNvSpPr>
            <a:spLocks noGrp="1"/>
          </p:cNvSpPr>
          <p:nvPr>
            <p:ph type="dt" sz="half" idx="10"/>
          </p:nvPr>
        </p:nvSpPr>
        <p:spPr/>
        <p:txBody>
          <a:bodyPr/>
          <a:lstStyle/>
          <a:p>
            <a:fld id="{1C754AF2-1BFA-4C00-AE3E-10A5F9275A43}" type="datetime1">
              <a:rPr lang="en-US" smtClean="0"/>
              <a:pPr/>
              <a:t>8/1/2018</a:t>
            </a:fld>
            <a:endParaRPr lang="en-US" dirty="0"/>
          </a:p>
        </p:txBody>
      </p:sp>
      <p:sp>
        <p:nvSpPr>
          <p:cNvPr id="3" name="Footer Placeholder 2">
            <a:extLst>
              <a:ext uri="{FF2B5EF4-FFF2-40B4-BE49-F238E27FC236}">
                <a16:creationId xmlns=""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 xmlns:a16="http://schemas.microsoft.com/office/drawing/2014/main" id="{115706A5-7413-46E5-B67F-96A74B0B5D6A}"/>
              </a:ext>
            </a:extLst>
          </p:cNvPr>
          <p:cNvSpPr>
            <a:spLocks noGrp="1"/>
          </p:cNvSpPr>
          <p:nvPr>
            <p:ph type="title"/>
          </p:nvPr>
        </p:nvSpPr>
        <p:spPr/>
        <p:txBody>
          <a:bodyPr>
            <a:normAutofit/>
          </a:bodyPr>
          <a:lstStyle/>
          <a:p>
            <a:r>
              <a:rPr lang="en-US" dirty="0"/>
              <a:t>Find Transactions – MVO to CSA</a:t>
            </a:r>
          </a:p>
        </p:txBody>
      </p:sp>
      <p:sp>
        <p:nvSpPr>
          <p:cNvPr id="7" name="Text Placeholder 8">
            <a:extLst>
              <a:ext uri="{FF2B5EF4-FFF2-40B4-BE49-F238E27FC236}">
                <a16:creationId xmlns=""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 xmlns:a16="http://schemas.microsoft.com/office/drawing/2014/main" id="{C1102445-81C4-43AC-BFD9-3D1E2702DBC5}"/>
              </a:ext>
            </a:extLst>
          </p:cNvPr>
          <p:cNvSpPr/>
          <p:nvPr/>
        </p:nvSpPr>
        <p:spPr>
          <a:xfrm>
            <a:off x="68580" y="3639741"/>
            <a:ext cx="457200" cy="2374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B678004E-7A1B-4B0C-8D00-5F248769D7DF}"/>
              </a:ext>
            </a:extLst>
          </p:cNvPr>
          <p:cNvCxnSpPr/>
          <p:nvPr/>
        </p:nvCxnSpPr>
        <p:spPr>
          <a:xfrm>
            <a:off x="68580" y="494407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36CABDFD-1C2A-4603-B1C8-1EE29A18A65B}"/>
              </a:ext>
            </a:extLst>
          </p:cNvPr>
          <p:cNvSpPr/>
          <p:nvPr/>
        </p:nvSpPr>
        <p:spPr>
          <a:xfrm>
            <a:off x="2438401" y="5716859"/>
            <a:ext cx="8382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 xmlns:a16="http://schemas.microsoft.com/office/drawing/2014/main" id="{341C9D4C-0E61-4652-86DA-FE91D961B95A}"/>
              </a:ext>
            </a:extLst>
          </p:cNvPr>
          <p:cNvSpPr txBox="1"/>
          <p:nvPr/>
        </p:nvSpPr>
        <p:spPr>
          <a:xfrm>
            <a:off x="6119432" y="1388663"/>
            <a:ext cx="2667000" cy="1477328"/>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Customer at premise issues a MVO which activates the CSA.  Notification is sent to CSA holder (814_22).</a:t>
            </a:r>
          </a:p>
        </p:txBody>
      </p:sp>
      <p:sp>
        <p:nvSpPr>
          <p:cNvPr id="16" name="Rectangle 15">
            <a:extLst>
              <a:ext uri="{FF2B5EF4-FFF2-40B4-BE49-F238E27FC236}">
                <a16:creationId xmlns="" xmlns:a16="http://schemas.microsoft.com/office/drawing/2014/main" id="{634CC4B0-9BE3-4606-8F40-E7C86B51244F}"/>
              </a:ext>
            </a:extLst>
          </p:cNvPr>
          <p:cNvSpPr/>
          <p:nvPr/>
        </p:nvSpPr>
        <p:spPr>
          <a:xfrm>
            <a:off x="182881" y="1858615"/>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99B4F57D-6DCA-4424-B2FD-FF5FBC927081}"/>
              </a:ext>
            </a:extLst>
          </p:cNvPr>
          <p:cNvSpPr/>
          <p:nvPr/>
        </p:nvSpPr>
        <p:spPr>
          <a:xfrm>
            <a:off x="179743" y="2321454"/>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 xmlns:a16="http://schemas.microsoft.com/office/drawing/2014/main" id="{CF4D3100-C6B4-4A52-8719-C20DBC02062D}"/>
              </a:ext>
            </a:extLst>
          </p:cNvPr>
          <p:cNvCxnSpPr/>
          <p:nvPr/>
        </p:nvCxnSpPr>
        <p:spPr>
          <a:xfrm>
            <a:off x="137160" y="35814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 xmlns:a16="http://schemas.microsoft.com/office/drawing/2014/main" id="{4D619710-6168-4580-B1F0-D13DE451C53D}"/>
              </a:ext>
            </a:extLst>
          </p:cNvPr>
          <p:cNvPicPr/>
          <p:nvPr/>
        </p:nvPicPr>
        <p:blipFill>
          <a:blip r:embed="rId3"/>
          <a:stretch>
            <a:fillRect/>
          </a:stretch>
        </p:blipFill>
        <p:spPr>
          <a:xfrm>
            <a:off x="51498" y="3317817"/>
            <a:ext cx="8717852" cy="3018062"/>
          </a:xfrm>
          <a:prstGeom prst="rect">
            <a:avLst/>
          </a:prstGeom>
        </p:spPr>
      </p:pic>
      <p:sp>
        <p:nvSpPr>
          <p:cNvPr id="18" name="Rectangle 17">
            <a:extLst>
              <a:ext uri="{FF2B5EF4-FFF2-40B4-BE49-F238E27FC236}">
                <a16:creationId xmlns="" xmlns:a16="http://schemas.microsoft.com/office/drawing/2014/main" id="{6861454F-1AF3-4E07-BEC4-32536AE26A71}"/>
              </a:ext>
            </a:extLst>
          </p:cNvPr>
          <p:cNvSpPr/>
          <p:nvPr/>
        </p:nvSpPr>
        <p:spPr>
          <a:xfrm>
            <a:off x="89404" y="3517248"/>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77200" y="3165104"/>
            <a:ext cx="914400" cy="313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493D3287-B9CF-4FD5-8DD0-C35CF51B6789}"/>
              </a:ext>
            </a:extLst>
          </p:cNvPr>
          <p:cNvSpPr txBox="1"/>
          <p:nvPr/>
        </p:nvSpPr>
        <p:spPr>
          <a:xfrm>
            <a:off x="6119432" y="3853022"/>
            <a:ext cx="2667000" cy="1754326"/>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t>Premise information is provided in the 814_04 and 814_22 including load profile, meter cycle, TDSP Rate Class, and meter information.</a:t>
            </a:r>
          </a:p>
        </p:txBody>
      </p:sp>
    </p:spTree>
    <p:extLst>
      <p:ext uri="{BB962C8B-B14F-4D97-AF65-F5344CB8AC3E}">
        <p14:creationId xmlns:p14="http://schemas.microsoft.com/office/powerpoint/2010/main" val="5068189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8/1/2018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96</a:t>
            </a:fld>
            <a:endParaRPr lang="en-US" dirty="0"/>
          </a:p>
        </p:txBody>
      </p:sp>
      <p:sp>
        <p:nvSpPr>
          <p:cNvPr id="7" name="Title 6"/>
          <p:cNvSpPr>
            <a:spLocks noGrp="1"/>
          </p:cNvSpPr>
          <p:nvPr>
            <p:ph type="title"/>
          </p:nvPr>
        </p:nvSpPr>
        <p:spPr/>
        <p:txBody>
          <a:bodyPr>
            <a:normAutofit/>
          </a:bodyPr>
          <a:lstStyle/>
          <a:p>
            <a:r>
              <a:rPr lang="en-US" dirty="0"/>
              <a:t>Checkpoint Exercise </a:t>
            </a:r>
            <a:r>
              <a:rPr lang="en-US" dirty="0" smtClean="0"/>
              <a:t>#8</a:t>
            </a:r>
            <a:endParaRPr lang="en-US" dirty="0"/>
          </a:p>
        </p:txBody>
      </p:sp>
      <p:sp>
        <p:nvSpPr>
          <p:cNvPr id="2" name="Content Placeholder 1">
            <a:extLst>
              <a:ext uri="{FF2B5EF4-FFF2-40B4-BE49-F238E27FC236}">
                <a16:creationId xmlns:a16="http://schemas.microsoft.com/office/drawing/2014/main" xmlns="" id="{2A71AAC2-F3E0-4F12-9008-63B2E0366EA9}"/>
              </a:ext>
            </a:extLst>
          </p:cNvPr>
          <p:cNvSpPr>
            <a:spLocks noGrp="1"/>
          </p:cNvSpPr>
          <p:nvPr>
            <p:ph sz="quarter" idx="4294967295"/>
          </p:nvPr>
        </p:nvSpPr>
        <p:spPr>
          <a:xfrm>
            <a:off x="608013" y="1905000"/>
            <a:ext cx="8535987" cy="5578475"/>
          </a:xfrm>
        </p:spPr>
        <p:txBody>
          <a:bodyPr/>
          <a:lstStyle/>
          <a:p>
            <a:pPr marL="0" indent="0">
              <a:buNone/>
            </a:pPr>
            <a:r>
              <a:rPr lang="en-US" dirty="0">
                <a:solidFill>
                  <a:schemeClr val="tx1"/>
                </a:solidFill>
              </a:rPr>
              <a:t>Provide each transaction </a:t>
            </a:r>
            <a:r>
              <a:rPr lang="en-US" dirty="0" smtClean="0">
                <a:solidFill>
                  <a:schemeClr val="tx1"/>
                </a:solidFill>
              </a:rPr>
              <a:t>number, </a:t>
            </a:r>
            <a:r>
              <a:rPr lang="en-US" dirty="0">
                <a:solidFill>
                  <a:schemeClr val="tx1"/>
                </a:solidFill>
              </a:rPr>
              <a:t>who the transaction is from and who it is going to, and at the </a:t>
            </a:r>
            <a:r>
              <a:rPr lang="en-US" dirty="0" smtClean="0">
                <a:solidFill>
                  <a:schemeClr val="tx1"/>
                </a:solidFill>
              </a:rPr>
              <a:t>end </a:t>
            </a:r>
            <a:r>
              <a:rPr lang="en-US" dirty="0">
                <a:solidFill>
                  <a:schemeClr val="tx1"/>
                </a:solidFill>
              </a:rPr>
              <a:t>who the REP of Record is from the scenario flow listed below</a:t>
            </a:r>
            <a:r>
              <a:rPr lang="en-US" dirty="0" smtClean="0">
                <a:solidFill>
                  <a:schemeClr val="tx1"/>
                </a:solidFill>
              </a:rPr>
              <a:t>.</a:t>
            </a:r>
          </a:p>
          <a:p>
            <a:pPr marL="0" indent="0">
              <a:buNone/>
            </a:pPr>
            <a:endParaRPr lang="en-US" dirty="0">
              <a:solidFill>
                <a:schemeClr val="tx1"/>
              </a:solidFill>
            </a:endParaRPr>
          </a:p>
          <a:p>
            <a:pPr marL="0" indent="0">
              <a:spcBef>
                <a:spcPts val="600"/>
              </a:spcBef>
              <a:buNone/>
            </a:pPr>
            <a:r>
              <a:rPr lang="en-US" sz="2000" b="1" i="1" dirty="0"/>
              <a:t>Customer calls REP B to enroll for service and REP A is the current REP of Record at that premise:</a:t>
            </a:r>
          </a:p>
          <a:p>
            <a:pPr marL="0" indent="0">
              <a:buNone/>
            </a:pPr>
            <a:endParaRPr lang="en-US" sz="2000" b="1" i="1" dirty="0"/>
          </a:p>
          <a:p>
            <a:pPr marL="0" indent="0">
              <a:buNone/>
            </a:pPr>
            <a:endParaRPr lang="en-US" dirty="0"/>
          </a:p>
        </p:txBody>
      </p:sp>
    </p:spTree>
    <p:extLst>
      <p:ext uri="{BB962C8B-B14F-4D97-AF65-F5344CB8AC3E}">
        <p14:creationId xmlns:p14="http://schemas.microsoft.com/office/powerpoint/2010/main" val="17046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1157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sp>
        <p:nvSpPr>
          <p:cNvPr id="30" name="Title 29"/>
          <p:cNvSpPr>
            <a:spLocks noGrp="1"/>
          </p:cNvSpPr>
          <p:nvPr>
            <p:ph type="title"/>
          </p:nvPr>
        </p:nvSpPr>
        <p:spPr/>
        <p:txBody>
          <a:bodyPr/>
          <a:lstStyle/>
          <a:p>
            <a:r>
              <a:rPr lang="en-US" dirty="0"/>
              <a:t>Checkpoint Exercise </a:t>
            </a:r>
            <a:r>
              <a:rPr lang="en-US" dirty="0" smtClean="0"/>
              <a:t>#</a:t>
            </a:r>
            <a:r>
              <a:rPr lang="en-US" dirty="0"/>
              <a:t>8 - </a:t>
            </a:r>
            <a:r>
              <a:rPr lang="en-US" i="1" dirty="0"/>
              <a:t>continued</a:t>
            </a:r>
            <a:endParaRPr lang="en-US" dirty="0"/>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814_01</a:t>
            </a:r>
            <a:endParaRPr lang="en-US" sz="1600" dirty="0">
              <a:latin typeface="Arial" panose="020B0604020202020204" pitchFamily="34" charset="0"/>
              <a:cs typeface="Arial" panose="020B0604020202020204" pitchFamily="34" charset="0"/>
            </a:endParaRPr>
          </a:p>
        </p:txBody>
      </p:sp>
      <p:sp>
        <p:nvSpPr>
          <p:cNvPr id="4" name="Oval 3"/>
          <p:cNvSpPr/>
          <p:nvPr/>
        </p:nvSpPr>
        <p:spPr>
          <a:xfrm>
            <a:off x="5672077" y="189079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386747" y="188996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814_03</a:t>
            </a:r>
            <a:endParaRPr lang="en-US" sz="1600" dirty="0">
              <a:latin typeface="Arial" panose="020B0604020202020204" pitchFamily="34" charset="0"/>
              <a:cs typeface="Arial" panose="020B0604020202020204" pitchFamily="34" charset="0"/>
            </a:endParaRPr>
          </a:p>
        </p:txBody>
      </p:sp>
      <p:sp>
        <p:nvSpPr>
          <p:cNvPr id="7" name="Oval 6"/>
          <p:cNvSpPr/>
          <p:nvPr/>
        </p:nvSpPr>
        <p:spPr>
          <a:xfrm>
            <a:off x="3758191" y="262826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12760" y="263481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814_04</a:t>
            </a:r>
            <a:endParaRPr lang="en-US" sz="1600" dirty="0">
              <a:latin typeface="Arial" panose="020B0604020202020204" pitchFamily="34" charset="0"/>
              <a:cs typeface="Arial" panose="020B0604020202020204" pitchFamily="34" charset="0"/>
            </a:endParaRPr>
          </a:p>
        </p:txBody>
      </p:sp>
      <p:sp>
        <p:nvSpPr>
          <p:cNvPr id="10" name="Oval 9"/>
          <p:cNvSpPr/>
          <p:nvPr/>
        </p:nvSpPr>
        <p:spPr>
          <a:xfrm>
            <a:off x="4387719" y="33630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86747" y="335755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814_05</a:t>
            </a:r>
            <a:endParaRPr lang="en-US" sz="1600" dirty="0">
              <a:latin typeface="Arial" panose="020B0604020202020204" pitchFamily="34" charset="0"/>
              <a:cs typeface="Arial" panose="020B0604020202020204" pitchFamily="34" charset="0"/>
            </a:endParaRPr>
          </a:p>
        </p:txBody>
      </p:sp>
      <p:sp>
        <p:nvSpPr>
          <p:cNvPr id="13" name="Oval 12"/>
          <p:cNvSpPr/>
          <p:nvPr/>
        </p:nvSpPr>
        <p:spPr>
          <a:xfrm>
            <a:off x="3758191" y="405085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45246" y="405085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05047" y="478336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867_02</a:t>
            </a:r>
            <a:endParaRPr lang="en-US" sz="1600" dirty="0">
              <a:latin typeface="Arial" panose="020B0604020202020204" pitchFamily="34" charset="0"/>
              <a:cs typeface="Arial" panose="020B0604020202020204" pitchFamily="34" charset="0"/>
            </a:endParaRPr>
          </a:p>
        </p:txBody>
      </p:sp>
      <p:sp>
        <p:nvSpPr>
          <p:cNvPr id="16" name="Oval 15"/>
          <p:cNvSpPr/>
          <p:nvPr/>
        </p:nvSpPr>
        <p:spPr>
          <a:xfrm>
            <a:off x="4387073" y="47542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7" name="Oval 16"/>
          <p:cNvSpPr/>
          <p:nvPr/>
        </p:nvSpPr>
        <p:spPr>
          <a:xfrm>
            <a:off x="6386747"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3758191" y="476214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Oval 18"/>
          <p:cNvSpPr/>
          <p:nvPr/>
        </p:nvSpPr>
        <p:spPr>
          <a:xfrm>
            <a:off x="8349908"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0" name="Rectangle 19"/>
          <p:cNvSpPr/>
          <p:nvPr/>
        </p:nvSpPr>
        <p:spPr>
          <a:xfrm>
            <a:off x="2505047" y="5494663"/>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814_06</a:t>
            </a:r>
            <a:endParaRPr lang="en-US" sz="1600" dirty="0">
              <a:latin typeface="Arial" panose="020B0604020202020204" pitchFamily="34" charset="0"/>
              <a:cs typeface="Arial" panose="020B0604020202020204" pitchFamily="34" charset="0"/>
            </a:endParaRPr>
          </a:p>
        </p:txBody>
      </p:sp>
      <p:sp>
        <p:nvSpPr>
          <p:cNvPr id="21" name="Oval 20"/>
          <p:cNvSpPr/>
          <p:nvPr/>
        </p:nvSpPr>
        <p:spPr>
          <a:xfrm>
            <a:off x="3723273" y="5430093"/>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15030" y="543009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9953" y="1769514"/>
            <a:ext cx="8991600" cy="446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2847" y="1385637"/>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8" name="Straight Connector 27"/>
          <p:cNvCxnSpPr/>
          <p:nvPr/>
        </p:nvCxnSpPr>
        <p:spPr>
          <a:xfrm>
            <a:off x="6213911"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8847" y="1750307"/>
            <a:ext cx="0" cy="4197096"/>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42847" y="530145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90" y="1787426"/>
            <a:ext cx="2286000"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Switch request</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Request</a:t>
            </a:r>
            <a:endParaRPr lang="en-US" sz="1600" dirty="0">
              <a:latin typeface="Arial" panose="020B0604020202020204" pitchFamily="34" charset="0"/>
              <a:cs typeface="Arial" panose="020B0604020202020204" pitchFamily="34" charset="0"/>
            </a:endParaRP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CR 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7" name="Rectangle 46"/>
          <p:cNvSpPr/>
          <p:nvPr/>
        </p:nvSpPr>
        <p:spPr>
          <a:xfrm>
            <a:off x="134390" y="463260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Historical Usage</a:t>
            </a:r>
          </a:p>
          <a:p>
            <a:r>
              <a:rPr lang="en-US" sz="1600" dirty="0" smtClean="0">
                <a:latin typeface="Arial" panose="020B0604020202020204" pitchFamily="34" charset="0"/>
                <a:cs typeface="Arial" panose="020B0604020202020204" pitchFamily="34" charset="0"/>
              </a:rPr>
              <a:t>(If requested by REP)</a:t>
            </a:r>
            <a:endParaRPr lang="en-US" sz="1600" dirty="0">
              <a:latin typeface="Arial" panose="020B0604020202020204" pitchFamily="34" charset="0"/>
              <a:cs typeface="Arial" panose="020B0604020202020204" pitchFamily="34" charset="0"/>
            </a:endParaRPr>
          </a:p>
        </p:txBody>
      </p:sp>
      <p:sp>
        <p:nvSpPr>
          <p:cNvPr id="48" name="Rectangle 47"/>
          <p:cNvSpPr/>
          <p:nvPr/>
        </p:nvSpPr>
        <p:spPr>
          <a:xfrm>
            <a:off x="134390" y="5343900"/>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Loss Notification</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502293" y="1381901"/>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64273" y="139780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10316" y="1384829"/>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sp>
        <p:nvSpPr>
          <p:cNvPr id="57" name="Rectangle 56"/>
          <p:cNvSpPr/>
          <p:nvPr/>
        </p:nvSpPr>
        <p:spPr>
          <a:xfrm>
            <a:off x="6165767" y="140031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13619" y="1409093"/>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28928" y="137428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sp>
        <p:nvSpPr>
          <p:cNvPr id="55" name="Rectangle 54"/>
          <p:cNvSpPr/>
          <p:nvPr/>
        </p:nvSpPr>
        <p:spPr>
          <a:xfrm>
            <a:off x="5475235" y="1401178"/>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62600" y="1371290"/>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139" y="138357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cxnSp>
        <p:nvCxnSpPr>
          <p:cNvPr id="62" name="Straight Connector 61"/>
          <p:cNvCxnSpPr/>
          <p:nvPr/>
        </p:nvCxnSpPr>
        <p:spPr>
          <a:xfrm>
            <a:off x="8229600" y="1384829"/>
            <a:ext cx="0" cy="456844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896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9" presetClass="emph" presetSubtype="0" grpId="1"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rctx="PPT">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childTnLst>
                                </p:cTn>
                              </p:par>
                              <p:par>
                                <p:cTn id="69" presetID="9" presetClass="emph" presetSubtype="0" grpId="1" nodeType="withEffect">
                                  <p:stCondLst>
                                    <p:cond delay="0"/>
                                  </p:stCondLst>
                                  <p:childTnLst>
                                    <p:set>
                                      <p:cBhvr rctx="PPT">
                                        <p:cTn id="70" dur="indefinite"/>
                                        <p:tgtEl>
                                          <p:spTgt spid="10"/>
                                        </p:tgtEl>
                                        <p:attrNameLst>
                                          <p:attrName>style.opacity</p:attrName>
                                        </p:attrNameLst>
                                      </p:cBhvr>
                                      <p:to>
                                        <p:strVal val="0.25"/>
                                      </p:to>
                                    </p:set>
                                    <p:animEffect filter="image" prLst="opacity: 0.25">
                                      <p:cBhvr rctx="IE">
                                        <p:cTn id="71" dur="indefinite"/>
                                        <p:tgtEl>
                                          <p:spTgt spid="10"/>
                                        </p:tgtEl>
                                      </p:cBhvr>
                                    </p:animEffect>
                                  </p:childTnLst>
                                </p:cTn>
                              </p:par>
                              <p:par>
                                <p:cTn id="72" presetID="9" presetClass="emph" presetSubtype="0" grpId="1" nodeType="withEffect">
                                  <p:stCondLst>
                                    <p:cond delay="0"/>
                                  </p:stCondLst>
                                  <p:childTnLst>
                                    <p:set>
                                      <p:cBhvr rctx="PPT">
                                        <p:cTn id="73" dur="indefinite"/>
                                        <p:tgtEl>
                                          <p:spTgt spid="11"/>
                                        </p:tgtEl>
                                        <p:attrNameLst>
                                          <p:attrName>style.opacity</p:attrName>
                                        </p:attrNameLst>
                                      </p:cBhvr>
                                      <p:to>
                                        <p:strVal val="0.25"/>
                                      </p:to>
                                    </p:set>
                                    <p:animEffect filter="image" prLst="opacity: 0.25">
                                      <p:cBhvr rctx="IE">
                                        <p:cTn id="74" dur="indefinite"/>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5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9" presetClass="emph" presetSubtype="0" grpId="1" nodeType="withEffect">
                                  <p:stCondLst>
                                    <p:cond delay="0"/>
                                  </p:stCondLst>
                                  <p:childTnLst>
                                    <p:set>
                                      <p:cBhvr rctx="PPT">
                                        <p:cTn id="91" dur="indefinite"/>
                                        <p:tgtEl>
                                          <p:spTgt spid="13"/>
                                        </p:tgtEl>
                                        <p:attrNameLst>
                                          <p:attrName>style.opacity</p:attrName>
                                        </p:attrNameLst>
                                      </p:cBhvr>
                                      <p:to>
                                        <p:strVal val="0.25"/>
                                      </p:to>
                                    </p:set>
                                    <p:animEffect filter="image" prLst="opacity: 0.25">
                                      <p:cBhvr rctx="IE">
                                        <p:cTn id="92" dur="indefinite"/>
                                        <p:tgtEl>
                                          <p:spTgt spid="13"/>
                                        </p:tgtEl>
                                      </p:cBhvr>
                                    </p:animEffect>
                                  </p:childTnLst>
                                </p:cTn>
                              </p:par>
                              <p:par>
                                <p:cTn id="93" presetID="9" presetClass="emph" presetSubtype="0" grpId="1" nodeType="withEffect">
                                  <p:stCondLst>
                                    <p:cond delay="0"/>
                                  </p:stCondLst>
                                  <p:childTnLst>
                                    <p:set>
                                      <p:cBhvr rctx="PPT">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25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grpId="1" nodeType="clickEffect">
                                  <p:stCondLst>
                                    <p:cond delay="0"/>
                                  </p:stCondLst>
                                  <p:childTnLst>
                                    <p:set>
                                      <p:cBhvr rctx="PPT">
                                        <p:cTn id="109" dur="indefinite"/>
                                        <p:tgtEl>
                                          <p:spTgt spid="16"/>
                                        </p:tgtEl>
                                        <p:attrNameLst>
                                          <p:attrName>style.opacity</p:attrName>
                                        </p:attrNameLst>
                                      </p:cBhvr>
                                      <p:to>
                                        <p:strVal val="0.25"/>
                                      </p:to>
                                    </p:set>
                                    <p:animEffect filter="image" prLst="opacity: 0.25">
                                      <p:cBhvr rctx="IE">
                                        <p:cTn id="110" dur="indefinite"/>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50"/>
                                        <p:tgtEl>
                                          <p:spTgt spid="18"/>
                                        </p:tgtEl>
                                      </p:cBhvr>
                                    </p:animEffect>
                                  </p:childTnLst>
                                </p:cTn>
                              </p:par>
                              <p:par>
                                <p:cTn id="114" presetID="9" presetClass="emph" presetSubtype="0" grpId="1" nodeType="withEffect">
                                  <p:stCondLst>
                                    <p:cond delay="0"/>
                                  </p:stCondLst>
                                  <p:childTnLst>
                                    <p:set>
                                      <p:cBhvr rctx="PPT">
                                        <p:cTn id="115" dur="indefinite"/>
                                        <p:tgtEl>
                                          <p:spTgt spid="17"/>
                                        </p:tgtEl>
                                        <p:attrNameLst>
                                          <p:attrName>style.opacity</p:attrName>
                                        </p:attrNameLst>
                                      </p:cBhvr>
                                      <p:to>
                                        <p:strVal val="0.25"/>
                                      </p:to>
                                    </p:set>
                                    <p:animEffect filter="image" prLst="opacity: 0.25">
                                      <p:cBhvr rctx="IE">
                                        <p:cTn id="116" dur="indefinite"/>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25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250"/>
                                        <p:tgtEl>
                                          <p:spTgt spid="20"/>
                                        </p:tgtEl>
                                      </p:cBhvr>
                                    </p:animEffect>
                                  </p:childTnLst>
                                </p:cTn>
                              </p:par>
                              <p:par>
                                <p:cTn id="127" presetID="9" presetClass="emph" presetSubtype="0" grpId="1" nodeType="withEffect">
                                  <p:stCondLst>
                                    <p:cond delay="0"/>
                                  </p:stCondLst>
                                  <p:childTnLst>
                                    <p:set>
                                      <p:cBhvr rctx="PPT">
                                        <p:cTn id="128" dur="indefinite"/>
                                        <p:tgtEl>
                                          <p:spTgt spid="18"/>
                                        </p:tgtEl>
                                        <p:attrNameLst>
                                          <p:attrName>style.opacity</p:attrName>
                                        </p:attrNameLst>
                                      </p:cBhvr>
                                      <p:to>
                                        <p:strVal val="0.25"/>
                                      </p:to>
                                    </p:set>
                                    <p:animEffect filter="image" prLst="opacity: 0.25">
                                      <p:cBhvr rctx="IE">
                                        <p:cTn id="129" dur="indefinite"/>
                                        <p:tgtEl>
                                          <p:spTgt spid="18"/>
                                        </p:tgtEl>
                                      </p:cBhvr>
                                    </p:animEffect>
                                  </p:childTnLst>
                                </p:cTn>
                              </p:par>
                              <p:par>
                                <p:cTn id="130" presetID="9" presetClass="emph" presetSubtype="0" grpId="1" nodeType="withEffect">
                                  <p:stCondLst>
                                    <p:cond delay="0"/>
                                  </p:stCondLst>
                                  <p:childTnLst>
                                    <p:set>
                                      <p:cBhvr rctx="PPT">
                                        <p:cTn id="131" dur="indefinite"/>
                                        <p:tgtEl>
                                          <p:spTgt spid="19"/>
                                        </p:tgtEl>
                                        <p:attrNameLst>
                                          <p:attrName>style.opacity</p:attrName>
                                        </p:attrNameLst>
                                      </p:cBhvr>
                                      <p:to>
                                        <p:strVal val="0.25"/>
                                      </p:to>
                                    </p:set>
                                    <p:animEffect filter="image" prLst="opacity: 0.25">
                                      <p:cBhvr rctx="IE">
                                        <p:cTn id="132" dur="indefinite"/>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25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p:bldP spid="7" grpId="0" animBg="1"/>
      <p:bldP spid="7" grpId="1" animBg="1"/>
      <p:bldP spid="8" grpId="0" animBg="1"/>
      <p:bldP spid="8" grpId="1" animBg="1"/>
      <p:bldP spid="9" grpId="0"/>
      <p:bldP spid="10" grpId="0" animBg="1"/>
      <p:bldP spid="10" grpId="1" animBg="1"/>
      <p:bldP spid="11" grpId="0" animBg="1"/>
      <p:bldP spid="11" grpId="1" animBg="1"/>
      <p:bldP spid="12" grpId="0"/>
      <p:bldP spid="13" grpId="0" animBg="1"/>
      <p:bldP spid="13" grpId="1" animBg="1"/>
      <p:bldP spid="14" grpId="0" animBg="1"/>
      <p:bldP spid="14"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p:bldP spid="21" grpId="0" animBg="1"/>
      <p:bldP spid="22" grpId="0" animBg="1"/>
      <p:bldP spid="2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1157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sp>
        <p:nvSpPr>
          <p:cNvPr id="30" name="Title 29"/>
          <p:cNvSpPr>
            <a:spLocks noGrp="1"/>
          </p:cNvSpPr>
          <p:nvPr>
            <p:ph type="title"/>
          </p:nvPr>
        </p:nvSpPr>
        <p:spPr/>
        <p:txBody>
          <a:bodyPr/>
          <a:lstStyle/>
          <a:p>
            <a:r>
              <a:rPr lang="en-US" dirty="0"/>
              <a:t>Checkpoint Exercise </a:t>
            </a:r>
            <a:r>
              <a:rPr lang="en-US" dirty="0" smtClean="0"/>
              <a:t>#</a:t>
            </a:r>
            <a:r>
              <a:rPr lang="en-US" dirty="0"/>
              <a:t>8 - </a:t>
            </a:r>
            <a:r>
              <a:rPr lang="en-US" i="1" dirty="0"/>
              <a:t>continued</a:t>
            </a:r>
            <a:endParaRPr lang="en-US" dirty="0"/>
          </a:p>
        </p:txBody>
      </p:sp>
      <p:sp>
        <p:nvSpPr>
          <p:cNvPr id="74" name="Oval 73"/>
          <p:cNvSpPr/>
          <p:nvPr/>
        </p:nvSpPr>
        <p:spPr>
          <a:xfrm>
            <a:off x="8399448" y="4025504"/>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1" name="Oval 70"/>
          <p:cNvSpPr/>
          <p:nvPr/>
        </p:nvSpPr>
        <p:spPr>
          <a:xfrm>
            <a:off x="3722242" y="4047995"/>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3" name="Oval 72"/>
          <p:cNvSpPr/>
          <p:nvPr/>
        </p:nvSpPr>
        <p:spPr>
          <a:xfrm>
            <a:off x="6395325" y="4014154"/>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72" name="Oval 71"/>
          <p:cNvSpPr/>
          <p:nvPr/>
        </p:nvSpPr>
        <p:spPr>
          <a:xfrm>
            <a:off x="4381019" y="4043274"/>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867_04</a:t>
            </a:r>
            <a:endParaRPr lang="en-US" sz="1600" dirty="0">
              <a:latin typeface="Arial" panose="020B0604020202020204" pitchFamily="34" charset="0"/>
              <a:cs typeface="Arial" panose="020B0604020202020204" pitchFamily="34" charset="0"/>
            </a:endParaRPr>
          </a:p>
        </p:txBody>
      </p:sp>
      <p:sp>
        <p:nvSpPr>
          <p:cNvPr id="70" name="Oval 69"/>
          <p:cNvSpPr/>
          <p:nvPr/>
        </p:nvSpPr>
        <p:spPr>
          <a:xfrm>
            <a:off x="8403588" y="334713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9" name="Oval 68"/>
          <p:cNvSpPr/>
          <p:nvPr/>
        </p:nvSpPr>
        <p:spPr>
          <a:xfrm>
            <a:off x="3751045" y="3347388"/>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8" name="Oval 67"/>
          <p:cNvSpPr/>
          <p:nvPr/>
        </p:nvSpPr>
        <p:spPr>
          <a:xfrm>
            <a:off x="6395043" y="332202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7" name="Oval 66"/>
          <p:cNvSpPr/>
          <p:nvPr/>
        </p:nvSpPr>
        <p:spPr>
          <a:xfrm>
            <a:off x="4380445" y="333955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867_03</a:t>
            </a:r>
            <a:endParaRPr lang="en-US" sz="1600" dirty="0">
              <a:latin typeface="Arial" panose="020B0604020202020204" pitchFamily="34" charset="0"/>
              <a:cs typeface="Arial" panose="020B0604020202020204" pitchFamily="34" charset="0"/>
            </a:endParaRPr>
          </a:p>
        </p:txBody>
      </p:sp>
      <p:sp>
        <p:nvSpPr>
          <p:cNvPr id="22" name="Oval 21"/>
          <p:cNvSpPr/>
          <p:nvPr/>
        </p:nvSpPr>
        <p:spPr>
          <a:xfrm>
            <a:off x="8403588" y="259879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721737" y="2620335"/>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814_09</a:t>
            </a:r>
            <a:endParaRPr lang="en-US" sz="1600" dirty="0">
              <a:latin typeface="Arial" panose="020B0604020202020204" pitchFamily="34" charset="0"/>
              <a:cs typeface="Arial" panose="020B0604020202020204" pitchFamily="34" charset="0"/>
            </a:endParaRPr>
          </a:p>
        </p:txBody>
      </p:sp>
      <p:sp>
        <p:nvSpPr>
          <p:cNvPr id="17" name="Oval 16"/>
          <p:cNvSpPr/>
          <p:nvPr/>
        </p:nvSpPr>
        <p:spPr>
          <a:xfrm>
            <a:off x="6402883" y="191540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707429" y="188838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814_08</a:t>
            </a:r>
            <a:endParaRPr lang="en-US" sz="1600" dirty="0">
              <a:latin typeface="Arial" panose="020B0604020202020204" pitchFamily="34" charset="0"/>
              <a:cs typeface="Arial" panose="020B0604020202020204" pitchFamily="34" charset="0"/>
            </a:endParaRPr>
          </a:p>
        </p:txBody>
      </p:sp>
      <p:sp>
        <p:nvSpPr>
          <p:cNvPr id="25" name="Rectangle 24"/>
          <p:cNvSpPr/>
          <p:nvPr/>
        </p:nvSpPr>
        <p:spPr>
          <a:xfrm>
            <a:off x="-1385" y="976103"/>
            <a:ext cx="8991600" cy="446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2847" y="1385637"/>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8" name="Straight Connector 27"/>
          <p:cNvCxnSpPr/>
          <p:nvPr/>
        </p:nvCxnSpPr>
        <p:spPr>
          <a:xfrm>
            <a:off x="6213911" y="990600"/>
            <a:ext cx="12743" cy="3597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15927" cy="35973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20390" y="1750307"/>
            <a:ext cx="8457" cy="2837689"/>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3209788"/>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3209788"/>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3203167"/>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3209788"/>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89" y="1787426"/>
            <a:ext cx="2370657"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Cancel Request – submitting CR on same day as Switch schedule</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Cancel Response</a:t>
            </a:r>
            <a:endParaRPr lang="en-US" sz="1600" dirty="0">
              <a:latin typeface="Arial" panose="020B0604020202020204" pitchFamily="34" charset="0"/>
              <a:cs typeface="Arial" panose="020B0604020202020204" pitchFamily="34" charset="0"/>
            </a:endParaRP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Final Usage</a:t>
            </a:r>
            <a:endParaRPr lang="en-US" sz="1600" dirty="0">
              <a:latin typeface="Arial" panose="020B0604020202020204" pitchFamily="34" charset="0"/>
              <a:cs typeface="Arial" panose="020B0604020202020204" pitchFamily="34" charset="0"/>
            </a:endParaRP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Initial Meter Read</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502293" y="1391630"/>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56513" y="1396397"/>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47256" y="1384829"/>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sp>
        <p:nvSpPr>
          <p:cNvPr id="57" name="Rectangle 56"/>
          <p:cNvSpPr/>
          <p:nvPr/>
        </p:nvSpPr>
        <p:spPr>
          <a:xfrm>
            <a:off x="6164675" y="1398787"/>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36759" y="1391289"/>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27335" y="1382291"/>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sp>
        <p:nvSpPr>
          <p:cNvPr id="55" name="Rectangle 54"/>
          <p:cNvSpPr/>
          <p:nvPr/>
        </p:nvSpPr>
        <p:spPr>
          <a:xfrm>
            <a:off x="5474142" y="139201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62600" y="1371290"/>
            <a:ext cx="0" cy="3216706"/>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322" y="138382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cxnSp>
        <p:nvCxnSpPr>
          <p:cNvPr id="62" name="Straight Connector 61"/>
          <p:cNvCxnSpPr/>
          <p:nvPr/>
        </p:nvCxnSpPr>
        <p:spPr>
          <a:xfrm>
            <a:off x="8229600" y="1384829"/>
            <a:ext cx="0" cy="3203167"/>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85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5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5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16"/>
                                        </p:tgtEl>
                                        <p:attrNameLst>
                                          <p:attrName>style.opacity</p:attrName>
                                        </p:attrNameLst>
                                      </p:cBhvr>
                                      <p:to>
                                        <p:strVal val="0.25"/>
                                      </p:to>
                                    </p:set>
                                    <p:animEffect filter="image" prLst="opacity: 0.25">
                                      <p:cBhvr rctx="IE">
                                        <p:cTn id="29" dur="indefinite"/>
                                        <p:tgtEl>
                                          <p:spTgt spid="16"/>
                                        </p:tgtEl>
                                      </p:cBhvr>
                                    </p:animEffect>
                                  </p:childTnLst>
                                </p:cTn>
                              </p:par>
                              <p:par>
                                <p:cTn id="30" presetID="9" presetClass="emph" presetSubtype="0" grpId="1" nodeType="withEffect">
                                  <p:stCondLst>
                                    <p:cond delay="0"/>
                                  </p:stCondLst>
                                  <p:childTnLst>
                                    <p:set>
                                      <p:cBhvr rctx="PPT">
                                        <p:cTn id="31" dur="indefinite"/>
                                        <p:tgtEl>
                                          <p:spTgt spid="17"/>
                                        </p:tgtEl>
                                        <p:attrNameLst>
                                          <p:attrName>style.opacity</p:attrName>
                                        </p:attrNameLst>
                                      </p:cBhvr>
                                      <p:to>
                                        <p:strVal val="0.25"/>
                                      </p:to>
                                    </p:set>
                                    <p:animEffect filter="image" prLst="opacity: 0.25">
                                      <p:cBhvr rctx="IE">
                                        <p:cTn id="32" dur="indefinite"/>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5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5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21"/>
                                        </p:tgtEl>
                                        <p:attrNameLst>
                                          <p:attrName>style.opacity</p:attrName>
                                        </p:attrNameLst>
                                      </p:cBhvr>
                                      <p:to>
                                        <p:strVal val="0.25"/>
                                      </p:to>
                                    </p:set>
                                    <p:animEffect filter="image" prLst="opacity: 0.25">
                                      <p:cBhvr rctx="IE">
                                        <p:cTn id="50" dur="indefinite"/>
                                        <p:tgtEl>
                                          <p:spTgt spid="21"/>
                                        </p:tgtEl>
                                      </p:cBhvr>
                                    </p:animEffect>
                                  </p:childTnLst>
                                </p:cTn>
                              </p:par>
                              <p:par>
                                <p:cTn id="51" presetID="9" presetClass="emph" presetSubtype="0" grpId="1" nodeType="withEffect">
                                  <p:stCondLst>
                                    <p:cond delay="0"/>
                                  </p:stCondLst>
                                  <p:childTnLst>
                                    <p:set>
                                      <p:cBhvr rctx="PPT">
                                        <p:cTn id="52" dur="indefinite"/>
                                        <p:tgtEl>
                                          <p:spTgt spid="22"/>
                                        </p:tgtEl>
                                        <p:attrNameLst>
                                          <p:attrName>style.opacity</p:attrName>
                                        </p:attrNameLst>
                                      </p:cBhvr>
                                      <p:to>
                                        <p:strVal val="0.25"/>
                                      </p:to>
                                    </p:set>
                                    <p:animEffect filter="image" prLst="opacity: 0.25">
                                      <p:cBhvr rctx="IE">
                                        <p:cTn id="53" dur="indefinite"/>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25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250"/>
                                        <p:tgtEl>
                                          <p:spTgt spid="6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250"/>
                                        <p:tgtEl>
                                          <p:spTgt spid="69"/>
                                        </p:tgtEl>
                                      </p:cBhvr>
                                    </p:animEffect>
                                  </p:childTnLst>
                                </p:cTn>
                              </p:par>
                              <p:par>
                                <p:cTn id="69" presetID="9" presetClass="emph" presetSubtype="0" grpId="1" nodeType="withEffect">
                                  <p:stCondLst>
                                    <p:cond delay="0"/>
                                  </p:stCondLst>
                                  <p:childTnLst>
                                    <p:set>
                                      <p:cBhvr rctx="PPT">
                                        <p:cTn id="70" dur="indefinite"/>
                                        <p:tgtEl>
                                          <p:spTgt spid="67"/>
                                        </p:tgtEl>
                                        <p:attrNameLst>
                                          <p:attrName>style.opacity</p:attrName>
                                        </p:attrNameLst>
                                      </p:cBhvr>
                                      <p:to>
                                        <p:strVal val="0.25"/>
                                      </p:to>
                                    </p:set>
                                    <p:animEffect filter="image" prLst="opacity: 0.25">
                                      <p:cBhvr rctx="IE">
                                        <p:cTn id="71" dur="indefinite"/>
                                        <p:tgtEl>
                                          <p:spTgt spid="67"/>
                                        </p:tgtEl>
                                      </p:cBhvr>
                                    </p:animEffect>
                                  </p:childTnLst>
                                </p:cTn>
                              </p:par>
                              <p:par>
                                <p:cTn id="72" presetID="9" presetClass="emph" presetSubtype="0" grpId="1" nodeType="withEffect">
                                  <p:stCondLst>
                                    <p:cond delay="0"/>
                                  </p:stCondLst>
                                  <p:childTnLst>
                                    <p:set>
                                      <p:cBhvr rctx="PPT">
                                        <p:cTn id="73" dur="indefinite"/>
                                        <p:tgtEl>
                                          <p:spTgt spid="68"/>
                                        </p:tgtEl>
                                        <p:attrNameLst>
                                          <p:attrName>style.opacity</p:attrName>
                                        </p:attrNameLst>
                                      </p:cBhvr>
                                      <p:to>
                                        <p:strVal val="0.25"/>
                                      </p:to>
                                    </p:set>
                                    <p:animEffect filter="image" prLst="opacity: 0.25">
                                      <p:cBhvr rctx="IE">
                                        <p:cTn id="74" dur="indefinite"/>
                                        <p:tgtEl>
                                          <p:spTgt spid="6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250"/>
                                        <p:tgtEl>
                                          <p:spTgt spid="7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250"/>
                                        <p:tgtEl>
                                          <p:spTgt spid="12"/>
                                        </p:tgtEl>
                                      </p:cBhvr>
                                    </p:animEffect>
                                  </p:childTnLst>
                                </p:cTn>
                              </p:par>
                              <p:par>
                                <p:cTn id="85" presetID="9" presetClass="emph" presetSubtype="0" grpId="1" nodeType="withEffect">
                                  <p:stCondLst>
                                    <p:cond delay="0"/>
                                  </p:stCondLst>
                                  <p:childTnLst>
                                    <p:set>
                                      <p:cBhvr rctx="PPT">
                                        <p:cTn id="86" dur="indefinite"/>
                                        <p:tgtEl>
                                          <p:spTgt spid="69"/>
                                        </p:tgtEl>
                                        <p:attrNameLst>
                                          <p:attrName>style.opacity</p:attrName>
                                        </p:attrNameLst>
                                      </p:cBhvr>
                                      <p:to>
                                        <p:strVal val="0.25"/>
                                      </p:to>
                                    </p:set>
                                    <p:animEffect filter="image" prLst="opacity: 0.25">
                                      <p:cBhvr rctx="IE">
                                        <p:cTn id="87" dur="indefinite"/>
                                        <p:tgtEl>
                                          <p:spTgt spid="69"/>
                                        </p:tgtEl>
                                      </p:cBhvr>
                                    </p:animEffect>
                                  </p:childTnLst>
                                </p:cTn>
                              </p:par>
                              <p:par>
                                <p:cTn id="88" presetID="9" presetClass="emph" presetSubtype="0" grpId="1" nodeType="withEffect">
                                  <p:stCondLst>
                                    <p:cond delay="0"/>
                                  </p:stCondLst>
                                  <p:childTnLst>
                                    <p:set>
                                      <p:cBhvr rctx="PPT">
                                        <p:cTn id="89" dur="indefinite"/>
                                        <p:tgtEl>
                                          <p:spTgt spid="70"/>
                                        </p:tgtEl>
                                        <p:attrNameLst>
                                          <p:attrName>style.opacity</p:attrName>
                                        </p:attrNameLst>
                                      </p:cBhvr>
                                      <p:to>
                                        <p:strVal val="0.25"/>
                                      </p:to>
                                    </p:set>
                                    <p:animEffect filter="image" prLst="opacity: 0.25">
                                      <p:cBhvr rctx="IE">
                                        <p:cTn id="90" dur="indefinite"/>
                                        <p:tgtEl>
                                          <p:spTgt spid="7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250"/>
                                        <p:tgtEl>
                                          <p:spTgt spid="7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fade">
                                      <p:cBhvr>
                                        <p:cTn id="100" dur="250"/>
                                        <p:tgtEl>
                                          <p:spTgt spid="7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animEffect transition="in" filter="fade">
                                      <p:cBhvr>
                                        <p:cTn id="105" dur="250"/>
                                        <p:tgtEl>
                                          <p:spTgt spid="71"/>
                                        </p:tgtEl>
                                      </p:cBhvr>
                                    </p:animEffect>
                                  </p:childTnLst>
                                </p:cTn>
                              </p:par>
                              <p:par>
                                <p:cTn id="106" presetID="9" presetClass="emph" presetSubtype="0" grpId="1" nodeType="withEffect">
                                  <p:stCondLst>
                                    <p:cond delay="0"/>
                                  </p:stCondLst>
                                  <p:childTnLst>
                                    <p:set>
                                      <p:cBhvr rctx="PPT">
                                        <p:cTn id="107" dur="indefinite"/>
                                        <p:tgtEl>
                                          <p:spTgt spid="72"/>
                                        </p:tgtEl>
                                        <p:attrNameLst>
                                          <p:attrName>style.opacity</p:attrName>
                                        </p:attrNameLst>
                                      </p:cBhvr>
                                      <p:to>
                                        <p:strVal val="0.25"/>
                                      </p:to>
                                    </p:set>
                                    <p:animEffect filter="image" prLst="opacity: 0.25">
                                      <p:cBhvr rctx="IE">
                                        <p:cTn id="108" dur="indefinite"/>
                                        <p:tgtEl>
                                          <p:spTgt spid="72"/>
                                        </p:tgtEl>
                                      </p:cBhvr>
                                    </p:animEffect>
                                  </p:childTnLst>
                                </p:cTn>
                              </p:par>
                              <p:par>
                                <p:cTn id="109" presetID="9" presetClass="emph" presetSubtype="0" grpId="1" nodeType="withEffect">
                                  <p:stCondLst>
                                    <p:cond delay="0"/>
                                  </p:stCondLst>
                                  <p:childTnLst>
                                    <p:set>
                                      <p:cBhvr rctx="PPT">
                                        <p:cTn id="110" dur="indefinite"/>
                                        <p:tgtEl>
                                          <p:spTgt spid="73"/>
                                        </p:tgtEl>
                                        <p:attrNameLst>
                                          <p:attrName>style.opacity</p:attrName>
                                        </p:attrNameLst>
                                      </p:cBhvr>
                                      <p:to>
                                        <p:strVal val="0.25"/>
                                      </p:to>
                                    </p:set>
                                    <p:animEffect filter="image" prLst="opacity: 0.25">
                                      <p:cBhvr rctx="IE">
                                        <p:cTn id="111" dur="indefinite"/>
                                        <p:tgtEl>
                                          <p:spTgt spid="7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fade">
                                      <p:cBhvr>
                                        <p:cTn id="116" dur="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1" grpId="0" animBg="1"/>
      <p:bldP spid="73" grpId="0" animBg="1"/>
      <p:bldP spid="73" grpId="1" animBg="1"/>
      <p:bldP spid="72" grpId="0" animBg="1"/>
      <p:bldP spid="72" grpId="1" animBg="1"/>
      <p:bldP spid="12" grpId="0"/>
      <p:bldP spid="70" grpId="0" animBg="1"/>
      <p:bldP spid="70" grpId="1" animBg="1"/>
      <p:bldP spid="69" grpId="0" animBg="1"/>
      <p:bldP spid="69" grpId="1" animBg="1"/>
      <p:bldP spid="68" grpId="0" animBg="1"/>
      <p:bldP spid="68" grpId="1" animBg="1"/>
      <p:bldP spid="67" grpId="0" animBg="1"/>
      <p:bldP spid="67" grpId="1" animBg="1"/>
      <p:bldP spid="9" grpId="0"/>
      <p:bldP spid="22" grpId="0" animBg="1"/>
      <p:bldP spid="22" grpId="1" animBg="1"/>
      <p:bldP spid="21" grpId="0" animBg="1"/>
      <p:bldP spid="21" grpId="1" animBg="1"/>
      <p:bldP spid="6" grpId="0"/>
      <p:bldP spid="17" grpId="0" animBg="1"/>
      <p:bldP spid="17" grpId="1" animBg="1"/>
      <p:bldP spid="16" grpId="0" animBg="1"/>
      <p:bldP spid="16" grpId="1" animBg="1"/>
      <p:bldP spid="3" grpId="0"/>
      <p:bldP spid="2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8/1/2018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99</a:t>
            </a:fld>
            <a:endParaRPr lang="en-US" dirty="0"/>
          </a:p>
        </p:txBody>
      </p:sp>
      <p:sp>
        <p:nvSpPr>
          <p:cNvPr id="4" name="Title 3"/>
          <p:cNvSpPr>
            <a:spLocks noGrp="1"/>
          </p:cNvSpPr>
          <p:nvPr>
            <p:ph type="title"/>
          </p:nvPr>
        </p:nvSpPr>
        <p:spPr/>
        <p:txBody>
          <a:bodyPr>
            <a:normAutofit/>
          </a:bodyPr>
          <a:lstStyle/>
          <a:p>
            <a:r>
              <a:rPr lang="en-US" dirty="0"/>
              <a:t>Checkpoint Exercise </a:t>
            </a:r>
            <a:r>
              <a:rPr lang="en-US" dirty="0" smtClean="0"/>
              <a:t>#8 - </a:t>
            </a:r>
            <a:r>
              <a:rPr lang="en-US" i="1" dirty="0" smtClean="0"/>
              <a:t>continued</a:t>
            </a:r>
            <a:endParaRPr lang="en-US" dirty="0"/>
          </a:p>
        </p:txBody>
      </p:sp>
      <p:sp>
        <p:nvSpPr>
          <p:cNvPr id="2" name="Content Placeholder 1">
            <a:extLst>
              <a:ext uri="{FF2B5EF4-FFF2-40B4-BE49-F238E27FC236}">
                <a16:creationId xmlns:a16="http://schemas.microsoft.com/office/drawing/2014/main" xmlns="" id="{1EFB95EA-9ECE-4124-B2E2-EA630B9863E8}"/>
              </a:ext>
            </a:extLst>
          </p:cNvPr>
          <p:cNvSpPr>
            <a:spLocks noGrp="1"/>
          </p:cNvSpPr>
          <p:nvPr>
            <p:ph sz="quarter" idx="4294967295"/>
          </p:nvPr>
        </p:nvSpPr>
        <p:spPr>
          <a:xfrm>
            <a:off x="608013" y="1676400"/>
            <a:ext cx="8535987" cy="5578475"/>
          </a:xfrm>
        </p:spPr>
        <p:txBody>
          <a:bodyPr/>
          <a:lstStyle/>
          <a:p>
            <a:pPr marL="0" indent="0">
              <a:buNone/>
            </a:pPr>
            <a:r>
              <a:rPr lang="en-US" dirty="0"/>
              <a:t>From the transaction flow, who is the REP of Record?</a:t>
            </a:r>
          </a:p>
          <a:p>
            <a:pPr marL="0" indent="0">
              <a:buNone/>
            </a:pPr>
            <a:r>
              <a:rPr lang="en-US" dirty="0"/>
              <a:t>_________________________________________________</a:t>
            </a:r>
          </a:p>
          <a:p>
            <a:pPr marL="0" indent="0">
              <a:buNone/>
            </a:pPr>
            <a:endParaRPr lang="en-US" dirty="0"/>
          </a:p>
          <a:p>
            <a:pPr marL="0" indent="0">
              <a:buNone/>
            </a:pPr>
            <a:r>
              <a:rPr lang="en-US" dirty="0"/>
              <a:t>What is the situation described?</a:t>
            </a:r>
          </a:p>
          <a:p>
            <a:pPr marL="0" indent="0">
              <a:buNone/>
            </a:pPr>
            <a:r>
              <a:rPr lang="en-US" dirty="0"/>
              <a:t>_________________________________________________</a:t>
            </a:r>
          </a:p>
        </p:txBody>
      </p:sp>
    </p:spTree>
    <p:extLst>
      <p:ext uri="{BB962C8B-B14F-4D97-AF65-F5344CB8AC3E}">
        <p14:creationId xmlns:p14="http://schemas.microsoft.com/office/powerpoint/2010/main" val="24172091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4005</TotalTime>
  <Words>6026</Words>
  <Application>Microsoft Office PowerPoint</Application>
  <PresentationFormat>On-screen Show (4:3)</PresentationFormat>
  <Paragraphs>1549</Paragraphs>
  <Slides>120</Slides>
  <Notes>26</Notes>
  <HiddenSlides>21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26" baseType="lpstr">
      <vt:lpstr>Arial</vt:lpstr>
      <vt:lpstr>Calibri</vt:lpstr>
      <vt:lpstr>Wingdings</vt:lpstr>
      <vt:lpstr>Retrospect</vt:lpstr>
      <vt:lpstr>Acrobat Document</vt:lpstr>
      <vt:lpstr>Worksheet</vt:lpstr>
      <vt:lpstr>Texas  Standard  Electronic  Transactions</vt:lpstr>
      <vt:lpstr>Housekeeping</vt:lpstr>
      <vt:lpstr>Antitrust Admonition</vt:lpstr>
      <vt:lpstr>Course Objectives</vt:lpstr>
      <vt:lpstr>1: Introduction</vt:lpstr>
      <vt:lpstr>What is TX SET?</vt:lpstr>
      <vt:lpstr>Benefits of TX SET</vt:lpstr>
      <vt:lpstr>When  are TX SETs used?</vt:lpstr>
      <vt:lpstr>How are TX SET Delivered</vt:lpstr>
      <vt:lpstr>Transaction Flows</vt:lpstr>
      <vt:lpstr>Acronyms</vt:lpstr>
      <vt:lpstr>Acronyms</vt:lpstr>
      <vt:lpstr>2: Governing Documents   </vt:lpstr>
      <vt:lpstr>Hierarchy of Rules</vt:lpstr>
      <vt:lpstr>ERCOT Protocols</vt:lpstr>
      <vt:lpstr>ERCOT Protocols</vt:lpstr>
      <vt:lpstr>Relevant ERCOT Protocol Sections</vt:lpstr>
      <vt:lpstr>Section 15  - Customer Registration</vt:lpstr>
      <vt:lpstr>Section 19 – Texas Standard Electronic Transaction</vt:lpstr>
      <vt:lpstr>Section 24 – Retail Point to Point Communications</vt:lpstr>
      <vt:lpstr>ERCOT Market Guides</vt:lpstr>
      <vt:lpstr>ERCOT Market Guides</vt:lpstr>
      <vt:lpstr>ERCOT Retail Market Guide</vt:lpstr>
      <vt:lpstr>Section 7 – Market Processes</vt:lpstr>
      <vt:lpstr>Appendicies</vt:lpstr>
      <vt:lpstr>Section 11- Solution to Stacking</vt:lpstr>
      <vt:lpstr>TX SET Guides</vt:lpstr>
      <vt:lpstr>Texas SET Swimlanes </vt:lpstr>
      <vt:lpstr>TX SET Swimlanes</vt:lpstr>
      <vt:lpstr>Texas SET Implementation Guides (IG)</vt:lpstr>
      <vt:lpstr>3: Transactions</vt:lpstr>
      <vt:lpstr>Overview of transaction flow</vt:lpstr>
      <vt:lpstr>Texas Standard Electronic Transactions (TX SET) – Interactive </vt:lpstr>
      <vt:lpstr>Texas Standard Electronic Transactions (TX SET) – Interactive </vt:lpstr>
      <vt:lpstr>Transaction Names</vt:lpstr>
      <vt:lpstr>Transaction Names</vt:lpstr>
      <vt:lpstr>Transaction Names</vt:lpstr>
      <vt:lpstr>Transaction Names</vt:lpstr>
      <vt:lpstr>Checkpoint Questions – Exercise #1</vt:lpstr>
      <vt:lpstr>Checkpoint Questions – Exercise #1 – continued</vt:lpstr>
      <vt:lpstr>4: Transaction Process Flow</vt:lpstr>
      <vt:lpstr>Move In – Reject</vt:lpstr>
      <vt:lpstr>Move In – Accept</vt:lpstr>
      <vt:lpstr>TxSET Swimlanes</vt:lpstr>
      <vt:lpstr>Move In w/ Permit Required – New Installation</vt:lpstr>
      <vt:lpstr>Move In w/ Permit Not Received</vt:lpstr>
      <vt:lpstr>TxSET Swimlanes</vt:lpstr>
      <vt:lpstr>Move In w/ Date Change followed by Cancel</vt:lpstr>
      <vt:lpstr>Move In w/ Cancel</vt:lpstr>
      <vt:lpstr>Move In w/ Date Change</vt:lpstr>
      <vt:lpstr>TxSET Swimlanes</vt:lpstr>
      <vt:lpstr>Checkpoint Exercise #2</vt:lpstr>
      <vt:lpstr>Checkpoint Exercise #2 - continued</vt:lpstr>
      <vt:lpstr>Switch – Approved</vt:lpstr>
      <vt:lpstr>Switch – Rejected</vt:lpstr>
      <vt:lpstr>TxSET Swimlanes</vt:lpstr>
      <vt:lpstr>Switch Hold – Add – Deferred Payment Plan (DPP)</vt:lpstr>
      <vt:lpstr>Switch Hold – Remove – DPP / Tampering</vt:lpstr>
      <vt:lpstr>TxSET Swimlanes</vt:lpstr>
      <vt:lpstr>TxSET Swimlanes</vt:lpstr>
      <vt:lpstr>Switch Hold – Add - Tampering</vt:lpstr>
      <vt:lpstr>TxSET Swimlanes</vt:lpstr>
      <vt:lpstr>Switch w/ Switch Hold</vt:lpstr>
      <vt:lpstr>Checkpoint Questions – Exercise #3</vt:lpstr>
      <vt:lpstr>Move Out – Reject</vt:lpstr>
      <vt:lpstr>Move Out – Accept</vt:lpstr>
      <vt:lpstr>TxSET Swimlanes</vt:lpstr>
      <vt:lpstr>Transaction Solution to Stacking</vt:lpstr>
      <vt:lpstr>Transaction Solution to Stacking</vt:lpstr>
      <vt:lpstr>TxSET Swimlanes</vt:lpstr>
      <vt:lpstr>Checkpoint Exercise #4</vt:lpstr>
      <vt:lpstr>Checkpoint Exercise #4 - continued</vt:lpstr>
      <vt:lpstr>Checkpoint Exercise #4 - continued</vt:lpstr>
      <vt:lpstr>Checkpoint Exercise #4 - continued</vt:lpstr>
      <vt:lpstr>Checkpoint Exercise #4 - continued</vt:lpstr>
      <vt:lpstr>Move Out to CSA</vt:lpstr>
      <vt:lpstr>TxSET Swimlanes</vt:lpstr>
      <vt:lpstr>TxSET Swimlanes</vt:lpstr>
      <vt:lpstr>Checkpoint Exercise #5</vt:lpstr>
      <vt:lpstr>Disconnect for Non-Pay (DNP)*</vt:lpstr>
      <vt:lpstr>Reconnect after DNP*</vt:lpstr>
      <vt:lpstr>TxSET Swimlanes</vt:lpstr>
      <vt:lpstr>Checkpoint Exercise #6</vt:lpstr>
      <vt:lpstr>TX SET Implementation Guides w/ Examples</vt:lpstr>
      <vt:lpstr>TX SET Implementation Guides w/ Examples</vt:lpstr>
      <vt:lpstr>Electronic Data Interface (EDI) Transactions </vt:lpstr>
      <vt:lpstr>Checkpoint Exercise #7</vt:lpstr>
      <vt:lpstr>5: MIS Portal</vt:lpstr>
      <vt:lpstr>Market Information System</vt:lpstr>
      <vt:lpstr>Find ESI ID</vt:lpstr>
      <vt:lpstr>Find ESI ID – Additional information</vt:lpstr>
      <vt:lpstr>Find Transactions – MVI w/ permit required </vt:lpstr>
      <vt:lpstr>Find Transactions – MVO w/ date change &amp; cancel</vt:lpstr>
      <vt:lpstr>Find Transactions – MVO w/ date change &amp; cancel – cont.</vt:lpstr>
      <vt:lpstr>Find Transactions – MVO to CSA</vt:lpstr>
      <vt:lpstr>Checkpoint Exercise #8</vt:lpstr>
      <vt:lpstr>Checkpoint Exercise #8 - continued</vt:lpstr>
      <vt:lpstr>Checkpoint Exercise #8 - continued</vt:lpstr>
      <vt:lpstr>Checkpoint Exercise #8 - continued</vt:lpstr>
      <vt:lpstr>6: TX SET Working Group</vt:lpstr>
      <vt:lpstr>TX SET Working Group</vt:lpstr>
      <vt:lpstr>TX SET Issue Submission Process</vt:lpstr>
      <vt:lpstr>Retail Market Testing</vt:lpstr>
      <vt:lpstr>Retail Market Testing</vt:lpstr>
      <vt:lpstr>ListServe</vt:lpstr>
      <vt:lpstr>Appendix</vt:lpstr>
      <vt:lpstr>ERCOT Retail Market Guide</vt:lpstr>
      <vt:lpstr>ERCOT Retail Market Guide</vt:lpstr>
      <vt:lpstr>ERCOT Retail Market Guide</vt:lpstr>
      <vt:lpstr>Texas SET Swimlanes </vt:lpstr>
      <vt:lpstr>Texas SET Swimlanes </vt:lpstr>
      <vt:lpstr>TX SET Implementation Guides (IG)</vt:lpstr>
      <vt:lpstr>Texas SET Implementation Guides  </vt:lpstr>
      <vt:lpstr>Texas SET Implementation Guides  </vt:lpstr>
      <vt:lpstr>Texas SET Implementation Guides  </vt:lpstr>
      <vt:lpstr>Load Serving Entities (LSE) </vt:lpstr>
      <vt:lpstr>Registration and Qualification/Certification </vt:lpstr>
      <vt:lpstr>Retail Market Testing </vt:lpstr>
      <vt:lpstr>Retail Market Testing </vt:lpstr>
      <vt:lpstr>Retail Market Testing </vt:lpstr>
    </vt:vector>
  </TitlesOfParts>
  <Company>Oncor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Deller, Art</cp:lastModifiedBy>
  <cp:revision>208</cp:revision>
  <cp:lastPrinted>2018-08-01T16:10:22Z</cp:lastPrinted>
  <dcterms:created xsi:type="dcterms:W3CDTF">2018-02-28T17:04:58Z</dcterms:created>
  <dcterms:modified xsi:type="dcterms:W3CDTF">2018-08-01T18:50:23Z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ies>
</file>