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1" r:id="rId1"/>
  </p:sldMasterIdLst>
  <p:notesMasterIdLst>
    <p:notesMasterId r:id="rId38"/>
  </p:notesMasterIdLst>
  <p:handoutMasterIdLst>
    <p:handoutMasterId r:id="rId39"/>
  </p:handoutMasterIdLst>
  <p:sldIdLst>
    <p:sldId id="478" r:id="rId2"/>
    <p:sldId id="370" r:id="rId3"/>
    <p:sldId id="371" r:id="rId4"/>
    <p:sldId id="387" r:id="rId5"/>
    <p:sldId id="388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79" r:id="rId20"/>
    <p:sldId id="381" r:id="rId21"/>
    <p:sldId id="427" r:id="rId22"/>
    <p:sldId id="383" r:id="rId23"/>
    <p:sldId id="428" r:id="rId24"/>
    <p:sldId id="477" r:id="rId25"/>
    <p:sldId id="476" r:id="rId26"/>
    <p:sldId id="426" r:id="rId27"/>
    <p:sldId id="372" r:id="rId28"/>
    <p:sldId id="374" r:id="rId29"/>
    <p:sldId id="436" r:id="rId30"/>
    <p:sldId id="377" r:id="rId31"/>
    <p:sldId id="379" r:id="rId32"/>
    <p:sldId id="390" r:id="rId33"/>
    <p:sldId id="429" r:id="rId34"/>
    <p:sldId id="402" r:id="rId35"/>
    <p:sldId id="406" r:id="rId36"/>
    <p:sldId id="437" r:id="rId37"/>
  </p:sldIdLst>
  <p:sldSz cx="9144000" cy="6858000" type="screen4x3"/>
  <p:notesSz cx="7010400" cy="92964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64" userDrawn="1">
          <p15:clr>
            <a:srgbClr val="A4A3A4"/>
          </p15:clr>
        </p15:guide>
        <p15:guide id="4" pos="39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er, Art" initials="DA" lastIdx="3" clrIdx="0">
    <p:extLst>
      <p:ext uri="{19B8F6BF-5375-455C-9EA6-DF929625EA0E}">
        <p15:presenceInfo xmlns:p15="http://schemas.microsoft.com/office/powerpoint/2012/main" userId="S-1-5-21-639947351-343809578-3807592339-42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EC7"/>
    <a:srgbClr val="26D07C"/>
    <a:srgbClr val="FF8200"/>
    <a:srgbClr val="5B6770"/>
    <a:srgbClr val="EAEAEA"/>
    <a:srgbClr val="FFDBB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07" autoAdjust="0"/>
    <p:restoredTop sz="90890" autoAdjust="0"/>
  </p:normalViewPr>
  <p:slideViewPr>
    <p:cSldViewPr showGuides="1">
      <p:cViewPr varScale="1">
        <p:scale>
          <a:sx n="105" d="100"/>
          <a:sy n="105" d="100"/>
        </p:scale>
        <p:origin x="126" y="324"/>
      </p:cViewPr>
      <p:guideLst>
        <p:guide orient="horz" pos="2160"/>
        <p:guide pos="2880"/>
        <p:guide orient="horz" pos="2064"/>
        <p:guide pos="39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452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147" Type="http://schemas.microsoft.com/office/2015/10/relationships/revisionInfo" Target="revisionInfo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7-24T10:17:59.136" idx="1">
    <p:pos x="5542" y="889"/>
    <p:text>Which slide was this on?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947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99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947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5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07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8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3FBA-11D0-4627-8081-9E47F20A04F4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23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err="1" smtClean="0"/>
              <a:t>TxSET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5438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8600" y="915382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933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iz">
    <p:bg>
      <p:bgPr>
        <a:solidFill>
          <a:schemeClr val="accent1">
            <a:lumMod val="20000"/>
            <a:lumOff val="80000"/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EAC447-3327-4999-A9BE-AA2D53A9E4E7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err="1" smtClean="0"/>
              <a:t>TxSET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543800" cy="627796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8600" y="915382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90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563" y="2209800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C2C8-5408-449A-B6ED-552E7ABA89E7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0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395246"/>
            <a:ext cx="8540496" cy="4929354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731520"/>
            <a:ext cx="8540496" cy="461665"/>
          </a:xfrm>
          <a:prstGeom prst="rect">
            <a:avLst/>
          </a:prstGeom>
        </p:spPr>
        <p:txBody>
          <a:bodyPr tIns="45720" bIns="45720" anchor="t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8358C1-8DC9-43A9-8061-A6ACA52D4190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8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ey No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1800"/>
              </a:spcBef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03276" y="0"/>
            <a:ext cx="7680960" cy="530352"/>
          </a:xfrm>
          <a:prstGeom prst="rect">
            <a:avLst/>
          </a:prstGeom>
          <a:noFill/>
          <a:ln>
            <a:noFill/>
          </a:ln>
        </p:spPr>
        <p:txBody>
          <a:bodyPr l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815C697-FADE-4294-82D6-EF3C1FACDC68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8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1752" y="0"/>
            <a:ext cx="7616952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822960"/>
            <a:ext cx="8535924" cy="557784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FB55661-D0E1-4D62-9E5A-EBD01DB8ECCA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4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1752" y="0"/>
            <a:ext cx="7616952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87DFC7E-2C52-4247-8E09-1C6B049D7D90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165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316736"/>
            <a:ext cx="8540496" cy="5029200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2400"/>
              </a:spcBef>
              <a:buFont typeface="Wingdings" panose="05000000000000000000" pitchFamily="2" charset="2"/>
              <a:buChar char="§"/>
              <a:defRPr sz="24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spcBef>
                <a:spcPts val="2400"/>
              </a:spcBef>
              <a:buFont typeface="Arial" panose="020B0604020202020204" pitchFamily="34" charset="0"/>
              <a:buChar char="•"/>
              <a:defRPr sz="2000"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2400"/>
              </a:spcBef>
              <a:defRPr>
                <a:solidFill>
                  <a:srgbClr val="5B677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685800"/>
            <a:ext cx="8540496" cy="45720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>
                <a:solidFill>
                  <a:srgbClr val="00AEC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Heading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01752" y="0"/>
            <a:ext cx="7616952" cy="530352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1CC6C22A-EF8F-4054-A25D-8843D9D67217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35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218043-69B3-4262-90C7-59F2D9E4A367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48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8" r:id="rId2"/>
    <p:sldLayoutId id="2147483955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544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6263-C019-40BF-9D32-422EBF06056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#4 - </a:t>
            </a:r>
            <a:r>
              <a:rPr lang="en-US" i="1" dirty="0" smtClean="0"/>
              <a:t>continued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4CDA951-9506-4EFF-9481-20EDB17E71A4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676400"/>
            <a:ext cx="8535987" cy="5578475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21"/>
            </a:pPr>
            <a:r>
              <a:rPr lang="en-US" dirty="0">
                <a:solidFill>
                  <a:schemeClr val="tx1"/>
                </a:solidFill>
              </a:rPr>
              <a:t>Which entity is responsible for sending an 814_08 cancel when there is a MVO for customer “A” pending for </a:t>
            </a:r>
            <a:r>
              <a:rPr lang="en-US" dirty="0" smtClean="0">
                <a:solidFill>
                  <a:schemeClr val="tx1"/>
                </a:solidFill>
              </a:rPr>
              <a:t>5/5 and </a:t>
            </a:r>
            <a:r>
              <a:rPr lang="en-US" dirty="0">
                <a:solidFill>
                  <a:schemeClr val="tx1"/>
                </a:solidFill>
              </a:rPr>
              <a:t>a MVI for customer “B” pending for </a:t>
            </a:r>
            <a:r>
              <a:rPr lang="en-US" dirty="0" smtClean="0">
                <a:solidFill>
                  <a:schemeClr val="tx1"/>
                </a:solidFill>
              </a:rPr>
              <a:t>5/5 </a:t>
            </a:r>
            <a:r>
              <a:rPr lang="en-US" dirty="0">
                <a:solidFill>
                  <a:schemeClr val="tx1"/>
                </a:solidFill>
              </a:rPr>
              <a:t>both with different REPs? Select only one.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TDSP </a:t>
            </a:r>
            <a:r>
              <a:rPr lang="en-US" dirty="0">
                <a:solidFill>
                  <a:schemeClr val="tx1"/>
                </a:solidFill>
              </a:rPr>
              <a:t>	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ERCOT 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Current REP 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Another REP __________</a:t>
            </a:r>
          </a:p>
        </p:txBody>
      </p:sp>
    </p:spTree>
    <p:extLst>
      <p:ext uri="{BB962C8B-B14F-4D97-AF65-F5344CB8AC3E}">
        <p14:creationId xmlns:p14="http://schemas.microsoft.com/office/powerpoint/2010/main" val="39572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AC6A8-6B06-4F88-B451-CF88E88261E2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#4 - </a:t>
            </a:r>
            <a:r>
              <a:rPr lang="en-US" i="1" dirty="0" smtClean="0"/>
              <a:t>continued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22CDBD5C-0073-4D72-94A7-12C3254A74B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600200"/>
            <a:ext cx="8535987" cy="5578475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22"/>
            </a:pPr>
            <a:r>
              <a:rPr lang="en-US" dirty="0">
                <a:solidFill>
                  <a:schemeClr val="tx1"/>
                </a:solidFill>
              </a:rPr>
              <a:t>What transaction is used to determine the actual end date of a customer? Select only one.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814_24    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814_01    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867_03F 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814_22    ______________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17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93488-5ED5-4C96-9078-91AE7FF70506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#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2C61860-5D8A-4BCD-BFF1-F75729E8F05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371600"/>
            <a:ext cx="8535987" cy="5578475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23"/>
            </a:pPr>
            <a:r>
              <a:rPr lang="en-US" sz="2000" dirty="0">
                <a:solidFill>
                  <a:schemeClr val="tx1"/>
                </a:solidFill>
              </a:rPr>
              <a:t>What does CSA mean? Select only one.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Continuous Service Arrangement 	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Continued Service Arrangement    	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Continuous Service Agreement      	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Country Served Agreement             	____________</a:t>
            </a:r>
          </a:p>
          <a:p>
            <a:pPr marL="457200" lvl="0" indent="-457200">
              <a:buFont typeface="+mj-lt"/>
              <a:buAutoNum type="arabicPeriod" startAt="24"/>
            </a:pPr>
            <a:r>
              <a:rPr lang="en-US" sz="2000" dirty="0" smtClean="0">
                <a:solidFill>
                  <a:schemeClr val="tx1"/>
                </a:solidFill>
              </a:rPr>
              <a:t>If there is a Continuous Service Agreement and the </a:t>
            </a:r>
            <a:r>
              <a:rPr lang="en-US" dirty="0" smtClean="0">
                <a:solidFill>
                  <a:schemeClr val="tx1"/>
                </a:solidFill>
              </a:rPr>
              <a:t>customer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moves out what transaction places the service </a:t>
            </a:r>
            <a:r>
              <a:rPr lang="en-US" sz="2000" dirty="0" smtClean="0">
                <a:solidFill>
                  <a:schemeClr val="tx1"/>
                </a:solidFill>
              </a:rPr>
              <a:t>back with the CSA?  </a:t>
            </a:r>
            <a:r>
              <a:rPr lang="en-US" sz="2000" dirty="0">
                <a:solidFill>
                  <a:schemeClr val="tx1"/>
                </a:solidFill>
              </a:rPr>
              <a:t>Select only one.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867_04 ______________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814_18 _______________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814_01 _______________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814_22 _______________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8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DEB9-FA48-442E-8CF9-6EF7479AB5C6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#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D107EED-DA94-4450-95AC-E6220D9FB4E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828800"/>
            <a:ext cx="8535987" cy="5578475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26"/>
            </a:pPr>
            <a:r>
              <a:rPr lang="en-US" dirty="0" smtClean="0">
                <a:solidFill>
                  <a:schemeClr val="tx1"/>
                </a:solidFill>
              </a:rPr>
              <a:t>In order to cancel a DNP (650-01), which transaction is needed?</a:t>
            </a:r>
          </a:p>
          <a:p>
            <a:pPr marL="0" lv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650-02 </a:t>
            </a:r>
            <a:r>
              <a:rPr lang="en-US" dirty="0">
                <a:solidFill>
                  <a:schemeClr val="tx1"/>
                </a:solidFill>
              </a:rPr>
              <a:t>________________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814-08 </a:t>
            </a:r>
            <a:r>
              <a:rPr lang="en-US" dirty="0">
                <a:solidFill>
                  <a:schemeClr val="tx1"/>
                </a:solidFill>
              </a:rPr>
              <a:t>________________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650-01 </a:t>
            </a:r>
            <a:r>
              <a:rPr lang="en-US" dirty="0">
                <a:solidFill>
                  <a:schemeClr val="tx1"/>
                </a:solidFill>
              </a:rPr>
              <a:t>________________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814-16________________</a:t>
            </a:r>
            <a:r>
              <a:rPr lang="en-US" dirty="0"/>
              <a:t/>
            </a:r>
            <a:br>
              <a:rPr lang="en-US" dirty="0"/>
            </a:b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6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2FC9-8DEE-4F47-B0BD-6FC458BC909C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#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A22B79B-807C-4224-ACF6-31EAE53483E6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676400"/>
            <a:ext cx="8535987" cy="5578475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27"/>
            </a:pP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Which transaction changes the meter and/or meter information? Select only one.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814_09 _______________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814_18 _______________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814_26 _______________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814_20 _______________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27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5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612E-18AC-4158-8DA2-BB92DC8802AC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2A71AAC2-F3E0-4F12-9008-63B2E0366EA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905000"/>
            <a:ext cx="8535987" cy="55784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Provide each transaction </a:t>
            </a:r>
            <a:r>
              <a:rPr lang="en-US" dirty="0" smtClean="0">
                <a:solidFill>
                  <a:schemeClr val="tx1"/>
                </a:solidFill>
              </a:rPr>
              <a:t>number, </a:t>
            </a:r>
            <a:r>
              <a:rPr lang="en-US" dirty="0">
                <a:solidFill>
                  <a:schemeClr val="tx1"/>
                </a:solidFill>
              </a:rPr>
              <a:t>who the transaction is from and who it is going to, and at the </a:t>
            </a:r>
            <a:r>
              <a:rPr lang="en-US" dirty="0" smtClean="0">
                <a:solidFill>
                  <a:schemeClr val="tx1"/>
                </a:solidFill>
              </a:rPr>
              <a:t>end </a:t>
            </a:r>
            <a:r>
              <a:rPr lang="en-US" dirty="0">
                <a:solidFill>
                  <a:schemeClr val="tx1"/>
                </a:solidFill>
              </a:rPr>
              <a:t>who the REP of Record is from the scenario flow listed below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i="1" dirty="0"/>
              <a:t>Customer calls REP B to enroll for service and REP A is the current REP of Record at that premise:</a:t>
            </a:r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7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511574" y="990599"/>
            <a:ext cx="2688336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226654" y="990599"/>
            <a:ext cx="2688336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Exercise </a:t>
            </a:r>
            <a:r>
              <a:rPr lang="en-US" dirty="0" smtClean="0"/>
              <a:t>#</a:t>
            </a:r>
            <a:r>
              <a:rPr lang="en-US" dirty="0"/>
              <a:t>8 - </a:t>
            </a:r>
            <a:r>
              <a:rPr lang="en-US" i="1" dirty="0"/>
              <a:t>continued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05047" y="193818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814_01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672077" y="1890797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386747" y="1889962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05047" y="2649484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814_03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8191" y="2628261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112760" y="2634813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5047" y="336077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387719" y="336302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386747" y="3357558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05047" y="4072074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814_05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758191" y="4050851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345246" y="4050851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05047" y="478336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867_02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87073" y="475422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386747" y="4762146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758191" y="476214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8349908" y="4762146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505047" y="5494663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723273" y="5430093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715030" y="5430093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 hidden="1"/>
          <p:cNvSpPr/>
          <p:nvPr/>
        </p:nvSpPr>
        <p:spPr>
          <a:xfrm>
            <a:off x="79953" y="1769514"/>
            <a:ext cx="8991600" cy="446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2847" y="1385637"/>
            <a:ext cx="3346704" cy="35538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213911" y="990600"/>
            <a:ext cx="0" cy="4956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95647" y="990600"/>
            <a:ext cx="0" cy="4956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28847" y="1750307"/>
            <a:ext cx="0" cy="419709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67200" y="1378208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78154" y="1378208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14931" y="1384829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570822" y="1378208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42847" y="2457444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42847" y="3167855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42847" y="3884277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42847" y="4587996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42847" y="5301455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34390" y="1787426"/>
            <a:ext cx="2286000" cy="64008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Switch request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4390" y="2498721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Notification Request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4390" y="3210016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Notification Response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4390" y="3921311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 Enrollment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Notification Response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34390" y="4632606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Historical Usage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(If requested by REP)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34390" y="5343900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Loss Notification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4390" y="1378452"/>
            <a:ext cx="8771457" cy="3657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 tIns="91440" rIns="91440" bIns="9144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Transaction Type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02293" y="1381901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164273" y="1397806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10316" y="1384829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65767" y="1400316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813619" y="1409093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28928" y="1374286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475235" y="1401178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5562600" y="1371290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481139" y="1383576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8229600" y="1384829"/>
            <a:ext cx="0" cy="45684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9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2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4" grpId="1" animBg="1"/>
      <p:bldP spid="5" grpId="0" animBg="1"/>
      <p:bldP spid="5" grpId="1" animBg="1"/>
      <p:bldP spid="6" grpId="0"/>
      <p:bldP spid="7" grpId="0" animBg="1"/>
      <p:bldP spid="7" grpId="1" animBg="1"/>
      <p:bldP spid="8" grpId="0" animBg="1"/>
      <p:bldP spid="8" grpId="1" animBg="1"/>
      <p:bldP spid="9" grpId="0"/>
      <p:bldP spid="10" grpId="0" animBg="1"/>
      <p:bldP spid="10" grpId="1" animBg="1"/>
      <p:bldP spid="11" grpId="0" animBg="1"/>
      <p:bldP spid="11" grpId="1" animBg="1"/>
      <p:bldP spid="12" grpId="0"/>
      <p:bldP spid="13" grpId="0" animBg="1"/>
      <p:bldP spid="13" grpId="1" animBg="1"/>
      <p:bldP spid="14" grpId="0" animBg="1"/>
      <p:bldP spid="14" grpId="1" animBg="1"/>
      <p:bldP spid="15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1" grpId="0" animBg="1"/>
      <p:bldP spid="22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511574" y="990599"/>
            <a:ext cx="2688336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226654" y="990599"/>
            <a:ext cx="2688336" cy="393192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Exercise </a:t>
            </a:r>
            <a:r>
              <a:rPr lang="en-US" dirty="0" smtClean="0"/>
              <a:t>#</a:t>
            </a:r>
            <a:r>
              <a:rPr lang="en-US" dirty="0"/>
              <a:t>8 - </a:t>
            </a:r>
            <a:r>
              <a:rPr lang="en-US" i="1" dirty="0"/>
              <a:t>continued</a:t>
            </a:r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8399448" y="4025504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3722242" y="4047995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6395325" y="4014154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4381019" y="4043274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05047" y="4072074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867_04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8403588" y="3347132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9" name="Oval 68"/>
          <p:cNvSpPr/>
          <p:nvPr/>
        </p:nvSpPr>
        <p:spPr>
          <a:xfrm>
            <a:off x="3751045" y="3347388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8" name="Oval 67"/>
          <p:cNvSpPr/>
          <p:nvPr/>
        </p:nvSpPr>
        <p:spPr>
          <a:xfrm>
            <a:off x="6395043" y="3322022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380445" y="333955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5047" y="336077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867_03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8403588" y="2598798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3721737" y="2620335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05047" y="2649484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814_09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402883" y="1915401"/>
            <a:ext cx="381000" cy="381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707429" y="1888386"/>
            <a:ext cx="381000" cy="381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05047" y="1938189"/>
            <a:ext cx="9144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814_08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 hidden="1"/>
          <p:cNvSpPr/>
          <p:nvPr/>
        </p:nvSpPr>
        <p:spPr>
          <a:xfrm>
            <a:off x="-1385" y="976103"/>
            <a:ext cx="8991600" cy="4467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2847" y="1385637"/>
            <a:ext cx="3346704" cy="355386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213911" y="990600"/>
            <a:ext cx="12743" cy="35973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95647" y="990600"/>
            <a:ext cx="15927" cy="35973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420390" y="1750307"/>
            <a:ext cx="8457" cy="2837689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267200" y="1378208"/>
            <a:ext cx="0" cy="32097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78154" y="1378208"/>
            <a:ext cx="0" cy="32097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14931" y="1384829"/>
            <a:ext cx="0" cy="320316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570822" y="1378208"/>
            <a:ext cx="0" cy="32097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42847" y="2457444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42847" y="3167855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42847" y="3884277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42847" y="4587996"/>
            <a:ext cx="8763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34389" y="1787426"/>
            <a:ext cx="2370657" cy="64008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Cancel Request – submitting CR on same day as Switch schedule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4390" y="2498721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Cancel Response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4390" y="3210016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Final Usage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4390" y="3921311"/>
            <a:ext cx="2286000" cy="640080"/>
          </a:xfrm>
          <a:prstGeom prst="rect">
            <a:avLst/>
          </a:prstGeom>
        </p:spPr>
        <p:txBody>
          <a:bodyPr wrap="square" tIns="45720" bIns="4572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Initial Meter Read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4390" y="1378452"/>
            <a:ext cx="8771457" cy="3657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 tIns="91440" rIns="91440" bIns="91440" anchor="ctr">
            <a:no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Transaction Type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02293" y="1391630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156513" y="1396397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47256" y="1384829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64675" y="1398787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ERCOT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836759" y="1391289"/>
            <a:ext cx="822960" cy="36576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TDSP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27335" y="1382291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474142" y="1392016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B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5562600" y="1371290"/>
            <a:ext cx="0" cy="321670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7481322" y="1383826"/>
            <a:ext cx="822960" cy="400110"/>
          </a:xfrm>
          <a:prstGeom prst="rect">
            <a:avLst/>
          </a:prstGeom>
        </p:spPr>
        <p:txBody>
          <a:bodyPr wrap="square" tIns="91440" bIns="91440" anchor="ctr">
            <a:spAutoFit/>
          </a:bodyPr>
          <a:lstStyle/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 A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8229600" y="1384829"/>
            <a:ext cx="0" cy="320316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44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9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1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4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8" dur="indefinite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1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1" grpId="0" animBg="1"/>
      <p:bldP spid="73" grpId="0" animBg="1"/>
      <p:bldP spid="73" grpId="1" animBg="1"/>
      <p:bldP spid="72" grpId="0" animBg="1"/>
      <p:bldP spid="72" grpId="1" animBg="1"/>
      <p:bldP spid="12" grpId="0"/>
      <p:bldP spid="70" grpId="0" animBg="1"/>
      <p:bldP spid="70" grpId="1" animBg="1"/>
      <p:bldP spid="69" grpId="0" animBg="1"/>
      <p:bldP spid="69" grpId="1" animBg="1"/>
      <p:bldP spid="68" grpId="0" animBg="1"/>
      <p:bldP spid="68" grpId="1" animBg="1"/>
      <p:bldP spid="67" grpId="0" animBg="1"/>
      <p:bldP spid="67" grpId="1" animBg="1"/>
      <p:bldP spid="9" grpId="0"/>
      <p:bldP spid="22" grpId="0" animBg="1"/>
      <p:bldP spid="22" grpId="1" animBg="1"/>
      <p:bldP spid="21" grpId="0" animBg="1"/>
      <p:bldP spid="21" grpId="1" animBg="1"/>
      <p:bldP spid="6" grpId="0"/>
      <p:bldP spid="17" grpId="0" animBg="1"/>
      <p:bldP spid="17" grpId="1" animBg="1"/>
      <p:bldP spid="16" grpId="0" animBg="1"/>
      <p:bldP spid="16" grpId="1" animBg="1"/>
      <p:bldP spid="3" grpId="0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6D88B-74C7-4DFA-B1C5-4B855AB207C1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</a:t>
            </a:r>
            <a:r>
              <a:rPr lang="en-US" dirty="0" smtClean="0"/>
              <a:t>#8 - </a:t>
            </a:r>
            <a:r>
              <a:rPr lang="en-US" i="1" dirty="0" smtClean="0"/>
              <a:t>continued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1EFB95EA-9ECE-4124-B2E2-EA630B9863E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676400"/>
            <a:ext cx="8535987" cy="55784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From the transaction flow, who is the REP of Record?</a:t>
            </a:r>
          </a:p>
          <a:p>
            <a:pPr marL="0" indent="0">
              <a:buNone/>
            </a:pPr>
            <a:r>
              <a:rPr lang="en-US" dirty="0"/>
              <a:t>_________________________________________________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situation described?</a:t>
            </a:r>
          </a:p>
          <a:p>
            <a:pPr marL="0" indent="0">
              <a:buNone/>
            </a:pPr>
            <a:r>
              <a:rPr lang="en-US" dirty="0"/>
              <a:t>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50700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Answers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C447-3327-4999-A9BE-AA2D53A9E4E7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0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B1F-E36D-47EA-83DC-4DBEF00AB0B9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Questions – Exercise #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D4175C74-29FF-46CF-A2A6-8ACC10A3C04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3250" y="1395413"/>
            <a:ext cx="8540750" cy="4929187"/>
          </a:xfrm>
          <a:noFill/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Which transactions </a:t>
            </a:r>
            <a:r>
              <a:rPr lang="en-US" dirty="0" smtClean="0">
                <a:solidFill>
                  <a:schemeClr val="tx1"/>
                </a:solidFill>
              </a:rPr>
              <a:t>are customer initiated </a:t>
            </a:r>
            <a:r>
              <a:rPr lang="en-US" dirty="0">
                <a:solidFill>
                  <a:schemeClr val="tx1"/>
                </a:solidFill>
              </a:rPr>
              <a:t>transactions? Select all that apply.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814_16 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814_01 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814_08 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814_24 ____________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Response transactions can only be Rejects (True/False) _____________________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 point-to-point transaction is sent only to ERCOT. (True/False) ___________________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24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01073" y="3279700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– Reject</a:t>
            </a:r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4C30ED63-6E43-4DA7-AB4A-5D0D85A3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" y="3276600"/>
            <a:ext cx="1222375" cy="603556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7662-0E71-46CF-9C05-1C3BEC56C29E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20</a:t>
            </a:fld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33600" y="3276600"/>
            <a:ext cx="48768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42944" y="2896249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814_16 (MVI)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095786" y="4169437"/>
            <a:ext cx="48768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94103" y="3800053"/>
            <a:ext cx="2480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814_17  (only a reject)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137668" y="316230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470904" y="4050730"/>
            <a:ext cx="539496" cy="237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4" name="Rectangle 3" hidden="1"/>
          <p:cNvSpPr/>
          <p:nvPr/>
        </p:nvSpPr>
        <p:spPr>
          <a:xfrm>
            <a:off x="2095786" y="2514600"/>
            <a:ext cx="4990814" cy="259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4" grpId="0" animBg="1"/>
      <p:bldP spid="25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7642310" y="3043730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4154924" y="3056204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– Accept</a:t>
            </a:r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4C30ED63-6E43-4DA7-AB4A-5D0D85A3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047966"/>
            <a:ext cx="1222375" cy="608694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309C-14ED-42C9-A12F-7BD2DBDC2A41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21</a:t>
            </a:fld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972056" y="3077273"/>
            <a:ext cx="2066544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31472" y="270794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814_16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74560" y="2965689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410200" y="3077273"/>
            <a:ext cx="20574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66418" y="270794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5410197" y="296745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5416549" y="3528312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40715" y="316074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814_04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6898294" y="3414557"/>
            <a:ext cx="539496" cy="247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1966076" y="3539904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441725" y="341672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531472" y="315048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814_05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5410198" y="4225071"/>
            <a:ext cx="2015145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40714" y="382884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410197" y="4847725"/>
            <a:ext cx="2015145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966418" y="445149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531472" y="379778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1981093" y="4226004"/>
            <a:ext cx="2015145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894821" y="411025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41" name="Oval 40"/>
          <p:cNvSpPr/>
          <p:nvPr/>
        </p:nvSpPr>
        <p:spPr>
          <a:xfrm>
            <a:off x="3479559" y="410795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42" name="Oval 41"/>
          <p:cNvSpPr/>
          <p:nvPr/>
        </p:nvSpPr>
        <p:spPr>
          <a:xfrm>
            <a:off x="6885846" y="4733425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43" name="Rectangle 42"/>
          <p:cNvSpPr/>
          <p:nvPr/>
        </p:nvSpPr>
        <p:spPr>
          <a:xfrm>
            <a:off x="5359872" y="2414061"/>
            <a:ext cx="2115789" cy="2637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2020335" y="4847725"/>
            <a:ext cx="2015145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576556" y="445149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3495984" y="4733425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8</a:t>
            </a:r>
          </a:p>
        </p:txBody>
      </p:sp>
      <p:sp>
        <p:nvSpPr>
          <p:cNvPr id="4" name="Rectangle 3" hidden="1"/>
          <p:cNvSpPr/>
          <p:nvPr/>
        </p:nvSpPr>
        <p:spPr>
          <a:xfrm>
            <a:off x="1922811" y="2209800"/>
            <a:ext cx="2115789" cy="2842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9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3" grpId="0"/>
      <p:bldP spid="24" grpId="0" animBg="1"/>
      <p:bldP spid="27" grpId="0"/>
      <p:bldP spid="28" grpId="0" animBg="1"/>
      <p:bldP spid="30" grpId="0" animBg="1"/>
      <p:bldP spid="31" grpId="0"/>
      <p:bldP spid="35" grpId="0"/>
      <p:bldP spid="37" grpId="0"/>
      <p:bldP spid="38" grpId="0"/>
      <p:bldP spid="40" grpId="0" animBg="1"/>
      <p:bldP spid="41" grpId="0" animBg="1"/>
      <p:bldP spid="42" grpId="0" animBg="1"/>
      <p:bldP spid="43" grpId="0" animBg="1"/>
      <p:bldP spid="45" grpId="0"/>
      <p:bldP spid="46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7425344" y="2380996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072573" y="2380996"/>
            <a:ext cx="1164437" cy="600456"/>
          </a:xfrm>
          <a:prstGeom prst="rect">
            <a:avLst/>
          </a:prstGeom>
          <a:solidFill>
            <a:srgbClr val="00AEC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Permit Required – New Installation</a:t>
            </a:r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9F8B8FE6-46AC-4B58-958C-69D7B3CA9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08" y="2353930"/>
            <a:ext cx="1222375" cy="590550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5240-BB69-4917-A617-013D7D09520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22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04152" y="2486599"/>
            <a:ext cx="2066544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63568" y="211726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814_16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902125" y="236988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898172" y="2949230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402267" y="2834897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463568" y="255980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814_28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290285" y="2455000"/>
            <a:ext cx="20574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20800" y="210147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296634" y="233805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296634" y="2906039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20800" y="253847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814_28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808189" y="2782478"/>
            <a:ext cx="539496" cy="247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5287237" y="4613542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17755" y="423754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814_04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759577" y="449924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898172" y="4613541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63568" y="423609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814_05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402267" y="449924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287235" y="5361636"/>
            <a:ext cx="2015145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17753" y="498266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808189" y="5237698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1908453" y="5356817"/>
            <a:ext cx="2015145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63568" y="498563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3402267" y="5237698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919601" y="3435592"/>
            <a:ext cx="3501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Customer sends permit to TDSP</a:t>
            </a:r>
            <a:endParaRPr lang="en-US" i="1" dirty="0"/>
          </a:p>
        </p:txBody>
      </p:sp>
      <p:sp>
        <p:nvSpPr>
          <p:cNvPr id="38" name="Rectangle 37" hidden="1"/>
          <p:cNvSpPr/>
          <p:nvPr/>
        </p:nvSpPr>
        <p:spPr>
          <a:xfrm>
            <a:off x="1844528" y="2117267"/>
            <a:ext cx="2150386" cy="12382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 hidden="1"/>
          <p:cNvSpPr/>
          <p:nvPr/>
        </p:nvSpPr>
        <p:spPr>
          <a:xfrm>
            <a:off x="5270726" y="2160180"/>
            <a:ext cx="2076960" cy="1058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 hidden="1"/>
          <p:cNvSpPr/>
          <p:nvPr/>
        </p:nvSpPr>
        <p:spPr>
          <a:xfrm>
            <a:off x="1908453" y="4161647"/>
            <a:ext cx="2164120" cy="1422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 hidden="1"/>
          <p:cNvSpPr/>
          <p:nvPr/>
        </p:nvSpPr>
        <p:spPr>
          <a:xfrm>
            <a:off x="5296307" y="4289833"/>
            <a:ext cx="2129037" cy="13189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4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 animBg="1"/>
      <p:bldP spid="15" grpId="0"/>
      <p:bldP spid="17" grpId="0"/>
      <p:bldP spid="18" grpId="0" animBg="1"/>
      <p:bldP spid="20" grpId="0"/>
      <p:bldP spid="21" grpId="0" animBg="1"/>
      <p:bldP spid="23" grpId="0"/>
      <p:bldP spid="24" grpId="0" animBg="1"/>
      <p:bldP spid="26" grpId="0"/>
      <p:bldP spid="27" grpId="0" animBg="1"/>
      <p:bldP spid="29" grpId="0"/>
      <p:bldP spid="30" grpId="0" animBg="1"/>
      <p:bldP spid="32" grpId="0"/>
      <p:bldP spid="34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7430770" y="2375698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065223" y="2375698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Permit Not </a:t>
            </a:r>
            <a:r>
              <a:rPr lang="en-US" dirty="0" smtClean="0"/>
              <a:t>Received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F78A-8F07-4AB5-B94C-186C63D7749E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7" name="Bevel 3">
            <a:extLst>
              <a:ext uri="{FF2B5EF4-FFF2-40B4-BE49-F238E27FC236}">
                <a16:creationId xmlns="" xmlns:a16="http://schemas.microsoft.com/office/drawing/2014/main" id="{9F8B8FE6-46AC-4B58-958C-69D7B3CA9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08" y="2353930"/>
            <a:ext cx="1222375" cy="590550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1904152" y="2486599"/>
            <a:ext cx="2066544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63568" y="211726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814_16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1902125" y="236988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1898172" y="2949230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393446" y="2824885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2463568" y="255980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814_28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290285" y="2455000"/>
            <a:ext cx="20574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820800" y="210147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5290285" y="233762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5296634" y="2906039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820800" y="253847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814_28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6770971" y="2777908"/>
            <a:ext cx="539496" cy="247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1717173" y="3410378"/>
            <a:ext cx="636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Customer </a:t>
            </a:r>
            <a:r>
              <a:rPr lang="en-US" i="1" u="sng" dirty="0" smtClean="0"/>
              <a:t>does not </a:t>
            </a:r>
            <a:r>
              <a:rPr lang="en-US" i="1" dirty="0" smtClean="0"/>
              <a:t>send permit to TDSP within 20 days</a:t>
            </a:r>
            <a:endParaRPr lang="en-US" i="1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269776" y="4613541"/>
            <a:ext cx="2155568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817755" y="423754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814_08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1898172" y="5232513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353997" y="484067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814_08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5264479" y="4514162"/>
            <a:ext cx="539496" cy="2132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5</a:t>
            </a:r>
          </a:p>
        </p:txBody>
      </p:sp>
      <p:sp>
        <p:nvSpPr>
          <p:cNvPr id="43" name="Oval 42"/>
          <p:cNvSpPr/>
          <p:nvPr/>
        </p:nvSpPr>
        <p:spPr>
          <a:xfrm>
            <a:off x="3373821" y="5125459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7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5414681" y="5232513"/>
            <a:ext cx="2015145" cy="1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70506" y="485506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814_09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6890330" y="5125459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6</a:t>
            </a:r>
          </a:p>
        </p:txBody>
      </p:sp>
      <p:sp>
        <p:nvSpPr>
          <p:cNvPr id="49" name="Rectangle 48" hidden="1"/>
          <p:cNvSpPr/>
          <p:nvPr/>
        </p:nvSpPr>
        <p:spPr>
          <a:xfrm>
            <a:off x="1845760" y="2117265"/>
            <a:ext cx="2152489" cy="12931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 hidden="1"/>
          <p:cNvSpPr/>
          <p:nvPr/>
        </p:nvSpPr>
        <p:spPr>
          <a:xfrm>
            <a:off x="5264479" y="2117266"/>
            <a:ext cx="2114342" cy="1200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 hidden="1"/>
          <p:cNvSpPr/>
          <p:nvPr/>
        </p:nvSpPr>
        <p:spPr>
          <a:xfrm>
            <a:off x="1889911" y="4004424"/>
            <a:ext cx="2043032" cy="14521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 hidden="1"/>
          <p:cNvSpPr/>
          <p:nvPr/>
        </p:nvSpPr>
        <p:spPr>
          <a:xfrm>
            <a:off x="5176206" y="4186987"/>
            <a:ext cx="2398082" cy="14051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2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46" grpId="0" animBg="1"/>
      <p:bldP spid="43" grpId="0" animBg="1"/>
      <p:bldP spid="54" grpId="0"/>
      <p:bldP spid="55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7616103" y="1516647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91633" y="1515264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</a:t>
            </a:r>
            <a:r>
              <a:rPr lang="en-US" dirty="0" smtClean="0"/>
              <a:t>Cancel</a:t>
            </a:r>
            <a:endParaRPr lang="en-US" dirty="0"/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6D01BD35-3682-4014-91BF-5CF0170AC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8" y="1512976"/>
            <a:ext cx="1200016" cy="633602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11" name="Bevel 3">
            <a:extLst>
              <a:ext uri="{FF2B5EF4-FFF2-40B4-BE49-F238E27FC236}">
                <a16:creationId xmlns="" xmlns:a16="http://schemas.microsoft.com/office/drawing/2014/main" id="{37B55F6C-CEDA-46DE-A473-06F05FB6E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880" y="5348051"/>
            <a:ext cx="1219200" cy="827088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9604-F140-4DE2-8C42-B9F2A9217C82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24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01208" y="1613865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22049" y="124453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814_16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20101" y="1613865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26378" y="176899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814_05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801208" y="2136306"/>
            <a:ext cx="2158827" cy="1027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75998" y="176303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814_04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332014" y="2129319"/>
            <a:ext cx="2144597" cy="6096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801209" y="2667000"/>
            <a:ext cx="2158826" cy="2018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24366" y="230995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317785" y="2650868"/>
            <a:ext cx="2158826" cy="12636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68990" y="230793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801208" y="3276600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801207" y="3870104"/>
            <a:ext cx="2158827" cy="1027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317785" y="3274772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317784" y="3868276"/>
            <a:ext cx="2158827" cy="1027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20143" y="124884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327303" y="293427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814_08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964058" y="293427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814_08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972768" y="34909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814_09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17648" y="349894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814_09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800559" y="149811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52" name="Oval 51"/>
          <p:cNvSpPr/>
          <p:nvPr/>
        </p:nvSpPr>
        <p:spPr>
          <a:xfrm>
            <a:off x="5326142" y="1521433"/>
            <a:ext cx="539496" cy="1868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53" name="Oval 52"/>
          <p:cNvSpPr/>
          <p:nvPr/>
        </p:nvSpPr>
        <p:spPr>
          <a:xfrm>
            <a:off x="6937115" y="202388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54" name="Oval 53"/>
          <p:cNvSpPr/>
          <p:nvPr/>
        </p:nvSpPr>
        <p:spPr>
          <a:xfrm>
            <a:off x="3416311" y="202731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55" name="Oval 54"/>
          <p:cNvSpPr/>
          <p:nvPr/>
        </p:nvSpPr>
        <p:spPr>
          <a:xfrm>
            <a:off x="6930106" y="254170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56" name="Oval 55"/>
          <p:cNvSpPr/>
          <p:nvPr/>
        </p:nvSpPr>
        <p:spPr>
          <a:xfrm>
            <a:off x="3425351" y="255333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57" name="Oval 56"/>
          <p:cNvSpPr/>
          <p:nvPr/>
        </p:nvSpPr>
        <p:spPr>
          <a:xfrm>
            <a:off x="1806674" y="315481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58" name="Oval 57"/>
          <p:cNvSpPr/>
          <p:nvPr/>
        </p:nvSpPr>
        <p:spPr>
          <a:xfrm>
            <a:off x="5317784" y="318352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59" name="Oval 58"/>
          <p:cNvSpPr/>
          <p:nvPr/>
        </p:nvSpPr>
        <p:spPr>
          <a:xfrm>
            <a:off x="6949307" y="376607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9</a:t>
            </a:r>
            <a:endParaRPr lang="en-US" sz="1400" dirty="0"/>
          </a:p>
        </p:txBody>
      </p:sp>
      <p:sp>
        <p:nvSpPr>
          <p:cNvPr id="60" name="Oval 59"/>
          <p:cNvSpPr/>
          <p:nvPr/>
        </p:nvSpPr>
        <p:spPr>
          <a:xfrm>
            <a:off x="3424053" y="3755925"/>
            <a:ext cx="549270" cy="231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10</a:t>
            </a:r>
          </a:p>
        </p:txBody>
      </p:sp>
      <p:sp>
        <p:nvSpPr>
          <p:cNvPr id="70" name="Rounded Rectangular Callout 69"/>
          <p:cNvSpPr/>
          <p:nvPr/>
        </p:nvSpPr>
        <p:spPr>
          <a:xfrm>
            <a:off x="162296" y="3229737"/>
            <a:ext cx="1190781" cy="828132"/>
          </a:xfrm>
          <a:prstGeom prst="wedgeRoundRectCallout">
            <a:avLst>
              <a:gd name="adj1" fmla="val 79086"/>
              <a:gd name="adj2" fmla="val -816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Customer </a:t>
            </a:r>
            <a:r>
              <a:rPr lang="en-US" sz="1600" dirty="0" smtClean="0"/>
              <a:t>cancels MVU</a:t>
            </a:r>
            <a:endParaRPr lang="en-US" sz="1600" dirty="0"/>
          </a:p>
        </p:txBody>
      </p:sp>
      <p:sp>
        <p:nvSpPr>
          <p:cNvPr id="16" name="Rectangle 15" hidden="1"/>
          <p:cNvSpPr/>
          <p:nvPr/>
        </p:nvSpPr>
        <p:spPr>
          <a:xfrm>
            <a:off x="1727704" y="1066800"/>
            <a:ext cx="2272796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 hidden="1"/>
          <p:cNvSpPr/>
          <p:nvPr/>
        </p:nvSpPr>
        <p:spPr>
          <a:xfrm>
            <a:off x="5299688" y="1244533"/>
            <a:ext cx="2272796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 hidden="1"/>
          <p:cNvSpPr/>
          <p:nvPr/>
        </p:nvSpPr>
        <p:spPr>
          <a:xfrm>
            <a:off x="86002" y="2770301"/>
            <a:ext cx="2428597" cy="1786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6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3" grpId="0"/>
      <p:bldP spid="29" grpId="0"/>
      <p:bldP spid="31" grpId="0"/>
      <p:bldP spid="39" grpId="0"/>
      <p:bldP spid="40" grpId="0"/>
      <p:bldP spid="41" grpId="0"/>
      <p:bldP spid="42" grpId="0"/>
      <p:bldP spid="44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0" grpId="0" animBg="1"/>
      <p:bldP spid="16" grpId="0" animBg="1"/>
      <p:bldP spid="72" grpId="0" animBg="1"/>
      <p:bldP spid="7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7616103" y="1516647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091633" y="1515264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 w/ Date </a:t>
            </a:r>
            <a:r>
              <a:rPr lang="en-US" dirty="0" smtClean="0"/>
              <a:t>Change</a:t>
            </a:r>
            <a:endParaRPr lang="en-US" dirty="0"/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6D01BD35-3682-4014-91BF-5CF0170AC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88" y="1512976"/>
            <a:ext cx="1200016" cy="633602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11" name="Bevel 3">
            <a:extLst>
              <a:ext uri="{FF2B5EF4-FFF2-40B4-BE49-F238E27FC236}">
                <a16:creationId xmlns="" xmlns:a16="http://schemas.microsoft.com/office/drawing/2014/main" id="{37B55F6C-CEDA-46DE-A473-06F05FB6E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880" y="5348051"/>
            <a:ext cx="1219200" cy="827088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9604-F140-4DE2-8C42-B9F2A9217C82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25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01208" y="1613865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10127" y="12445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814_16   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20101" y="1613865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15661" y="1767043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814_05   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801208" y="2136306"/>
            <a:ext cx="2158827" cy="1027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75999" y="176151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814_04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332014" y="2129319"/>
            <a:ext cx="2144597" cy="6096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801209" y="2667000"/>
            <a:ext cx="2158826" cy="2018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99215" y="229974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317785" y="2650868"/>
            <a:ext cx="2158826" cy="12636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75998" y="229731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801208" y="3276600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801207" y="3870104"/>
            <a:ext cx="2158827" cy="1027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317785" y="3274772"/>
            <a:ext cx="2199292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317784" y="3868276"/>
            <a:ext cx="2158827" cy="1027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940377" y="124816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412630" y="29137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960610" y="290087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814_12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973820" y="349894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814_13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98823" y="351101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814_13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398822" y="514509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814_06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800559" y="149811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52" name="Oval 51"/>
          <p:cNvSpPr/>
          <p:nvPr/>
        </p:nvSpPr>
        <p:spPr>
          <a:xfrm>
            <a:off x="5326142" y="1521433"/>
            <a:ext cx="539496" cy="1868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53" name="Oval 52"/>
          <p:cNvSpPr/>
          <p:nvPr/>
        </p:nvSpPr>
        <p:spPr>
          <a:xfrm>
            <a:off x="6937115" y="202388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54" name="Oval 53"/>
          <p:cNvSpPr/>
          <p:nvPr/>
        </p:nvSpPr>
        <p:spPr>
          <a:xfrm>
            <a:off x="3416311" y="202731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55" name="Oval 54"/>
          <p:cNvSpPr/>
          <p:nvPr/>
        </p:nvSpPr>
        <p:spPr>
          <a:xfrm>
            <a:off x="6930106" y="254170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56" name="Oval 55"/>
          <p:cNvSpPr/>
          <p:nvPr/>
        </p:nvSpPr>
        <p:spPr>
          <a:xfrm>
            <a:off x="3425351" y="255333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57" name="Oval 56"/>
          <p:cNvSpPr/>
          <p:nvPr/>
        </p:nvSpPr>
        <p:spPr>
          <a:xfrm>
            <a:off x="1806674" y="315481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58" name="Oval 57"/>
          <p:cNvSpPr/>
          <p:nvPr/>
        </p:nvSpPr>
        <p:spPr>
          <a:xfrm>
            <a:off x="5317784" y="318352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59" name="Oval 58"/>
          <p:cNvSpPr/>
          <p:nvPr/>
        </p:nvSpPr>
        <p:spPr>
          <a:xfrm>
            <a:off x="6949307" y="376607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9</a:t>
            </a:r>
            <a:endParaRPr lang="en-US" sz="1400" dirty="0"/>
          </a:p>
        </p:txBody>
      </p:sp>
      <p:sp>
        <p:nvSpPr>
          <p:cNvPr id="60" name="Oval 59"/>
          <p:cNvSpPr/>
          <p:nvPr/>
        </p:nvSpPr>
        <p:spPr>
          <a:xfrm>
            <a:off x="3424053" y="3755925"/>
            <a:ext cx="549270" cy="231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10</a:t>
            </a:r>
          </a:p>
        </p:txBody>
      </p:sp>
      <p:cxnSp>
        <p:nvCxnSpPr>
          <p:cNvPr id="68" name="Elbow Connector 67"/>
          <p:cNvCxnSpPr>
            <a:stCxn id="74" idx="0"/>
          </p:cNvCxnSpPr>
          <p:nvPr/>
        </p:nvCxnSpPr>
        <p:spPr>
          <a:xfrm rot="16200000" flipH="1" flipV="1">
            <a:off x="1536692" y="2604581"/>
            <a:ext cx="3293422" cy="2576994"/>
          </a:xfrm>
          <a:prstGeom prst="bentConnector3">
            <a:avLst>
              <a:gd name="adj1" fmla="val 99820"/>
            </a:avLst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4202224" y="2246367"/>
            <a:ext cx="539351" cy="2396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11</a:t>
            </a:r>
          </a:p>
        </p:txBody>
      </p:sp>
      <p:sp>
        <p:nvSpPr>
          <p:cNvPr id="66" name="Rectangle 65" hidden="1"/>
          <p:cNvSpPr/>
          <p:nvPr/>
        </p:nvSpPr>
        <p:spPr>
          <a:xfrm>
            <a:off x="1798891" y="2152669"/>
            <a:ext cx="3527251" cy="4022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 hidden="1"/>
          <p:cNvSpPr/>
          <p:nvPr/>
        </p:nvSpPr>
        <p:spPr>
          <a:xfrm>
            <a:off x="5296001" y="1339615"/>
            <a:ext cx="2221076" cy="34632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 hidden="1"/>
          <p:cNvSpPr/>
          <p:nvPr/>
        </p:nvSpPr>
        <p:spPr>
          <a:xfrm>
            <a:off x="1710930" y="1320620"/>
            <a:ext cx="2272795" cy="8970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5358251" y="5069976"/>
            <a:ext cx="2158826" cy="12636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966559" y="468651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867_03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6970572" y="4960809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14</a:t>
            </a:r>
            <a:endParaRPr lang="en-US" sz="1400" dirty="0"/>
          </a:p>
        </p:txBody>
      </p:sp>
      <p:cxnSp>
        <p:nvCxnSpPr>
          <p:cNvPr id="75" name="Elbow Connector 74"/>
          <p:cNvCxnSpPr/>
          <p:nvPr/>
        </p:nvCxnSpPr>
        <p:spPr>
          <a:xfrm rot="10800000" flipV="1">
            <a:off x="1894905" y="2347737"/>
            <a:ext cx="6285026" cy="3835401"/>
          </a:xfrm>
          <a:prstGeom prst="bentConnector3">
            <a:avLst>
              <a:gd name="adj1" fmla="val -55"/>
            </a:avLst>
          </a:prstGeom>
          <a:ln w="508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952959" y="5810990"/>
            <a:ext cx="95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810_02</a:t>
            </a:r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7937275" y="2210036"/>
            <a:ext cx="533400" cy="2549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smtClean="0"/>
              <a:t>16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5332547" y="4489109"/>
            <a:ext cx="2158826" cy="12636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952960" y="412562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6944868" y="437994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12</a:t>
            </a:r>
            <a:endParaRPr lang="en-US" sz="1400" dirty="0"/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1796981" y="4491641"/>
            <a:ext cx="2158826" cy="12636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398822" y="414157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sp>
        <p:nvSpPr>
          <p:cNvPr id="83" name="Oval 82"/>
          <p:cNvSpPr/>
          <p:nvPr/>
        </p:nvSpPr>
        <p:spPr>
          <a:xfrm>
            <a:off x="3409302" y="4382474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13</a:t>
            </a:r>
            <a:endParaRPr lang="en-US" sz="1400" dirty="0"/>
          </a:p>
        </p:txBody>
      </p:sp>
      <p:cxnSp>
        <p:nvCxnSpPr>
          <p:cNvPr id="84" name="Elbow Connector 83"/>
          <p:cNvCxnSpPr/>
          <p:nvPr/>
        </p:nvCxnSpPr>
        <p:spPr>
          <a:xfrm rot="5400000">
            <a:off x="1638589" y="2497936"/>
            <a:ext cx="3671289" cy="3145818"/>
          </a:xfrm>
          <a:prstGeom prst="bentConnector3">
            <a:avLst>
              <a:gd name="adj1" fmla="val 99814"/>
            </a:avLst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398821" y="552856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867_03</a:t>
            </a:r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4778433" y="2235492"/>
            <a:ext cx="539351" cy="2396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15</a:t>
            </a:r>
          </a:p>
        </p:txBody>
      </p:sp>
      <p:sp>
        <p:nvSpPr>
          <p:cNvPr id="87" name="Rounded Rectangular Callout 86"/>
          <p:cNvSpPr/>
          <p:nvPr/>
        </p:nvSpPr>
        <p:spPr>
          <a:xfrm>
            <a:off x="177373" y="3237727"/>
            <a:ext cx="1228547" cy="910308"/>
          </a:xfrm>
          <a:prstGeom prst="wedgeRoundRectCallout">
            <a:avLst>
              <a:gd name="adj1" fmla="val 68116"/>
              <a:gd name="adj2" fmla="val -763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Customer </a:t>
            </a:r>
            <a:r>
              <a:rPr lang="en-US" sz="1600" dirty="0" smtClean="0"/>
              <a:t>changes MVI date</a:t>
            </a:r>
            <a:endParaRPr lang="en-US" sz="1600" dirty="0"/>
          </a:p>
        </p:txBody>
      </p:sp>
      <p:sp>
        <p:nvSpPr>
          <p:cNvPr id="88" name="Rectangle 87" hidden="1"/>
          <p:cNvSpPr/>
          <p:nvPr/>
        </p:nvSpPr>
        <p:spPr>
          <a:xfrm>
            <a:off x="1727704" y="1066800"/>
            <a:ext cx="2331446" cy="3711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 hidden="1"/>
          <p:cNvSpPr/>
          <p:nvPr/>
        </p:nvSpPr>
        <p:spPr>
          <a:xfrm>
            <a:off x="5297885" y="1317285"/>
            <a:ext cx="2193488" cy="4197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 hidden="1"/>
          <p:cNvSpPr/>
          <p:nvPr/>
        </p:nvSpPr>
        <p:spPr>
          <a:xfrm>
            <a:off x="1894903" y="2194566"/>
            <a:ext cx="3411470" cy="4130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 hidden="1"/>
          <p:cNvSpPr/>
          <p:nvPr/>
        </p:nvSpPr>
        <p:spPr>
          <a:xfrm>
            <a:off x="5113603" y="2199628"/>
            <a:ext cx="3653072" cy="4047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 hidden="1"/>
          <p:cNvSpPr/>
          <p:nvPr/>
        </p:nvSpPr>
        <p:spPr>
          <a:xfrm>
            <a:off x="103971" y="2473212"/>
            <a:ext cx="1759552" cy="23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8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3" grpId="0"/>
      <p:bldP spid="29" grpId="0"/>
      <p:bldP spid="31" grpId="0"/>
      <p:bldP spid="39" grpId="0"/>
      <p:bldP spid="40" grpId="0"/>
      <p:bldP spid="41" grpId="0"/>
      <p:bldP spid="42" grpId="0"/>
      <p:bldP spid="44" grpId="0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4" grpId="0" animBg="1"/>
      <p:bldP spid="66" grpId="0" animBg="1"/>
      <p:bldP spid="67" grpId="0" animBg="1"/>
      <p:bldP spid="69" grpId="0" animBg="1"/>
      <p:bldP spid="72" grpId="0"/>
      <p:bldP spid="73" grpId="0" animBg="1"/>
      <p:bldP spid="76" grpId="0"/>
      <p:bldP spid="77" grpId="0" animBg="1"/>
      <p:bldP spid="79" grpId="0"/>
      <p:bldP spid="80" grpId="0" animBg="1"/>
      <p:bldP spid="82" grpId="0"/>
      <p:bldP spid="83" grpId="0" animBg="1"/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7343366" y="1591920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989821" y="1587678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 – </a:t>
            </a:r>
            <a:r>
              <a:rPr lang="en-US" dirty="0" smtClean="0"/>
              <a:t>Approved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7975-DB30-40F3-B7F3-044D4AE91460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9" name="Bevel 3">
            <a:extLst>
              <a:ext uri="{FF2B5EF4-FFF2-40B4-BE49-F238E27FC236}">
                <a16:creationId xmlns="" xmlns:a16="http://schemas.microsoft.com/office/drawing/2014/main" id="{57A43A3D-85C6-4056-8EBD-62C351BA3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76" y="1559432"/>
            <a:ext cx="1222375" cy="590550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30" name="Bevel 3">
            <a:extLst>
              <a:ext uri="{FF2B5EF4-FFF2-40B4-BE49-F238E27FC236}">
                <a16:creationId xmlns="" xmlns:a16="http://schemas.microsoft.com/office/drawing/2014/main" id="{9A3BF15A-3C6B-43FC-B818-CC24E8B7A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76" y="5301286"/>
            <a:ext cx="1219200" cy="827088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1905000" y="1600200"/>
            <a:ext cx="2057400" cy="15369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91110" y="123181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814_01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905000" y="1493584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5236442" y="1586599"/>
            <a:ext cx="2057400" cy="15369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48768" y="123191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5236442" y="2146907"/>
            <a:ext cx="2004903" cy="3075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48768" y="177685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814_04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491110" y="177291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814_05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5240665" y="2691174"/>
            <a:ext cx="2000680" cy="7357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56283" y="2327375"/>
            <a:ext cx="95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6715946" y="2582407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6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1910793" y="2694933"/>
            <a:ext cx="2000680" cy="7357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491110" y="2329199"/>
            <a:ext cx="95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867_02</a:t>
            </a:r>
            <a:endParaRPr lang="en-US" dirty="0"/>
          </a:p>
        </p:txBody>
      </p:sp>
      <p:cxnSp>
        <p:nvCxnSpPr>
          <p:cNvPr id="65" name="Elbow Connector 64"/>
          <p:cNvCxnSpPr/>
          <p:nvPr/>
        </p:nvCxnSpPr>
        <p:spPr>
          <a:xfrm rot="5400000">
            <a:off x="1606385" y="2618193"/>
            <a:ext cx="2993010" cy="2328623"/>
          </a:xfrm>
          <a:prstGeom prst="bentConnector3">
            <a:avLst>
              <a:gd name="adj1" fmla="val 100410"/>
            </a:avLst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5400000">
            <a:off x="1668817" y="2567645"/>
            <a:ext cx="3496049" cy="2938222"/>
          </a:xfrm>
          <a:prstGeom prst="bentConnector3">
            <a:avLst>
              <a:gd name="adj1" fmla="val 99957"/>
            </a:avLst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5240665" y="3313280"/>
            <a:ext cx="2000680" cy="7357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856283" y="2949481"/>
            <a:ext cx="95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562600" y="3569763"/>
            <a:ext cx="1153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867_03F</a:t>
            </a:r>
            <a:endParaRPr lang="en-US" dirty="0"/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1920954" y="3304173"/>
            <a:ext cx="2000680" cy="7357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2501271" y="2938439"/>
            <a:ext cx="95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cxnSp>
        <p:nvCxnSpPr>
          <p:cNvPr id="84" name="Elbow Connector 83"/>
          <p:cNvCxnSpPr/>
          <p:nvPr/>
        </p:nvCxnSpPr>
        <p:spPr>
          <a:xfrm rot="10800000" flipV="1">
            <a:off x="1938579" y="2302749"/>
            <a:ext cx="5897855" cy="3909707"/>
          </a:xfrm>
          <a:prstGeom prst="bentConnector3">
            <a:avLst>
              <a:gd name="adj1" fmla="val 77"/>
            </a:avLst>
          </a:prstGeom>
          <a:ln w="508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350742" y="5844038"/>
            <a:ext cx="95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810_02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2287585" y="5423971"/>
            <a:ext cx="1094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867_03F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2287584" y="489732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814_06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1938578" y="2142244"/>
            <a:ext cx="2004903" cy="3075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422904" y="2027628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9" name="Oval 38"/>
          <p:cNvSpPr/>
          <p:nvPr/>
        </p:nvSpPr>
        <p:spPr>
          <a:xfrm>
            <a:off x="3371978" y="2584687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7</a:t>
            </a:r>
          </a:p>
        </p:txBody>
      </p:sp>
      <p:sp>
        <p:nvSpPr>
          <p:cNvPr id="42" name="Oval 41"/>
          <p:cNvSpPr/>
          <p:nvPr/>
        </p:nvSpPr>
        <p:spPr>
          <a:xfrm>
            <a:off x="3382138" y="318824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9</a:t>
            </a:r>
            <a:endParaRPr lang="en-US" sz="1400" dirty="0"/>
          </a:p>
        </p:txBody>
      </p:sp>
      <p:sp>
        <p:nvSpPr>
          <p:cNvPr id="34" name="Oval 33"/>
          <p:cNvSpPr/>
          <p:nvPr/>
        </p:nvSpPr>
        <p:spPr>
          <a:xfrm>
            <a:off x="5243501" y="148553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36" name="Oval 35"/>
          <p:cNvSpPr/>
          <p:nvPr/>
        </p:nvSpPr>
        <p:spPr>
          <a:xfrm>
            <a:off x="6703720" y="202810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1" name="Oval 40"/>
          <p:cNvSpPr/>
          <p:nvPr/>
        </p:nvSpPr>
        <p:spPr>
          <a:xfrm>
            <a:off x="6756120" y="3204969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8</a:t>
            </a:r>
            <a:endParaRPr lang="en-US" sz="1400" dirty="0"/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5240665" y="3933562"/>
            <a:ext cx="2000680" cy="7357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711946" y="3806106"/>
            <a:ext cx="533400" cy="2549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smtClean="0"/>
              <a:t>10</a:t>
            </a:r>
          </a:p>
        </p:txBody>
      </p:sp>
      <p:sp>
        <p:nvSpPr>
          <p:cNvPr id="44" name="Oval 43"/>
          <p:cNvSpPr/>
          <p:nvPr/>
        </p:nvSpPr>
        <p:spPr>
          <a:xfrm>
            <a:off x="7587358" y="2285999"/>
            <a:ext cx="533400" cy="2549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smtClean="0"/>
              <a:t>12</a:t>
            </a:r>
          </a:p>
        </p:txBody>
      </p:sp>
      <p:sp>
        <p:nvSpPr>
          <p:cNvPr id="43" name="Oval 42"/>
          <p:cNvSpPr/>
          <p:nvPr/>
        </p:nvSpPr>
        <p:spPr>
          <a:xfrm>
            <a:off x="4616120" y="2267304"/>
            <a:ext cx="533400" cy="2592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 smtClean="0"/>
              <a:t>11</a:t>
            </a:r>
          </a:p>
        </p:txBody>
      </p:sp>
      <p:sp>
        <p:nvSpPr>
          <p:cNvPr id="93" name="Oval 92"/>
          <p:cNvSpPr/>
          <p:nvPr/>
        </p:nvSpPr>
        <p:spPr>
          <a:xfrm>
            <a:off x="3999583" y="227916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5</a:t>
            </a:r>
          </a:p>
        </p:txBody>
      </p:sp>
      <p:sp>
        <p:nvSpPr>
          <p:cNvPr id="49" name="Rectangle 48" hidden="1"/>
          <p:cNvSpPr/>
          <p:nvPr/>
        </p:nvSpPr>
        <p:spPr>
          <a:xfrm>
            <a:off x="1824508" y="1237259"/>
            <a:ext cx="2115789" cy="2637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 hidden="1"/>
          <p:cNvSpPr/>
          <p:nvPr/>
        </p:nvSpPr>
        <p:spPr>
          <a:xfrm>
            <a:off x="5185833" y="1295636"/>
            <a:ext cx="2069610" cy="28953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 hidden="1"/>
          <p:cNvSpPr/>
          <p:nvPr/>
        </p:nvSpPr>
        <p:spPr>
          <a:xfrm>
            <a:off x="1935504" y="2244372"/>
            <a:ext cx="3209564" cy="40802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 hidden="1"/>
          <p:cNvSpPr/>
          <p:nvPr/>
        </p:nvSpPr>
        <p:spPr>
          <a:xfrm>
            <a:off x="5124630" y="2238422"/>
            <a:ext cx="3620554" cy="40861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0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52" grpId="0"/>
      <p:bldP spid="54" grpId="0"/>
      <p:bldP spid="56" grpId="0"/>
      <p:bldP spid="58" grpId="0"/>
      <p:bldP spid="59" grpId="0" animBg="1"/>
      <p:bldP spid="62" grpId="0"/>
      <p:bldP spid="73" grpId="0"/>
      <p:bldP spid="79" grpId="0"/>
      <p:bldP spid="82" grpId="0"/>
      <p:bldP spid="89" grpId="0"/>
      <p:bldP spid="90" grpId="0"/>
      <p:bldP spid="91" grpId="0"/>
      <p:bldP spid="37" grpId="0" animBg="1"/>
      <p:bldP spid="39" grpId="0" animBg="1"/>
      <p:bldP spid="42" grpId="0" animBg="1"/>
      <p:bldP spid="34" grpId="0" animBg="1"/>
      <p:bldP spid="36" grpId="0" animBg="1"/>
      <p:bldP spid="41" grpId="0" animBg="1"/>
      <p:bldP spid="35" grpId="0" animBg="1"/>
      <p:bldP spid="44" grpId="0" animBg="1"/>
      <p:bldP spid="43" grpId="0" animBg="1"/>
      <p:bldP spid="93" grpId="0" animBg="1"/>
      <p:bldP spid="49" grpId="0" animBg="1"/>
      <p:bldP spid="50" grpId="0" animBg="1"/>
      <p:bldP spid="60" grpId="0" animBg="1"/>
      <p:bldP spid="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293842" y="1592960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019508" y="1588007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 – </a:t>
            </a:r>
            <a:r>
              <a:rPr lang="en-US" dirty="0" smtClean="0"/>
              <a:t>Rejected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A041E-AB9B-4CEC-B8C1-76351884ED7E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19" name="Bevel 3">
            <a:extLst>
              <a:ext uri="{FF2B5EF4-FFF2-40B4-BE49-F238E27FC236}">
                <a16:creationId xmlns="" xmlns:a16="http://schemas.microsoft.com/office/drawing/2014/main" id="{57A43A3D-85C6-4056-8EBD-62C351BA3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76" y="1559432"/>
            <a:ext cx="1222375" cy="590550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20" name="Bevel 3">
            <a:extLst>
              <a:ext uri="{FF2B5EF4-FFF2-40B4-BE49-F238E27FC236}">
                <a16:creationId xmlns="" xmlns:a16="http://schemas.microsoft.com/office/drawing/2014/main" id="{9A3BF15A-3C6B-43FC-B818-CC24E8B7A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763" y="5130458"/>
            <a:ext cx="1219200" cy="827088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905000" y="1600200"/>
            <a:ext cx="2057400" cy="15369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91110" y="123181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905000" y="150194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938578" y="2142244"/>
            <a:ext cx="2004903" cy="3075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491110" y="177291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814_02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422362" y="203568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25" name="Rectangle 24" hidden="1"/>
          <p:cNvSpPr/>
          <p:nvPr/>
        </p:nvSpPr>
        <p:spPr>
          <a:xfrm>
            <a:off x="1874895" y="1259355"/>
            <a:ext cx="2097554" cy="1331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0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39" grpId="0"/>
      <p:bldP spid="24" grpId="0" animBg="1"/>
      <p:bldP spid="2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234975" y="3324889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220569" y="3345200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Switch Hold – Add – Deferred Payment Plan (DPP)</a:t>
            </a:r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E13BB8E0-F20A-4DCE-B71F-E74AA816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171" y="3322975"/>
            <a:ext cx="1628775" cy="584200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DC72-0A65-4E01-BD53-1187176B4C14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28</a:t>
            </a:fld>
            <a:endParaRPr lang="en-US" dirty="0"/>
          </a:p>
        </p:txBody>
      </p:sp>
      <p:cxnSp>
        <p:nvCxnSpPr>
          <p:cNvPr id="17" name="Elbow Connector 16"/>
          <p:cNvCxnSpPr/>
          <p:nvPr/>
        </p:nvCxnSpPr>
        <p:spPr>
          <a:xfrm>
            <a:off x="822961" y="1756782"/>
            <a:ext cx="7482839" cy="1459656"/>
          </a:xfrm>
          <a:prstGeom prst="bentConnector3">
            <a:avLst>
              <a:gd name="adj1" fmla="val 100059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62562" y="1756782"/>
            <a:ext cx="0" cy="1531775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30600" y="1387450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650_01  (add)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92814" y="304115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35" name="Straight Connector 34"/>
          <p:cNvCxnSpPr>
            <a:endCxn id="31" idx="4"/>
          </p:cNvCxnSpPr>
          <p:nvPr/>
        </p:nvCxnSpPr>
        <p:spPr>
          <a:xfrm>
            <a:off x="7543802" y="2732518"/>
            <a:ext cx="0" cy="505142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rot="10800000" flipV="1">
            <a:off x="1987246" y="2738774"/>
            <a:ext cx="5556556" cy="549781"/>
          </a:xfrm>
          <a:prstGeom prst="bentConnector3">
            <a:avLst>
              <a:gd name="adj1" fmla="val 99862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130599" y="2369442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650_02  (acknowledgement)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2438400" y="3505200"/>
            <a:ext cx="16922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644630" y="312970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814_20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5446553" y="3507641"/>
            <a:ext cx="16922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585399" y="313830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814_20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535017" y="4029591"/>
            <a:ext cx="1579731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43547" y="366629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814_21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3616739" y="339334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4" name="Oval 33"/>
          <p:cNvSpPr/>
          <p:nvPr/>
        </p:nvSpPr>
        <p:spPr>
          <a:xfrm>
            <a:off x="5522957" y="3915477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32" name="Oval 31"/>
          <p:cNvSpPr/>
          <p:nvPr/>
        </p:nvSpPr>
        <p:spPr>
          <a:xfrm>
            <a:off x="6635728" y="3392046"/>
            <a:ext cx="539496" cy="229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31" name="Oval 30"/>
          <p:cNvSpPr/>
          <p:nvPr/>
        </p:nvSpPr>
        <p:spPr>
          <a:xfrm>
            <a:off x="7274054" y="3024009"/>
            <a:ext cx="539496" cy="2136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28" name="Rectangle 27" hidden="1"/>
          <p:cNvSpPr/>
          <p:nvPr/>
        </p:nvSpPr>
        <p:spPr>
          <a:xfrm>
            <a:off x="482325" y="1264231"/>
            <a:ext cx="8052075" cy="20321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 hidden="1"/>
          <p:cNvSpPr/>
          <p:nvPr/>
        </p:nvSpPr>
        <p:spPr>
          <a:xfrm>
            <a:off x="2363606" y="3237660"/>
            <a:ext cx="1807150" cy="906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 hidden="1"/>
          <p:cNvSpPr/>
          <p:nvPr/>
        </p:nvSpPr>
        <p:spPr>
          <a:xfrm>
            <a:off x="5435273" y="3264273"/>
            <a:ext cx="1739951" cy="1444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6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41" grpId="0"/>
      <p:bldP spid="45" grpId="0"/>
      <p:bldP spid="47" grpId="0"/>
      <p:bldP spid="52" grpId="0"/>
      <p:bldP spid="33" grpId="0" animBg="1"/>
      <p:bldP spid="34" grpId="0" animBg="1"/>
      <p:bldP spid="32" grpId="0" animBg="1"/>
      <p:bldP spid="31" grpId="0" animBg="1"/>
      <p:bldP spid="28" grpId="0" animBg="1"/>
      <p:bldP spid="36" grpId="0" animBg="1"/>
      <p:bldP spid="3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7220461" y="3381881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209175" y="3350733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Hold – Remove – DPP / Tampering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9DC72-0A65-4E01-BD53-1187176B4C14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17" name="Bevel 3">
            <a:extLst>
              <a:ext uri="{FF2B5EF4-FFF2-40B4-BE49-F238E27FC236}">
                <a16:creationId xmlns="" xmlns:a16="http://schemas.microsoft.com/office/drawing/2014/main" id="{E13BB8E0-F20A-4DCE-B71F-E74AA816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171" y="3322975"/>
            <a:ext cx="1628775" cy="584200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cxnSp>
        <p:nvCxnSpPr>
          <p:cNvPr id="18" name="Elbow Connector 17"/>
          <p:cNvCxnSpPr/>
          <p:nvPr/>
        </p:nvCxnSpPr>
        <p:spPr>
          <a:xfrm>
            <a:off x="1018010" y="1756782"/>
            <a:ext cx="7211590" cy="1566193"/>
          </a:xfrm>
          <a:prstGeom prst="bentConnector3">
            <a:avLst>
              <a:gd name="adj1" fmla="val 100084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21" idx="4"/>
          </p:cNvCxnSpPr>
          <p:nvPr/>
        </p:nvCxnSpPr>
        <p:spPr>
          <a:xfrm>
            <a:off x="1004268" y="1750798"/>
            <a:ext cx="0" cy="1509808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30600" y="1387450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650_01  (remove)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34520" y="303200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7543800" y="2743200"/>
            <a:ext cx="0" cy="562565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>
          <a:xfrm rot="10800000" flipV="1">
            <a:off x="1987246" y="2738774"/>
            <a:ext cx="5556556" cy="549781"/>
          </a:xfrm>
          <a:prstGeom prst="bentConnector3">
            <a:avLst>
              <a:gd name="adj1" fmla="val 99862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30599" y="2369442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650_02  (acknowledgement)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2438400" y="3505200"/>
            <a:ext cx="16922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35555" y="311603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814_20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446553" y="3507641"/>
            <a:ext cx="16922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22928" y="313787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814_20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535017" y="4029591"/>
            <a:ext cx="1579731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940257" y="366392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814_21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582402" y="339334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25" name="Oval 24"/>
          <p:cNvSpPr/>
          <p:nvPr/>
        </p:nvSpPr>
        <p:spPr>
          <a:xfrm>
            <a:off x="5534682" y="391292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23" name="Oval 22"/>
          <p:cNvSpPr/>
          <p:nvPr/>
        </p:nvSpPr>
        <p:spPr>
          <a:xfrm>
            <a:off x="6599257" y="3395734"/>
            <a:ext cx="539496" cy="229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22" name="Oval 21"/>
          <p:cNvSpPr/>
          <p:nvPr/>
        </p:nvSpPr>
        <p:spPr>
          <a:xfrm>
            <a:off x="7270424" y="307716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37" name="Rectangle 36" hidden="1"/>
          <p:cNvSpPr/>
          <p:nvPr/>
        </p:nvSpPr>
        <p:spPr>
          <a:xfrm>
            <a:off x="657840" y="1220915"/>
            <a:ext cx="7876560" cy="20822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 hidden="1"/>
          <p:cNvSpPr/>
          <p:nvPr/>
        </p:nvSpPr>
        <p:spPr>
          <a:xfrm>
            <a:off x="2402260" y="3257652"/>
            <a:ext cx="1728339" cy="10077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 hidden="1"/>
          <p:cNvSpPr/>
          <p:nvPr/>
        </p:nvSpPr>
        <p:spPr>
          <a:xfrm>
            <a:off x="5421140" y="3274383"/>
            <a:ext cx="1717613" cy="1221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6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8" grpId="0"/>
      <p:bldP spid="30" grpId="0"/>
      <p:bldP spid="32" grpId="0"/>
      <p:bldP spid="34" grpId="0"/>
      <p:bldP spid="24" grpId="0" animBg="1"/>
      <p:bldP spid="25" grpId="0" animBg="1"/>
      <p:bldP spid="23" grpId="0" animBg="1"/>
      <p:bldP spid="22" grpId="0" animBg="1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322F-5906-467C-A29C-88E3A389314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Checkpoint Questions – Exercise #1 – </a:t>
            </a:r>
            <a:r>
              <a:rPr lang="en-US" i="1" dirty="0" smtClean="0"/>
              <a:t>continued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5ABA7190-8871-4D33-A70E-6020E01830AF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524000"/>
            <a:ext cx="8535987" cy="5578475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4"/>
            </a:pPr>
            <a:r>
              <a:rPr lang="en-US" sz="2000" dirty="0" smtClean="0">
                <a:solidFill>
                  <a:schemeClr val="tx1"/>
                </a:solidFill>
              </a:rPr>
              <a:t>Historical </a:t>
            </a:r>
            <a:r>
              <a:rPr lang="en-US" sz="2000" dirty="0">
                <a:solidFill>
                  <a:schemeClr val="tx1"/>
                </a:solidFill>
              </a:rPr>
              <a:t>Usage (867_02) </a:t>
            </a:r>
            <a:r>
              <a:rPr lang="en-US" sz="2000" dirty="0" smtClean="0">
                <a:solidFill>
                  <a:schemeClr val="tx1"/>
                </a:solidFill>
              </a:rPr>
              <a:t>can be obtained by sending which transactions?  Select all that apply.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>
                <a:solidFill>
                  <a:schemeClr val="tx1"/>
                </a:solidFill>
              </a:rPr>
              <a:t>814-01</a:t>
            </a:r>
            <a:r>
              <a:rPr lang="en-US" sz="2000" dirty="0">
                <a:solidFill>
                  <a:schemeClr val="tx1"/>
                </a:solidFill>
              </a:rPr>
              <a:t>	          </a:t>
            </a:r>
            <a:r>
              <a:rPr lang="en-US" sz="2000" dirty="0" smtClean="0">
                <a:solidFill>
                  <a:schemeClr val="tx1"/>
                </a:solidFill>
              </a:rPr>
              <a:t>_____________ 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>
                <a:solidFill>
                  <a:schemeClr val="tx1"/>
                </a:solidFill>
              </a:rPr>
              <a:t>814-16            </a:t>
            </a:r>
            <a:r>
              <a:rPr lang="en-US" sz="2000" dirty="0">
                <a:solidFill>
                  <a:schemeClr val="tx1"/>
                </a:solidFill>
              </a:rPr>
              <a:t>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>
                <a:solidFill>
                  <a:schemeClr val="tx1"/>
                </a:solidFill>
              </a:rPr>
              <a:t>814-22            </a:t>
            </a:r>
            <a:r>
              <a:rPr lang="en-US" sz="2000" dirty="0">
                <a:solidFill>
                  <a:schemeClr val="tx1"/>
                </a:solidFill>
              </a:rPr>
              <a:t>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>
                <a:solidFill>
                  <a:schemeClr val="tx1"/>
                </a:solidFill>
              </a:rPr>
              <a:t>814-26</a:t>
            </a:r>
            <a:r>
              <a:rPr lang="en-US" sz="2000" dirty="0">
                <a:solidFill>
                  <a:schemeClr val="tx1"/>
                </a:solidFill>
              </a:rPr>
              <a:t>	          </a:t>
            </a:r>
            <a:r>
              <a:rPr lang="en-US" sz="2000" dirty="0" smtClean="0">
                <a:solidFill>
                  <a:schemeClr val="tx1"/>
                </a:solidFill>
              </a:rPr>
              <a:t>_____________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 startAt="4"/>
            </a:pPr>
            <a:r>
              <a:rPr lang="en-US" sz="2000" dirty="0">
                <a:solidFill>
                  <a:schemeClr val="tx1"/>
                </a:solidFill>
              </a:rPr>
              <a:t>What transaction is used to determine the actual start date for a customer? Select only one.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814_04 ______________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814_16 ______________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>
                <a:solidFill>
                  <a:schemeClr val="tx1"/>
                </a:solidFill>
              </a:rPr>
              <a:t>867_04 ______________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smtClean="0">
                <a:solidFill>
                  <a:schemeClr val="tx1"/>
                </a:solidFill>
              </a:rPr>
              <a:t>814_01 </a:t>
            </a:r>
            <a:r>
              <a:rPr lang="en-US" sz="2000" dirty="0">
                <a:solidFill>
                  <a:schemeClr val="tx1"/>
                </a:solidFill>
              </a:rPr>
              <a:t>______________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1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7237029" y="3357660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211269" y="3352003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Hold – Add - Tampering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65A1-1051-420F-BFCE-D84F290762C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12" name="Bevel 3">
            <a:extLst>
              <a:ext uri="{FF2B5EF4-FFF2-40B4-BE49-F238E27FC236}">
                <a16:creationId xmlns="" xmlns:a16="http://schemas.microsoft.com/office/drawing/2014/main" id="{E13BB8E0-F20A-4DCE-B71F-E74AA816E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388" y="3352003"/>
            <a:ext cx="1628775" cy="584200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cxnSp>
        <p:nvCxnSpPr>
          <p:cNvPr id="22" name="Elbow Connector 21"/>
          <p:cNvCxnSpPr/>
          <p:nvPr/>
        </p:nvCxnSpPr>
        <p:spPr>
          <a:xfrm rot="10800000" flipV="1">
            <a:off x="1987246" y="2738774"/>
            <a:ext cx="5556556" cy="549781"/>
          </a:xfrm>
          <a:prstGeom prst="bentConnector3">
            <a:avLst>
              <a:gd name="adj1" fmla="val 99862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30599" y="236944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650_02  (tampering)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438400" y="3505200"/>
            <a:ext cx="16922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09589" y="31358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814_20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5446553" y="3507641"/>
            <a:ext cx="1692200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707593" y="314589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814_20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535017" y="4029591"/>
            <a:ext cx="1579731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982590" y="366404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814_21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591103" y="339858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5535017" y="3900537"/>
            <a:ext cx="539496" cy="229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6599257" y="3401023"/>
            <a:ext cx="539496" cy="2286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cxnSp>
        <p:nvCxnSpPr>
          <p:cNvPr id="21" name="Straight Connector 20"/>
          <p:cNvCxnSpPr>
            <a:endCxn id="19" idx="4"/>
          </p:cNvCxnSpPr>
          <p:nvPr/>
        </p:nvCxnSpPr>
        <p:spPr>
          <a:xfrm>
            <a:off x="7543800" y="2743200"/>
            <a:ext cx="5699" cy="520037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279751" y="3034637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2" name="Rectangle 31" hidden="1"/>
          <p:cNvSpPr/>
          <p:nvPr/>
        </p:nvSpPr>
        <p:spPr>
          <a:xfrm>
            <a:off x="1806523" y="1356427"/>
            <a:ext cx="6088878" cy="1946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 hidden="1"/>
          <p:cNvSpPr/>
          <p:nvPr/>
        </p:nvSpPr>
        <p:spPr>
          <a:xfrm>
            <a:off x="2440549" y="3172049"/>
            <a:ext cx="1699873" cy="1247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 hidden="1"/>
          <p:cNvSpPr/>
          <p:nvPr/>
        </p:nvSpPr>
        <p:spPr>
          <a:xfrm>
            <a:off x="5425868" y="3216945"/>
            <a:ext cx="1735007" cy="12026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8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29" grpId="0"/>
      <p:bldP spid="17" grpId="0" animBg="1"/>
      <p:bldP spid="18" grpId="0" animBg="1"/>
      <p:bldP spid="16" grpId="0" animBg="1"/>
      <p:bldP spid="19" grpId="0" animBg="1"/>
      <p:bldP spid="32" grpId="0" animBg="1"/>
      <p:bldP spid="33" grpId="0" animBg="1"/>
      <p:bldP spid="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446680" y="3089782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005934" y="3115107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w/ Switch Hold</a:t>
            </a:r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37EFAADB-B319-4BAB-9C39-042CD28D0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74" y="3089782"/>
            <a:ext cx="1222375" cy="590550"/>
          </a:xfrm>
          <a:prstGeom prst="bevel">
            <a:avLst>
              <a:gd name="adj" fmla="val 12500"/>
            </a:avLst>
          </a:prstGeom>
          <a:solidFill>
            <a:srgbClr val="26D07C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New CR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CD85-8B82-4F98-B0B3-D3085EAAB41C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31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797798" y="3124200"/>
            <a:ext cx="2109477" cy="13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259074" y="3810000"/>
            <a:ext cx="2096813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34574" y="27548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814_01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259074" y="3124200"/>
            <a:ext cx="2109477" cy="13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95850" y="27548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95849" y="344961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814_04R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1797799" y="3810000"/>
            <a:ext cx="2096813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34574" y="344961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814_05R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797798" y="300990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22" name="Oval 21"/>
          <p:cNvSpPr/>
          <p:nvPr/>
        </p:nvSpPr>
        <p:spPr>
          <a:xfrm>
            <a:off x="5249118" y="300990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23" name="Oval 22"/>
          <p:cNvSpPr/>
          <p:nvPr/>
        </p:nvSpPr>
        <p:spPr>
          <a:xfrm>
            <a:off x="6829055" y="369570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3367079" y="369570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27" name="Rectangle 26" hidden="1"/>
          <p:cNvSpPr/>
          <p:nvPr/>
        </p:nvSpPr>
        <p:spPr>
          <a:xfrm>
            <a:off x="1778823" y="2754869"/>
            <a:ext cx="2148364" cy="1322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 hidden="1"/>
          <p:cNvSpPr/>
          <p:nvPr/>
        </p:nvSpPr>
        <p:spPr>
          <a:xfrm>
            <a:off x="5218784" y="2759329"/>
            <a:ext cx="2149767" cy="13183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0" grpId="0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268617" y="2980903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Out – Reject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0AFB-390B-4867-92DE-8CDA32C66A2D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038154" y="2977903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0" name="Bevel 3">
            <a:extLst>
              <a:ext uri="{FF2B5EF4-FFF2-40B4-BE49-F238E27FC236}">
                <a16:creationId xmlns="" xmlns:a16="http://schemas.microsoft.com/office/drawing/2014/main" id="{AE9F1716-ABF5-4D8B-AAD6-5144A6B8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82" y="2938889"/>
            <a:ext cx="1628775" cy="584200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  <a:scene3d>
            <a:camera prst="orthographicFront"/>
            <a:lightRig rig="threePt" dir="t"/>
          </a:scene3d>
          <a:sp3d/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254808" y="2973307"/>
            <a:ext cx="1713126" cy="4596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181757" y="3616485"/>
            <a:ext cx="1786177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62757" y="258543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96044" y="322974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814_25R</a:t>
            </a: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2254807" y="2865619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39" name="Oval 38"/>
          <p:cNvSpPr/>
          <p:nvPr/>
        </p:nvSpPr>
        <p:spPr>
          <a:xfrm>
            <a:off x="3430362" y="350622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6" name="Rectangle 15" hidden="1"/>
          <p:cNvSpPr/>
          <p:nvPr/>
        </p:nvSpPr>
        <p:spPr>
          <a:xfrm>
            <a:off x="2189015" y="2612062"/>
            <a:ext cx="1778920" cy="118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0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6" grpId="0" animBg="1"/>
      <p:bldP spid="39" grpId="0" animBg="1"/>
      <p:bldP spid="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258089" y="2977878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038154" y="2977903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Out – Accept</a:t>
            </a:r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AE9F1716-ABF5-4D8B-AAD6-5144A6B8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82" y="2938889"/>
            <a:ext cx="1628775" cy="584200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7061-3354-4FAE-BAB1-A34DDFFB314A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33</a:t>
            </a:fld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54808" y="2973307"/>
            <a:ext cx="1713126" cy="9143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181757" y="3616485"/>
            <a:ext cx="1786177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21096" y="2973307"/>
            <a:ext cx="1810512" cy="9143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345431" y="3616485"/>
            <a:ext cx="1786177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62757" y="258543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94248" y="260397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814_24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2181756" y="4408914"/>
            <a:ext cx="1786178" cy="982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345431" y="4407932"/>
            <a:ext cx="1786178" cy="982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71501" y="324480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609221" y="324480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814_25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00968" y="4037233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867_03F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38688" y="4047939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867_03F</a:t>
            </a:r>
            <a:endParaRPr lang="en-US" dirty="0"/>
          </a:p>
        </p:txBody>
      </p:sp>
      <p:cxnSp>
        <p:nvCxnSpPr>
          <p:cNvPr id="32" name="Elbow Connector 31"/>
          <p:cNvCxnSpPr/>
          <p:nvPr/>
        </p:nvCxnSpPr>
        <p:spPr>
          <a:xfrm rot="10800000" flipV="1">
            <a:off x="1191157" y="2275314"/>
            <a:ext cx="6629400" cy="609600"/>
          </a:xfrm>
          <a:prstGeom prst="bentConnector3">
            <a:avLst>
              <a:gd name="adj1" fmla="val 100069"/>
            </a:avLst>
          </a:prstGeom>
          <a:ln w="508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20557" y="2275313"/>
            <a:ext cx="0" cy="609601"/>
          </a:xfrm>
          <a:prstGeom prst="line">
            <a:avLst/>
          </a:prstGeom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096136" y="189379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810_02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2254807" y="2865619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329072" y="2854977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42" name="Oval 41"/>
          <p:cNvSpPr/>
          <p:nvPr/>
        </p:nvSpPr>
        <p:spPr>
          <a:xfrm>
            <a:off x="6595960" y="350622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43" name="Oval 42"/>
          <p:cNvSpPr/>
          <p:nvPr/>
        </p:nvSpPr>
        <p:spPr>
          <a:xfrm>
            <a:off x="3430362" y="350622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44" name="Oval 43"/>
          <p:cNvSpPr/>
          <p:nvPr/>
        </p:nvSpPr>
        <p:spPr>
          <a:xfrm>
            <a:off x="6592112" y="429363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3430362" y="429363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46" name="Oval 45"/>
          <p:cNvSpPr/>
          <p:nvPr/>
        </p:nvSpPr>
        <p:spPr>
          <a:xfrm>
            <a:off x="7547414" y="266850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34" name="Rectangle 33" hidden="1"/>
          <p:cNvSpPr/>
          <p:nvPr/>
        </p:nvSpPr>
        <p:spPr>
          <a:xfrm>
            <a:off x="1020152" y="1155169"/>
            <a:ext cx="7133248" cy="1741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 hidden="1"/>
          <p:cNvSpPr/>
          <p:nvPr/>
        </p:nvSpPr>
        <p:spPr>
          <a:xfrm>
            <a:off x="2201383" y="2770104"/>
            <a:ext cx="1774527" cy="2052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 hidden="1"/>
          <p:cNvSpPr/>
          <p:nvPr/>
        </p:nvSpPr>
        <p:spPr>
          <a:xfrm>
            <a:off x="5276386" y="2794176"/>
            <a:ext cx="1915214" cy="22290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7" grpId="0"/>
      <p:bldP spid="28" grpId="0"/>
      <p:bldP spid="29" grpId="0"/>
      <p:bldP spid="30" grpId="0"/>
      <p:bldP spid="39" grpId="0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4" grpId="0" animBg="1"/>
      <p:bldP spid="35" grpId="0" animBg="1"/>
      <p:bldP spid="3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7351866" y="1959915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011321" y="1972640"/>
            <a:ext cx="1164437" cy="600456"/>
          </a:xfrm>
          <a:prstGeom prst="rect">
            <a:avLst/>
          </a:prstGeom>
          <a:solidFill>
            <a:srgbClr val="00AEC7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Out to CSA</a:t>
            </a:r>
          </a:p>
        </p:txBody>
      </p:sp>
      <p:sp>
        <p:nvSpPr>
          <p:cNvPr id="8" name="Bevel 3">
            <a:extLst>
              <a:ext uri="{FF2B5EF4-FFF2-40B4-BE49-F238E27FC236}">
                <a16:creationId xmlns="" xmlns:a16="http://schemas.microsoft.com/office/drawing/2014/main" id="{5325A852-1E75-49A5-B030-078135A47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2043264"/>
            <a:ext cx="1301750" cy="479425"/>
          </a:xfrm>
          <a:prstGeom prst="bevel">
            <a:avLst>
              <a:gd name="adj" fmla="val 12500"/>
            </a:avLst>
          </a:prstGeom>
          <a:solidFill>
            <a:srgbClr val="7030A0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CSA CR </a:t>
            </a:r>
          </a:p>
        </p:txBody>
      </p:sp>
      <p:sp>
        <p:nvSpPr>
          <p:cNvPr id="11" name="Bevel 3">
            <a:extLst>
              <a:ext uri="{FF2B5EF4-FFF2-40B4-BE49-F238E27FC236}">
                <a16:creationId xmlns="" xmlns:a16="http://schemas.microsoft.com/office/drawing/2014/main" id="{4ECF6E18-4729-4801-9237-874C2AD58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4928455"/>
            <a:ext cx="1397000" cy="827088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FA87-2833-4753-A1D9-3681F5431BA3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34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257800" y="1964081"/>
            <a:ext cx="2057400" cy="17119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901825" y="1964081"/>
            <a:ext cx="1995754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98200" y="161303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422648" y="159474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814_22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5247691" y="2584756"/>
            <a:ext cx="1995754" cy="0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98199" y="221542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814_04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257801" y="3201240"/>
            <a:ext cx="1985644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257801" y="3817724"/>
            <a:ext cx="1985644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04688" y="283190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98198" y="344839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1907111" y="2579159"/>
            <a:ext cx="1985644" cy="1"/>
          </a:xfrm>
          <a:prstGeom prst="straightConnector1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47508" y="220982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867_04</a:t>
            </a:r>
            <a:endParaRPr lang="en-US" dirty="0"/>
          </a:p>
        </p:txBody>
      </p:sp>
      <p:cxnSp>
        <p:nvCxnSpPr>
          <p:cNvPr id="32" name="Elbow Connector 31"/>
          <p:cNvCxnSpPr/>
          <p:nvPr/>
        </p:nvCxnSpPr>
        <p:spPr>
          <a:xfrm rot="10800000" flipV="1">
            <a:off x="1910430" y="2685314"/>
            <a:ext cx="2315514" cy="1991148"/>
          </a:xfrm>
          <a:prstGeom prst="bentConnector3">
            <a:avLst>
              <a:gd name="adj1" fmla="val 242"/>
            </a:avLst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flipV="1">
            <a:off x="2027074" y="2685809"/>
            <a:ext cx="2699362" cy="2424228"/>
          </a:xfrm>
          <a:prstGeom prst="bentConnector3">
            <a:avLst>
              <a:gd name="adj1" fmla="val 99796"/>
            </a:avLst>
          </a:prstGeom>
          <a:ln w="508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10800000" flipV="1">
            <a:off x="1910433" y="2702432"/>
            <a:ext cx="3191319" cy="2783968"/>
          </a:xfrm>
          <a:prstGeom prst="bentConnector3">
            <a:avLst>
              <a:gd name="adj1" fmla="val -142"/>
            </a:avLst>
          </a:prstGeom>
          <a:ln w="5080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 rot="10800000" flipV="1">
            <a:off x="1910432" y="2702433"/>
            <a:ext cx="6319169" cy="3215863"/>
          </a:xfrm>
          <a:prstGeom prst="bentConnector3">
            <a:avLst>
              <a:gd name="adj1" fmla="val -67"/>
            </a:avLst>
          </a:prstGeom>
          <a:ln w="508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611816" y="474378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814_24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287585" y="428361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814_25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533792" y="510835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867_03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547508" y="553899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810_02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7917353" y="2667308"/>
            <a:ext cx="598950" cy="2287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10</a:t>
            </a:r>
          </a:p>
        </p:txBody>
      </p:sp>
      <p:sp>
        <p:nvSpPr>
          <p:cNvPr id="64" name="Oval 63"/>
          <p:cNvSpPr/>
          <p:nvPr/>
        </p:nvSpPr>
        <p:spPr>
          <a:xfrm>
            <a:off x="1955284" y="496713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65" name="Oval 64"/>
          <p:cNvSpPr/>
          <p:nvPr/>
        </p:nvSpPr>
        <p:spPr>
          <a:xfrm>
            <a:off x="5247691" y="184978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66" name="Oval 65"/>
          <p:cNvSpPr/>
          <p:nvPr/>
        </p:nvSpPr>
        <p:spPr>
          <a:xfrm>
            <a:off x="6732269" y="246198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67" name="Oval 66"/>
          <p:cNvSpPr/>
          <p:nvPr/>
        </p:nvSpPr>
        <p:spPr>
          <a:xfrm>
            <a:off x="3928897" y="2667010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68" name="Oval 67"/>
          <p:cNvSpPr/>
          <p:nvPr/>
        </p:nvSpPr>
        <p:spPr>
          <a:xfrm>
            <a:off x="3362908" y="184978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5</a:t>
            </a:r>
            <a:endParaRPr lang="en-US" sz="1400" dirty="0"/>
          </a:p>
        </p:txBody>
      </p:sp>
      <p:sp>
        <p:nvSpPr>
          <p:cNvPr id="69" name="Oval 68"/>
          <p:cNvSpPr/>
          <p:nvPr/>
        </p:nvSpPr>
        <p:spPr>
          <a:xfrm>
            <a:off x="6703949" y="3087931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70" name="Oval 69"/>
          <p:cNvSpPr/>
          <p:nvPr/>
        </p:nvSpPr>
        <p:spPr>
          <a:xfrm>
            <a:off x="4864251" y="2650681"/>
            <a:ext cx="539496" cy="2553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71" name="Oval 70"/>
          <p:cNvSpPr/>
          <p:nvPr/>
        </p:nvSpPr>
        <p:spPr>
          <a:xfrm>
            <a:off x="6703949" y="3700048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72" name="Oval 71"/>
          <p:cNvSpPr/>
          <p:nvPr/>
        </p:nvSpPr>
        <p:spPr>
          <a:xfrm>
            <a:off x="3353572" y="2461982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9</a:t>
            </a:r>
            <a:endParaRPr lang="en-US" sz="1400" dirty="0"/>
          </a:p>
        </p:txBody>
      </p:sp>
      <p:sp>
        <p:nvSpPr>
          <p:cNvPr id="42" name="Rectangle 41" hidden="1"/>
          <p:cNvSpPr/>
          <p:nvPr/>
        </p:nvSpPr>
        <p:spPr>
          <a:xfrm>
            <a:off x="1866894" y="1573463"/>
            <a:ext cx="2030685" cy="45987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 hidden="1"/>
          <p:cNvSpPr/>
          <p:nvPr/>
        </p:nvSpPr>
        <p:spPr>
          <a:xfrm>
            <a:off x="3873147" y="2619870"/>
            <a:ext cx="1319469" cy="34761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 hidden="1"/>
          <p:cNvSpPr/>
          <p:nvPr/>
        </p:nvSpPr>
        <p:spPr>
          <a:xfrm>
            <a:off x="5204407" y="1665408"/>
            <a:ext cx="2126936" cy="44305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 hidden="1"/>
          <p:cNvSpPr/>
          <p:nvPr/>
        </p:nvSpPr>
        <p:spPr>
          <a:xfrm>
            <a:off x="6447788" y="2595496"/>
            <a:ext cx="2089038" cy="3500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0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3" grpId="0"/>
      <p:bldP spid="27" grpId="0"/>
      <p:bldP spid="28" grpId="0"/>
      <p:bldP spid="30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7162800" y="3272268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072176" y="3272268"/>
            <a:ext cx="1164437" cy="600456"/>
          </a:xfrm>
          <a:prstGeom prst="rect">
            <a:avLst/>
          </a:prstGeom>
          <a:solidFill>
            <a:srgbClr val="00AEC7">
              <a:alpha val="5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Disconnect for Non-Pay (DNP</a:t>
            </a:r>
            <a:r>
              <a:rPr lang="en-US" dirty="0" smtClean="0"/>
              <a:t>)*</a:t>
            </a:r>
            <a:endParaRPr lang="en-US" dirty="0"/>
          </a:p>
        </p:txBody>
      </p:sp>
      <p:sp>
        <p:nvSpPr>
          <p:cNvPr id="12" name="Bevel 3">
            <a:extLst>
              <a:ext uri="{FF2B5EF4-FFF2-40B4-BE49-F238E27FC236}">
                <a16:creationId xmlns="" xmlns:a16="http://schemas.microsoft.com/office/drawing/2014/main" id="{163BB607-464B-4FCB-97FB-910C2F011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23" y="3244970"/>
            <a:ext cx="1628775" cy="584200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825-82B1-42D9-B987-DB433F4989D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35</a:t>
            </a:fld>
            <a:endParaRPr lang="en-US" dirty="0"/>
          </a:p>
        </p:txBody>
      </p:sp>
      <p:cxnSp>
        <p:nvCxnSpPr>
          <p:cNvPr id="17" name="Elbow Connector 16"/>
          <p:cNvCxnSpPr/>
          <p:nvPr/>
        </p:nvCxnSpPr>
        <p:spPr>
          <a:xfrm>
            <a:off x="1067990" y="1836794"/>
            <a:ext cx="7009210" cy="1287406"/>
          </a:xfrm>
          <a:prstGeom prst="bentConnector3">
            <a:avLst>
              <a:gd name="adj1" fmla="val 100095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1828800"/>
            <a:ext cx="0" cy="1295400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29" idx="4"/>
          </p:cNvCxnSpPr>
          <p:nvPr/>
        </p:nvCxnSpPr>
        <p:spPr>
          <a:xfrm>
            <a:off x="7490200" y="2715194"/>
            <a:ext cx="0" cy="456062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0800000" flipV="1">
            <a:off x="1981204" y="2743200"/>
            <a:ext cx="5508996" cy="427094"/>
          </a:xfrm>
          <a:prstGeom prst="bentConnector3">
            <a:avLst>
              <a:gd name="adj1" fmla="val 99961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77342" y="14594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177342" y="234586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97052" y="2918648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29" name="Oval 28"/>
          <p:cNvSpPr/>
          <p:nvPr/>
        </p:nvSpPr>
        <p:spPr>
          <a:xfrm>
            <a:off x="7220452" y="2942656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21" name="Rectangle 20" hidden="1"/>
          <p:cNvSpPr/>
          <p:nvPr/>
        </p:nvSpPr>
        <p:spPr>
          <a:xfrm>
            <a:off x="665923" y="1340370"/>
            <a:ext cx="7743440" cy="1829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31449" y="5867400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Applies to competitive area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2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29" grpId="0" animBg="1"/>
      <p:bldP spid="2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162800" y="3265156"/>
            <a:ext cx="1164437" cy="600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TDSP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072178" y="3267507"/>
            <a:ext cx="1164437" cy="600456"/>
          </a:xfrm>
          <a:prstGeom prst="rect">
            <a:avLst/>
          </a:prstGeom>
          <a:solidFill>
            <a:srgbClr val="00AEC7">
              <a:alpha val="5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ERCOT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Reconnect after </a:t>
            </a:r>
            <a:r>
              <a:rPr lang="en-US" dirty="0" smtClean="0"/>
              <a:t>DNP*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3825-82B1-42D9-B987-DB433F4989D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2" name="Bevel 3">
            <a:extLst>
              <a:ext uri="{FF2B5EF4-FFF2-40B4-BE49-F238E27FC236}">
                <a16:creationId xmlns="" xmlns:a16="http://schemas.microsoft.com/office/drawing/2014/main" id="{163BB607-464B-4FCB-97FB-910C2F011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23" y="3244970"/>
            <a:ext cx="1628775" cy="584200"/>
          </a:xfrm>
          <a:prstGeom prst="bevel">
            <a:avLst>
              <a:gd name="adj" fmla="val 12500"/>
            </a:avLst>
          </a:prstGeom>
          <a:solidFill>
            <a:schemeClr val="accent4">
              <a:lumMod val="7500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Current CR </a:t>
            </a:r>
          </a:p>
        </p:txBody>
      </p:sp>
      <p:cxnSp>
        <p:nvCxnSpPr>
          <p:cNvPr id="23" name="Elbow Connector 22"/>
          <p:cNvCxnSpPr/>
          <p:nvPr/>
        </p:nvCxnSpPr>
        <p:spPr>
          <a:xfrm>
            <a:off x="1067990" y="1836794"/>
            <a:ext cx="7009210" cy="1287406"/>
          </a:xfrm>
          <a:prstGeom prst="bentConnector3">
            <a:avLst>
              <a:gd name="adj1" fmla="val 100095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66800" y="1828800"/>
            <a:ext cx="0" cy="1295400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30" idx="4"/>
          </p:cNvCxnSpPr>
          <p:nvPr/>
        </p:nvCxnSpPr>
        <p:spPr>
          <a:xfrm>
            <a:off x="7512762" y="2744337"/>
            <a:ext cx="1190" cy="415476"/>
          </a:xfrm>
          <a:prstGeom prst="line">
            <a:avLst/>
          </a:prstGeom>
          <a:ln w="508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10800000" flipV="1">
            <a:off x="1981202" y="2743200"/>
            <a:ext cx="5508998" cy="427094"/>
          </a:xfrm>
          <a:prstGeom prst="bentConnector3">
            <a:avLst>
              <a:gd name="adj1" fmla="val 99961"/>
            </a:avLst>
          </a:prstGeom>
          <a:ln w="50800">
            <a:solidFill>
              <a:schemeClr val="accent5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77342" y="14594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77342" y="234586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650_02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797052" y="2936935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1</a:t>
            </a:r>
          </a:p>
        </p:txBody>
      </p:sp>
      <p:sp>
        <p:nvSpPr>
          <p:cNvPr id="30" name="Oval 29"/>
          <p:cNvSpPr/>
          <p:nvPr/>
        </p:nvSpPr>
        <p:spPr>
          <a:xfrm>
            <a:off x="7244204" y="2931213"/>
            <a:ext cx="539496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2</a:t>
            </a:r>
          </a:p>
        </p:txBody>
      </p:sp>
      <p:sp>
        <p:nvSpPr>
          <p:cNvPr id="18" name="Rectangle 17" hidden="1"/>
          <p:cNvSpPr/>
          <p:nvPr/>
        </p:nvSpPr>
        <p:spPr>
          <a:xfrm>
            <a:off x="692167" y="1396232"/>
            <a:ext cx="7717196" cy="1774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131449" y="5867400"/>
            <a:ext cx="3583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Applies to competitive area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4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 animBg="1"/>
      <p:bldP spid="30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0FF12-1A8B-4C78-A80D-BFE2666623E6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</a:t>
            </a:r>
            <a:r>
              <a:rPr lang="en-US" dirty="0" smtClean="0"/>
              <a:t>#</a:t>
            </a:r>
            <a:r>
              <a:rPr lang="en-US" dirty="0"/>
              <a:t>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0CB016E-1FDE-46AE-89E4-23A7ADF92FF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0" y="1447800"/>
            <a:ext cx="8535988" cy="5578475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en-US" dirty="0">
                <a:solidFill>
                  <a:schemeClr val="tx1"/>
                </a:solidFill>
              </a:rPr>
              <a:t>A date change transaction (814_12) is sent to change the date for which transactions? Select all that apply.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814_08 __________ d) 867_03F 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814_24 __________ e) 814_05    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814_18 __________  f) 814_16    ______________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 startAt="10"/>
            </a:pPr>
            <a:r>
              <a:rPr lang="en-US" dirty="0">
                <a:solidFill>
                  <a:schemeClr val="tx1"/>
                </a:solidFill>
              </a:rPr>
              <a:t>What transaction does the </a:t>
            </a:r>
            <a:r>
              <a:rPr lang="en-US" dirty="0" smtClean="0">
                <a:solidFill>
                  <a:schemeClr val="tx1"/>
                </a:solidFill>
              </a:rPr>
              <a:t>TDSP </a:t>
            </a:r>
            <a:r>
              <a:rPr lang="en-US" dirty="0">
                <a:solidFill>
                  <a:schemeClr val="tx1"/>
                </a:solidFill>
              </a:rPr>
              <a:t>receive when an 814_01 or 814_16 is initiated?  Select only one.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867_04 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814_03 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867_03 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814_04 _____________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9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9C31-483A-414C-BF49-C34C817759A1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</a:t>
            </a:r>
            <a:r>
              <a:rPr lang="en-US" dirty="0" smtClean="0"/>
              <a:t>#2 </a:t>
            </a:r>
            <a:r>
              <a:rPr lang="en-US" dirty="0"/>
              <a:t>- </a:t>
            </a:r>
            <a:r>
              <a:rPr lang="en-US" i="1" dirty="0" smtClean="0"/>
              <a:t>continued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F1459917-1540-4A46-8C9A-F2CCFB3A130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752600"/>
            <a:ext cx="8535987" cy="557847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1"/>
            </a:pPr>
            <a:r>
              <a:rPr lang="en-US" dirty="0">
                <a:solidFill>
                  <a:schemeClr val="tx1"/>
                </a:solidFill>
              </a:rPr>
              <a:t>A Customer Loss (814_06) transaction can “</a:t>
            </a:r>
            <a:r>
              <a:rPr lang="en-US" dirty="0" smtClean="0">
                <a:solidFill>
                  <a:schemeClr val="tx1"/>
                </a:solidFill>
              </a:rPr>
              <a:t>forced move </a:t>
            </a:r>
            <a:r>
              <a:rPr lang="en-US" dirty="0">
                <a:solidFill>
                  <a:schemeClr val="tx1"/>
                </a:solidFill>
              </a:rPr>
              <a:t>out” or </a:t>
            </a:r>
            <a:r>
              <a:rPr lang="en-US" dirty="0" smtClean="0">
                <a:solidFill>
                  <a:schemeClr val="tx1"/>
                </a:solidFill>
              </a:rPr>
              <a:t>“customer switch” </a:t>
            </a:r>
            <a:r>
              <a:rPr lang="en-US" dirty="0">
                <a:solidFill>
                  <a:schemeClr val="tx1"/>
                </a:solidFill>
              </a:rPr>
              <a:t>an existing </a:t>
            </a:r>
            <a:r>
              <a:rPr lang="en-US" dirty="0" smtClean="0">
                <a:solidFill>
                  <a:schemeClr val="tx1"/>
                </a:solidFill>
              </a:rPr>
              <a:t>customer. </a:t>
            </a:r>
            <a:r>
              <a:rPr lang="en-US" dirty="0">
                <a:solidFill>
                  <a:schemeClr val="tx1"/>
                </a:solidFill>
              </a:rPr>
              <a:t>(True/False) ___________________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>
                <a:solidFill>
                  <a:schemeClr val="tx1"/>
                </a:solidFill>
              </a:rPr>
              <a:t>If a MVI order is submitted and an 814_28 PR is received, does it cancel the original MVI order? (Yes/No) ____________________</a:t>
            </a:r>
          </a:p>
          <a:p>
            <a:pPr marL="457200" lvl="0" indent="-457200">
              <a:buFont typeface="+mj-lt"/>
              <a:buAutoNum type="arabicPeriod" startAt="13"/>
            </a:pPr>
            <a:r>
              <a:rPr lang="en-US" dirty="0">
                <a:solidFill>
                  <a:schemeClr val="tx1"/>
                </a:solidFill>
              </a:rPr>
              <a:t>If a MVI order is submitted and an 814_28 PR is received and then later an 814_08 is received should we receive an 867_04? (Yes/No) ______________________</a:t>
            </a:r>
          </a:p>
          <a:p>
            <a:pPr marL="457200" indent="-457200">
              <a:buFont typeface="+mj-lt"/>
              <a:buAutoNum type="arabicPeriod" startAt="13"/>
            </a:pPr>
            <a:r>
              <a:rPr lang="en-US" dirty="0">
                <a:solidFill>
                  <a:schemeClr val="tx1"/>
                </a:solidFill>
              </a:rPr>
              <a:t>Based on the scenario in item 13, should we expect this customer to be with the submitting CR? (Yes/No) ____________________</a:t>
            </a:r>
          </a:p>
          <a:p>
            <a:pPr marL="457200" lvl="0" indent="-457200">
              <a:buFont typeface="+mj-lt"/>
              <a:buAutoNum type="arabicPeriod" startAt="13"/>
            </a:pPr>
            <a:endParaRPr lang="en-US" dirty="0"/>
          </a:p>
          <a:p>
            <a:r>
              <a:rPr lang="en-US" dirty="0"/>
              <a:t> </a:t>
            </a:r>
          </a:p>
          <a:p>
            <a:pPr marL="457200" indent="-457200">
              <a:buFont typeface="+mj-lt"/>
              <a:buAutoNum type="arabicPeriod" startAt="11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827F-5504-4D2A-A474-C208D90D4E2B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Questions – Exercise </a:t>
            </a:r>
            <a:r>
              <a:rPr lang="en-US" dirty="0" smtClean="0"/>
              <a:t>#</a:t>
            </a:r>
            <a:r>
              <a:rPr lang="en-US" dirty="0"/>
              <a:t>3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EA085595-A5E6-4A8B-B074-987206400AB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81000" y="1752600"/>
            <a:ext cx="8535987" cy="5578475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chemeClr val="tx1"/>
                </a:solidFill>
              </a:rPr>
              <a:t>A Customer Loss (814_06) transaction is sent to which entity? Select only one.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Current Rep of Record	_______________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TDSP</a:t>
            </a: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_______________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ERCOT		_______________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New CR </a:t>
            </a: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_______________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814_04 / 814_05 </a:t>
            </a:r>
            <a:r>
              <a:rPr lang="en-US" dirty="0">
                <a:solidFill>
                  <a:schemeClr val="tx1"/>
                </a:solidFill>
              </a:rPr>
              <a:t>provides meter details and scheduling. (True/False) _________________</a:t>
            </a:r>
          </a:p>
          <a:p>
            <a:pPr marL="457200" indent="-45720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FF04-06FB-49E0-BBFA-88F4AA3FD2B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697D69B9-354F-4FEB-A951-8553A0DD90D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676400"/>
            <a:ext cx="8535987" cy="5578475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15"/>
            </a:pPr>
            <a:r>
              <a:rPr lang="en-US" dirty="0">
                <a:solidFill>
                  <a:schemeClr val="tx1"/>
                </a:solidFill>
              </a:rPr>
              <a:t>Which entity would receive an 814_17 Not First In (NFI) reject after a same day MVI is submitted in the morning by </a:t>
            </a:r>
            <a:r>
              <a:rPr lang="en-US" dirty="0" smtClean="0">
                <a:solidFill>
                  <a:schemeClr val="tx1"/>
                </a:solidFill>
              </a:rPr>
              <a:t>CR </a:t>
            </a:r>
            <a:r>
              <a:rPr lang="en-US" dirty="0">
                <a:solidFill>
                  <a:schemeClr val="tx1"/>
                </a:solidFill>
              </a:rPr>
              <a:t>“A” and then another same day MVI is submitted in the afternoon by </a:t>
            </a:r>
            <a:r>
              <a:rPr lang="en-US" dirty="0" smtClean="0">
                <a:solidFill>
                  <a:schemeClr val="tx1"/>
                </a:solidFill>
              </a:rPr>
              <a:t>CR </a:t>
            </a:r>
            <a:r>
              <a:rPr lang="en-US" dirty="0">
                <a:solidFill>
                  <a:schemeClr val="tx1"/>
                </a:solidFill>
              </a:rPr>
              <a:t>“B”?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TDSP </a:t>
            </a:r>
            <a:r>
              <a:rPr lang="en-US" dirty="0">
                <a:solidFill>
                  <a:schemeClr val="tx1"/>
                </a:solidFill>
              </a:rPr>
              <a:t>	 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ERCOT  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CR </a:t>
            </a:r>
            <a:r>
              <a:rPr lang="en-US" dirty="0">
                <a:solidFill>
                  <a:schemeClr val="tx1"/>
                </a:solidFill>
              </a:rPr>
              <a:t>A    ______________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CR </a:t>
            </a:r>
            <a:r>
              <a:rPr lang="en-US" dirty="0">
                <a:solidFill>
                  <a:schemeClr val="tx1"/>
                </a:solidFill>
              </a:rPr>
              <a:t>B   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040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0CB6-EE68-4234-B07C-E9C27A1319D5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#4 - </a:t>
            </a:r>
            <a:r>
              <a:rPr lang="en-US" i="1" dirty="0"/>
              <a:t>continued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F299E05-1479-4C3A-B167-4FCD0EE29330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066800"/>
            <a:ext cx="8535987" cy="5578475"/>
          </a:xfrm>
        </p:spPr>
        <p:txBody>
          <a:bodyPr/>
          <a:lstStyle/>
          <a:p>
            <a:pPr marL="457200" indent="-457200">
              <a:buFont typeface="+mj-lt"/>
              <a:buAutoNum type="arabicPeriod" startAt="16"/>
            </a:pPr>
            <a:r>
              <a:rPr lang="en-US" dirty="0">
                <a:solidFill>
                  <a:schemeClr val="tx1"/>
                </a:solidFill>
              </a:rPr>
              <a:t>If a Switch Hold exists on an </a:t>
            </a:r>
            <a:r>
              <a:rPr lang="en-US" dirty="0" smtClean="0">
                <a:solidFill>
                  <a:schemeClr val="tx1"/>
                </a:solidFill>
              </a:rPr>
              <a:t>ESIID</a:t>
            </a:r>
            <a:r>
              <a:rPr lang="en-US" dirty="0">
                <a:solidFill>
                  <a:schemeClr val="tx1"/>
                </a:solidFill>
              </a:rPr>
              <a:t>, a MVO transaction (814_24) will automatically reject  (True/False) ________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16"/>
            </a:pPr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n-US" dirty="0">
                <a:solidFill>
                  <a:schemeClr val="tx1"/>
                </a:solidFill>
              </a:rPr>
              <a:t>a MVO order is submitted and an 814_28 CU </a:t>
            </a:r>
            <a:r>
              <a:rPr lang="en-US" dirty="0" smtClean="0">
                <a:solidFill>
                  <a:schemeClr val="tx1"/>
                </a:solidFill>
              </a:rPr>
              <a:t>is received </a:t>
            </a:r>
            <a:r>
              <a:rPr lang="en-US" dirty="0">
                <a:solidFill>
                  <a:schemeClr val="tx1"/>
                </a:solidFill>
              </a:rPr>
              <a:t>from the </a:t>
            </a:r>
            <a:r>
              <a:rPr lang="en-US" dirty="0" smtClean="0">
                <a:solidFill>
                  <a:schemeClr val="tx1"/>
                </a:solidFill>
              </a:rPr>
              <a:t>TDSP, </a:t>
            </a:r>
            <a:r>
              <a:rPr lang="en-US" dirty="0">
                <a:solidFill>
                  <a:schemeClr val="tx1"/>
                </a:solidFill>
              </a:rPr>
              <a:t>does the customer receive a final bill? (Yes/No) ____________________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>
                <a:solidFill>
                  <a:schemeClr val="tx1"/>
                </a:solidFill>
              </a:rPr>
              <a:t>An 814_16 MVI trumps an 814_24 MVO for the same day when they are from two different </a:t>
            </a:r>
            <a:r>
              <a:rPr lang="en-US" dirty="0" err="1">
                <a:solidFill>
                  <a:schemeClr val="tx1"/>
                </a:solidFill>
              </a:rPr>
              <a:t>REPs.</a:t>
            </a:r>
            <a:r>
              <a:rPr lang="en-US" dirty="0">
                <a:solidFill>
                  <a:schemeClr val="tx1"/>
                </a:solidFill>
              </a:rPr>
              <a:t>  (True/False)   _______________________________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en-US" dirty="0">
                <a:solidFill>
                  <a:schemeClr val="tx1"/>
                </a:solidFill>
              </a:rPr>
              <a:t>An 814_16 MVI trumps an 814_24 MVO for the same day when they are from the same REP.  (True/False)   _______________________________</a:t>
            </a:r>
            <a:endParaRPr lang="en-US" sz="8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16"/>
            </a:pPr>
            <a:r>
              <a:rPr lang="en-US" dirty="0">
                <a:solidFill>
                  <a:schemeClr val="tx1"/>
                </a:solidFill>
              </a:rPr>
              <a:t>An 814_24 MVO trumps an </a:t>
            </a:r>
            <a:r>
              <a:rPr lang="en-US" dirty="0" smtClean="0">
                <a:solidFill>
                  <a:schemeClr val="tx1"/>
                </a:solidFill>
              </a:rPr>
              <a:t>814_01 Switch</a:t>
            </a:r>
            <a:r>
              <a:rPr lang="en-US" dirty="0">
                <a:solidFill>
                  <a:schemeClr val="tx1"/>
                </a:solidFill>
              </a:rPr>
              <a:t>. (True/False) 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7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C26F-E8A0-461E-82DD-01AB15AD71FE}" type="datetime1">
              <a:rPr lang="en-US" smtClean="0"/>
              <a:t>8/1/2018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TxSET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Checkpoint Exercise #4 - </a:t>
            </a:r>
            <a:r>
              <a:rPr lang="en-US" i="1" dirty="0" smtClean="0"/>
              <a:t>continued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F536CC60-56FE-406E-AF31-0AB89A2A9C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8013" y="1676400"/>
            <a:ext cx="8535987" cy="5578475"/>
          </a:xfrm>
        </p:spPr>
        <p:txBody>
          <a:bodyPr/>
          <a:lstStyle/>
          <a:p>
            <a:pPr marL="457200" lvl="0" indent="-457200">
              <a:buFont typeface="+mj-lt"/>
              <a:buAutoNum type="arabicPeriod" startAt="20"/>
            </a:pPr>
            <a:r>
              <a:rPr lang="en-US" dirty="0"/>
              <a:t>Which entity is responsible for sending an 814_08 cancel when there is a MVO for customer “A” pending for </a:t>
            </a:r>
            <a:r>
              <a:rPr lang="en-US" dirty="0" smtClean="0"/>
              <a:t>5/5 and </a:t>
            </a:r>
            <a:r>
              <a:rPr lang="en-US" dirty="0"/>
              <a:t>a MVI for customer “B” pending for </a:t>
            </a:r>
            <a:r>
              <a:rPr lang="en-US" dirty="0" smtClean="0"/>
              <a:t>5/1, </a:t>
            </a:r>
            <a:r>
              <a:rPr lang="en-US" dirty="0"/>
              <a:t>both with the </a:t>
            </a:r>
            <a:r>
              <a:rPr lang="en-US" dirty="0" smtClean="0"/>
              <a:t>current </a:t>
            </a:r>
            <a:r>
              <a:rPr lang="en-US" dirty="0"/>
              <a:t>REP? Select only one.</a:t>
            </a:r>
          </a:p>
          <a:p>
            <a:pPr lvl="1"/>
            <a:r>
              <a:rPr lang="en-US" dirty="0" smtClean="0"/>
              <a:t>TDSP</a:t>
            </a:r>
            <a:r>
              <a:rPr lang="en-US" dirty="0"/>
              <a:t>	______________</a:t>
            </a:r>
          </a:p>
          <a:p>
            <a:pPr lvl="1"/>
            <a:r>
              <a:rPr lang="en-US" dirty="0"/>
              <a:t>ERCOT ______________</a:t>
            </a:r>
          </a:p>
          <a:p>
            <a:pPr lvl="1"/>
            <a:r>
              <a:rPr lang="en-US" dirty="0" smtClean="0"/>
              <a:t>Current REP  ______________</a:t>
            </a:r>
            <a:endParaRPr lang="en-US" dirty="0"/>
          </a:p>
          <a:p>
            <a:pPr lvl="1"/>
            <a:r>
              <a:rPr lang="en-US" dirty="0"/>
              <a:t>Another REP __________</a:t>
            </a:r>
          </a:p>
        </p:txBody>
      </p:sp>
    </p:spTree>
    <p:extLst>
      <p:ext uri="{BB962C8B-B14F-4D97-AF65-F5344CB8AC3E}">
        <p14:creationId xmlns:p14="http://schemas.microsoft.com/office/powerpoint/2010/main" val="357154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Retro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3950</TotalTime>
  <Words>1385</Words>
  <Application>Microsoft Office PowerPoint</Application>
  <PresentationFormat>On-screen Show (4:3)</PresentationFormat>
  <Paragraphs>566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Retrospect</vt:lpstr>
      <vt:lpstr>Exercise Answers</vt:lpstr>
      <vt:lpstr>Checkpoint Questions – Exercise #1</vt:lpstr>
      <vt:lpstr>Checkpoint Questions – Exercise #1 – continued</vt:lpstr>
      <vt:lpstr>Checkpoint Exercise #2</vt:lpstr>
      <vt:lpstr>Checkpoint Exercise #2 - continued</vt:lpstr>
      <vt:lpstr>Checkpoint Questions – Exercise #3</vt:lpstr>
      <vt:lpstr>Checkpoint Exercise #4</vt:lpstr>
      <vt:lpstr>Checkpoint Exercise #4 - continued</vt:lpstr>
      <vt:lpstr>Checkpoint Exercise #4 - continued</vt:lpstr>
      <vt:lpstr>Checkpoint Exercise #4 - continued</vt:lpstr>
      <vt:lpstr>Checkpoint Exercise #4 - continued</vt:lpstr>
      <vt:lpstr>Checkpoint Exercise #5</vt:lpstr>
      <vt:lpstr>Checkpoint Exercise #6</vt:lpstr>
      <vt:lpstr>Checkpoint Exercise #7</vt:lpstr>
      <vt:lpstr>Checkpoint Exercise #8</vt:lpstr>
      <vt:lpstr>Checkpoint Exercise #8 - continued</vt:lpstr>
      <vt:lpstr>Checkpoint Exercise #8 - continued</vt:lpstr>
      <vt:lpstr>Checkpoint Exercise #8 - continued</vt:lpstr>
      <vt:lpstr>Transaction Answers</vt:lpstr>
      <vt:lpstr>Move In – Reject</vt:lpstr>
      <vt:lpstr>Move In – Accept</vt:lpstr>
      <vt:lpstr>Move In w/ Permit Required – New Installation</vt:lpstr>
      <vt:lpstr>Move In w/ Permit Not Received</vt:lpstr>
      <vt:lpstr>Move In w/ Cancel</vt:lpstr>
      <vt:lpstr>Move In w/ Date Change</vt:lpstr>
      <vt:lpstr>Switch – Approved</vt:lpstr>
      <vt:lpstr>Switch – Rejected</vt:lpstr>
      <vt:lpstr>Switch Hold – Add – Deferred Payment Plan (DPP)</vt:lpstr>
      <vt:lpstr>Switch Hold – Remove – DPP / Tampering</vt:lpstr>
      <vt:lpstr>Switch Hold – Add - Tampering</vt:lpstr>
      <vt:lpstr>Switch w/ Switch Hold</vt:lpstr>
      <vt:lpstr>Move Out – Reject</vt:lpstr>
      <vt:lpstr>Move Out – Accept</vt:lpstr>
      <vt:lpstr>Move Out to CSA</vt:lpstr>
      <vt:lpstr>Disconnect for Non-Pay (DNP)*</vt:lpstr>
      <vt:lpstr>Reconnect after DNP*</vt:lpstr>
    </vt:vector>
  </TitlesOfParts>
  <Company>Oncor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Deller, Art</cp:lastModifiedBy>
  <cp:revision>205</cp:revision>
  <cp:lastPrinted>2018-08-01T16:10:22Z</cp:lastPrinted>
  <dcterms:created xsi:type="dcterms:W3CDTF">2018-02-28T17:04:58Z</dcterms:created>
  <dcterms:modified xsi:type="dcterms:W3CDTF">2018-08-01T17:56:00Z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Possible Training Idea</vt:lpwstr>
  </property>
  <property fmtid="{D5CDD505-2E9C-101B-9397-08002B2CF9AE}" pid="4" name="ArticulateGUID">
    <vt:lpwstr>C648DACD-074A-4C97-B6CD-3128809AC62E</vt:lpwstr>
  </property>
  <property fmtid="{D5CDD505-2E9C-101B-9397-08002B2CF9AE}" pid="5" name="ArticulateProjectFull">
    <vt:lpwstr>C:\Users\bkettlewell\Documents\Market Education\EMT Template_v05-2016.ppta</vt:lpwstr>
  </property>
</Properties>
</file>