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9" r:id="rId1"/>
  </p:sldMasterIdLst>
  <p:notesMasterIdLst>
    <p:notesMasterId r:id="rId7"/>
  </p:notesMasterIdLst>
  <p:sldIdLst>
    <p:sldId id="642" r:id="rId2"/>
    <p:sldId id="703" r:id="rId3"/>
    <p:sldId id="704" r:id="rId4"/>
    <p:sldId id="706" r:id="rId5"/>
    <p:sldId id="705" r:id="rId6"/>
  </p:sldIdLst>
  <p:sldSz cx="11887200" cy="6858000"/>
  <p:notesSz cx="7102475" cy="938847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74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36B871"/>
    <a:srgbClr val="38B674"/>
    <a:srgbClr val="349E69"/>
    <a:srgbClr val="3333CC"/>
    <a:srgbClr val="37A76F"/>
    <a:srgbClr val="333399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6040" autoAdjust="0"/>
    <p:restoredTop sz="95565" autoAdjust="0"/>
  </p:normalViewPr>
  <p:slideViewPr>
    <p:cSldViewPr>
      <p:cViewPr varScale="1">
        <p:scale>
          <a:sx n="68" d="100"/>
          <a:sy n="68" d="100"/>
        </p:scale>
        <p:origin x="1024" y="52"/>
      </p:cViewPr>
      <p:guideLst>
        <p:guide orient="horz" pos="2160"/>
        <p:guide pos="3744"/>
      </p:guideLst>
    </p:cSldViewPr>
  </p:slideViewPr>
  <p:outlineViewPr>
    <p:cViewPr>
      <p:scale>
        <a:sx n="25" d="100"/>
        <a:sy n="25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8163" cy="4699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4229" tIns="47114" rIns="94229" bIns="47114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2725" y="0"/>
            <a:ext cx="3078163" cy="4699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4229" tIns="47114" rIns="94229" bIns="47114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99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501650" y="704850"/>
            <a:ext cx="6099175" cy="35194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2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3" y="4459288"/>
            <a:ext cx="5683250" cy="4224337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4229" tIns="47114" rIns="94229" bIns="4711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916988"/>
            <a:ext cx="3078163" cy="4699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4229" tIns="47114" rIns="94229" bIns="47114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2725" y="8916988"/>
            <a:ext cx="3078163" cy="4699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4229" tIns="47114" rIns="94229" bIns="47114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EEF0AB23-F649-4F37-9278-5A22CB6DFF1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243080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F0AB23-F649-4F37-9278-5A22CB6DFF1E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94815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6"/>
          <p:cNvSpPr txBox="1">
            <a:spLocks noGrp="1" noChangeArrowheads="1"/>
          </p:cNvSpPr>
          <p:nvPr/>
        </p:nvSpPr>
        <p:spPr bwMode="auto">
          <a:xfrm>
            <a:off x="4019550" y="8918575"/>
            <a:ext cx="3081338" cy="4683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b"/>
          <a:lstStyle/>
          <a:p>
            <a:pPr algn="r" defTabSz="422275" hangingPunct="0">
              <a:lnSpc>
                <a:spcPct val="95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669925" algn="l"/>
                <a:tab pos="1338263" algn="l"/>
                <a:tab pos="2008188" algn="l"/>
                <a:tab pos="2678113" algn="l"/>
              </a:tabLst>
            </a:pPr>
            <a:fld id="{04F4AF34-097F-4874-B41F-D04155D43D10}" type="slidenum">
              <a:rPr lang="en-US" altLang="en-US" sz="1300">
                <a:solidFill>
                  <a:srgbClr val="000000"/>
                </a:solidFill>
                <a:latin typeface="Times New Roman" pitchFamily="18" charset="0"/>
                <a:ea typeface="Microsoft YaHei" pitchFamily="34" charset="-122"/>
              </a:rPr>
              <a:pPr algn="r" defTabSz="422275" hangingPunct="0">
                <a:lnSpc>
                  <a:spcPct val="95000"/>
                </a:lnSpc>
                <a:buClr>
                  <a:srgbClr val="000000"/>
                </a:buClr>
                <a:buSzPct val="100000"/>
                <a:buFont typeface="Times New Roman" pitchFamily="18" charset="0"/>
                <a:buNone/>
                <a:tabLst>
                  <a:tab pos="669925" algn="l"/>
                  <a:tab pos="1338263" algn="l"/>
                  <a:tab pos="2008188" algn="l"/>
                  <a:tab pos="2678113" algn="l"/>
                </a:tabLst>
              </a:pPr>
              <a:t>3</a:t>
            </a:fld>
            <a:endParaRPr lang="en-US" altLang="en-US" sz="1300">
              <a:solidFill>
                <a:srgbClr val="000000"/>
              </a:solidFill>
              <a:latin typeface="Times New Roman" pitchFamily="18" charset="0"/>
              <a:ea typeface="Microsoft YaHei" pitchFamily="34" charset="-122"/>
            </a:endParaRPr>
          </a:p>
        </p:txBody>
      </p:sp>
      <p:sp>
        <p:nvSpPr>
          <p:cNvPr id="45059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500063" y="712788"/>
            <a:ext cx="6103937" cy="3521075"/>
          </a:xfrm>
          <a:solidFill>
            <a:srgbClr val="FFFFFF"/>
          </a:solidFill>
          <a:ln/>
        </p:spPr>
      </p:sp>
      <p:sp>
        <p:nvSpPr>
          <p:cNvPr id="4506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11200" y="4459288"/>
            <a:ext cx="5681663" cy="4224337"/>
          </a:xfrm>
          <a:noFill/>
        </p:spPr>
        <p:txBody>
          <a:bodyPr wrap="none" lIns="0" tIns="0" rIns="0" bIns="0" anchor="ctr"/>
          <a:lstStyle/>
          <a:p>
            <a:endParaRPr lang="en-US" altLang="en-US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580695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F0AB23-F649-4F37-9278-5A22CB6DFF1E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1300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82763" y="3886200"/>
            <a:ext cx="8321675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05A1C1-C328-40CE-8527-64C07B8F77B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F82CF3-64C5-437B-A893-17340A7294E0}" type="datetime1">
              <a:rPr lang="en-US" altLang="en-US" smtClean="0"/>
              <a:pPr>
                <a:defRPr/>
              </a:pPr>
              <a:t>7/6/2018</a:t>
            </a:fld>
            <a:endParaRPr lang="en-US" alt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Smart Meter Texas (SMT)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BF7C1F-E698-4C20-8D3F-AE3449E7088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A70B35-FE58-452A-94DA-E25076F42D0E}" type="datetime1">
              <a:rPr lang="en-US" altLang="en-US" smtClean="0"/>
              <a:pPr>
                <a:defRPr/>
              </a:pPr>
              <a:t>7/6/2018</a:t>
            </a:fld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Smart Meter Texas (SMT)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9800" y="4406900"/>
            <a:ext cx="1010285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39800" y="2906713"/>
            <a:ext cx="1010285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360F02C-16C6-41CC-927A-F7EFAF3A09C2}" type="datetime1">
              <a:rPr lang="en-US" altLang="en-US" smtClean="0"/>
              <a:pPr>
                <a:defRPr/>
              </a:pPr>
              <a:t>7/6/2018</a:t>
            </a:fld>
            <a:endParaRPr lang="en-U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Smart Meter Texas (SMT)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BA4B6F-0F1F-425A-BB37-383E3C9E5AF6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38125" y="1863725"/>
            <a:ext cx="5568950" cy="44910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59475" y="1863725"/>
            <a:ext cx="5570538" cy="44910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4948EC-BA65-4518-941B-82C4873B261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380184-FF06-4928-9456-F0A62AD0CDA4}" type="datetime1">
              <a:rPr lang="en-US" altLang="en-US" smtClean="0"/>
              <a:pPr>
                <a:defRPr/>
              </a:pPr>
              <a:t>7/6/2018</a:t>
            </a:fld>
            <a:endParaRPr lang="en-US" alt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Smart Meter Texas (SMT)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3725" y="274638"/>
            <a:ext cx="1069975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3725" y="1535113"/>
            <a:ext cx="525303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3725" y="2174875"/>
            <a:ext cx="525303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38850" y="1535113"/>
            <a:ext cx="525462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038850" y="2174875"/>
            <a:ext cx="525462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360F02C-16C6-41CC-927A-F7EFAF3A09C2}" type="datetime1">
              <a:rPr lang="en-US" altLang="en-US" smtClean="0"/>
              <a:pPr>
                <a:defRPr/>
              </a:pPr>
              <a:t>7/6/2018</a:t>
            </a:fld>
            <a:endParaRPr lang="en-US" alt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Smart Meter Texas (SMT)</a:t>
            </a:r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BA4B6F-0F1F-425A-BB37-383E3C9E5AF6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D329ED-6E80-483F-92E1-5C83058CD1C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0EB5A2-866F-4CF6-AE13-26148FC6C3BF}" type="datetime1">
              <a:rPr lang="en-US" altLang="en-US" smtClean="0"/>
              <a:pPr>
                <a:defRPr/>
              </a:pPr>
              <a:t>7/6/2018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Smart Meter Texas (SMT)</a:t>
            </a:r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2745BA-63AE-41DE-9DB3-B4B3D88E0A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9BB228-EFFD-40A9-A616-BB25DB2B5075}" type="datetime1">
              <a:rPr lang="en-US" altLang="en-US" smtClean="0"/>
              <a:pPr>
                <a:defRPr/>
              </a:pPr>
              <a:t>7/6/2018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238125" y="457200"/>
            <a:ext cx="11291888" cy="58975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544057-B1A0-4E96-B963-49CF14D961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467809-080E-4D78-BD9D-ED3EAE20D5D7}" type="datetime1">
              <a:rPr lang="en-US" altLang="en-US" smtClean="0"/>
              <a:pPr>
                <a:defRPr/>
              </a:pPr>
              <a:t>7/6/2018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125" y="457200"/>
            <a:ext cx="11291888" cy="51117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238125" y="1863725"/>
            <a:ext cx="11291888" cy="4491038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B18433-5FDA-465C-B897-9F45FD4186E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A98DFA-E905-4723-8996-751A366FD889}" type="datetime1">
              <a:rPr lang="en-US" altLang="en-US" smtClean="0"/>
              <a:pPr>
                <a:defRPr/>
              </a:pPr>
              <a:t>7/6/2018</a:t>
            </a:fld>
            <a:endParaRPr lang="en-US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38125" y="457200"/>
            <a:ext cx="11291888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38125" y="1863725"/>
            <a:ext cx="11291888" cy="4491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</p:txBody>
      </p:sp>
      <p:sp>
        <p:nvSpPr>
          <p:cNvPr id="1028" name="Line 4"/>
          <p:cNvSpPr>
            <a:spLocks noChangeShapeType="1"/>
          </p:cNvSpPr>
          <p:nvPr/>
        </p:nvSpPr>
        <p:spPr bwMode="auto">
          <a:xfrm flipV="1">
            <a:off x="381000" y="968375"/>
            <a:ext cx="111728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>
              <a:defRPr/>
            </a:pPr>
            <a:endParaRPr lang="en-US"/>
          </a:p>
        </p:txBody>
      </p:sp>
      <p:sp>
        <p:nvSpPr>
          <p:cNvPr id="448518" name="Rectangle 6"/>
          <p:cNvSpPr>
            <a:spLocks noGrp="1" noChangeArrowheads="1"/>
          </p:cNvSpPr>
          <p:nvPr>
            <p:ph type="sldNum" sz="quarter" idx="4"/>
          </p:nvPr>
        </p:nvSpPr>
        <p:spPr bwMode="black">
          <a:xfrm>
            <a:off x="228600" y="6553200"/>
            <a:ext cx="47625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algn="l" eaLnBrk="1" hangingPunct="1">
              <a:spcBef>
                <a:spcPct val="0"/>
              </a:spcBef>
              <a:defRPr sz="800">
                <a:latin typeface="+mn-lt"/>
                <a:cs typeface="+mn-cs"/>
              </a:defRPr>
            </a:lvl1pPr>
          </a:lstStyle>
          <a:p>
            <a:pPr>
              <a:defRPr/>
            </a:pPr>
            <a:fld id="{AABA4B6F-0F1F-425A-BB37-383E3C9E5AF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448520" name="Rectangle 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553200"/>
            <a:ext cx="1306513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algn="l">
              <a:defRPr sz="800"/>
            </a:lvl1pPr>
          </a:lstStyle>
          <a:p>
            <a:pPr>
              <a:defRPr/>
            </a:pPr>
            <a:fld id="{F360F02C-16C6-41CC-927A-F7EFAF3A09C2}" type="datetime1">
              <a:rPr lang="en-US" altLang="en-US" smtClean="0"/>
              <a:pPr>
                <a:defRPr/>
              </a:pPr>
              <a:t>7/6/2018</a:t>
            </a:fld>
            <a:endParaRPr lang="en-US" altLang="en-US"/>
          </a:p>
        </p:txBody>
      </p:sp>
      <p:sp>
        <p:nvSpPr>
          <p:cNvPr id="98315" name="Text Box 5"/>
          <p:cNvSpPr txBox="1">
            <a:spLocks noChangeArrowheads="1"/>
          </p:cNvSpPr>
          <p:nvPr/>
        </p:nvSpPr>
        <p:spPr bwMode="auto">
          <a:xfrm>
            <a:off x="0" y="90488"/>
            <a:ext cx="1873250" cy="336550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0" hangingPunct="0">
              <a:spcBef>
                <a:spcPct val="35000"/>
              </a:spcBef>
              <a:buClr>
                <a:schemeClr val="accent1"/>
              </a:buClr>
              <a:buFont typeface="Wingdings" pitchFamily="2" charset="2"/>
              <a:buNone/>
              <a:defRPr/>
            </a:pPr>
            <a:r>
              <a:rPr lang="en-US" sz="800">
                <a:solidFill>
                  <a:schemeClr val="bg1"/>
                </a:solidFill>
              </a:rPr>
              <a:t>3</a:t>
            </a:r>
            <a:r>
              <a:rPr lang="en-US" sz="800" baseline="30000">
                <a:solidFill>
                  <a:schemeClr val="bg1"/>
                </a:solidFill>
              </a:rPr>
              <a:t>rd</a:t>
            </a:r>
            <a:r>
              <a:rPr lang="en-US" sz="800">
                <a:solidFill>
                  <a:schemeClr val="bg1"/>
                </a:solidFill>
              </a:rPr>
              <a:t> Party Registration &amp;</a:t>
            </a:r>
            <a:br>
              <a:rPr lang="en-US" sz="800">
                <a:solidFill>
                  <a:schemeClr val="bg1"/>
                </a:solidFill>
              </a:rPr>
            </a:br>
            <a:r>
              <a:rPr lang="en-US" sz="800">
                <a:solidFill>
                  <a:schemeClr val="bg1"/>
                </a:solidFill>
              </a:rPr>
              <a:t>Account Management</a:t>
            </a:r>
            <a:endParaRPr lang="en-US" sz="800" b="1">
              <a:solidFill>
                <a:schemeClr val="bg1"/>
              </a:solidFill>
            </a:endParaRPr>
          </a:p>
        </p:txBody>
      </p:sp>
      <p:sp>
        <p:nvSpPr>
          <p:cNvPr id="98316" name="Text Box 5"/>
          <p:cNvSpPr txBox="1">
            <a:spLocks noChangeArrowheads="1"/>
          </p:cNvSpPr>
          <p:nvPr/>
        </p:nvSpPr>
        <p:spPr bwMode="auto">
          <a:xfrm>
            <a:off x="0" y="90488"/>
            <a:ext cx="1873250" cy="336550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0" hangingPunct="0">
              <a:spcBef>
                <a:spcPct val="35000"/>
              </a:spcBef>
              <a:buClr>
                <a:schemeClr val="accent1"/>
              </a:buClr>
              <a:buFont typeface="Wingdings" pitchFamily="2" charset="2"/>
              <a:buNone/>
              <a:defRPr/>
            </a:pPr>
            <a:r>
              <a:rPr lang="en-US" sz="800">
                <a:solidFill>
                  <a:schemeClr val="bg1"/>
                </a:solidFill>
              </a:rPr>
              <a:t>3</a:t>
            </a:r>
            <a:r>
              <a:rPr lang="en-US" sz="800" baseline="30000">
                <a:solidFill>
                  <a:schemeClr val="bg1"/>
                </a:solidFill>
              </a:rPr>
              <a:t>rd</a:t>
            </a:r>
            <a:r>
              <a:rPr lang="en-US" sz="800">
                <a:solidFill>
                  <a:schemeClr val="bg1"/>
                </a:solidFill>
              </a:rPr>
              <a:t> Party Registration &amp;</a:t>
            </a:r>
            <a:br>
              <a:rPr lang="en-US" sz="800">
                <a:solidFill>
                  <a:schemeClr val="bg1"/>
                </a:solidFill>
              </a:rPr>
            </a:br>
            <a:r>
              <a:rPr lang="en-US" sz="800">
                <a:solidFill>
                  <a:schemeClr val="bg1"/>
                </a:solidFill>
              </a:rPr>
              <a:t>Account Management</a:t>
            </a:r>
            <a:endParaRPr lang="en-US" sz="800" b="1">
              <a:solidFill>
                <a:schemeClr val="bg1"/>
              </a:solidFill>
            </a:endParaRPr>
          </a:p>
        </p:txBody>
      </p:sp>
      <p:pic>
        <p:nvPicPr>
          <p:cNvPr id="1033" name="Picture 8" descr="SMT Logo"/>
          <p:cNvPicPr>
            <a:picLocks noChangeAspect="1" noChangeArrowheads="1"/>
          </p:cNvPicPr>
          <p:nvPr/>
        </p:nvPicPr>
        <p:blipFill>
          <a:blip r:embed="rId11"/>
          <a:srcRect/>
          <a:stretch>
            <a:fillRect/>
          </a:stretch>
        </p:blipFill>
        <p:spPr bwMode="auto">
          <a:xfrm>
            <a:off x="203200" y="152400"/>
            <a:ext cx="1244600" cy="35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Footer Placeholder 1"/>
          <p:cNvSpPr>
            <a:spLocks noGrp="1"/>
          </p:cNvSpPr>
          <p:nvPr>
            <p:ph type="ftr" sz="quarter" idx="3"/>
          </p:nvPr>
        </p:nvSpPr>
        <p:spPr>
          <a:xfrm>
            <a:off x="3937000" y="6356350"/>
            <a:ext cx="401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Smart Meter Texas (SMT)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67" r:id="rId2"/>
    <p:sldLayoutId id="2147483666" r:id="rId3"/>
    <p:sldLayoutId id="2147483665" r:id="rId4"/>
    <p:sldLayoutId id="2147483664" r:id="rId5"/>
    <p:sldLayoutId id="2147483663" r:id="rId6"/>
    <p:sldLayoutId id="2147483662" r:id="rId7"/>
    <p:sldLayoutId id="2147483657" r:id="rId8"/>
    <p:sldLayoutId id="2147483656" r:id="rId9"/>
  </p:sldLayoutIdLst>
  <p:hf hd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200">
          <a:solidFill>
            <a:schemeClr val="hlink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200">
          <a:solidFill>
            <a:schemeClr val="hlink"/>
          </a:solidFill>
          <a:latin typeface="Arial" pitchFamily="34" charset="0"/>
          <a:cs typeface="Arial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200">
          <a:solidFill>
            <a:schemeClr val="hlink"/>
          </a:solidFill>
          <a:latin typeface="Arial" pitchFamily="34" charset="0"/>
          <a:cs typeface="Arial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200">
          <a:solidFill>
            <a:schemeClr val="hlink"/>
          </a:solidFill>
          <a:latin typeface="Arial" pitchFamily="34" charset="0"/>
          <a:cs typeface="Arial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200">
          <a:solidFill>
            <a:schemeClr val="hlink"/>
          </a:solidFill>
          <a:latin typeface="Arial" pitchFamily="34" charset="0"/>
          <a:cs typeface="Arial" pitchFamily="34" charset="0"/>
        </a:defRPr>
      </a:lvl5pPr>
      <a:lvl6pPr marL="4572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200">
          <a:solidFill>
            <a:schemeClr val="hlink"/>
          </a:solidFill>
          <a:latin typeface="Arial" pitchFamily="34" charset="0"/>
          <a:cs typeface="Arial" pitchFamily="34" charset="0"/>
        </a:defRPr>
      </a:lvl6pPr>
      <a:lvl7pPr marL="9144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200">
          <a:solidFill>
            <a:schemeClr val="hlink"/>
          </a:solidFill>
          <a:latin typeface="Arial" pitchFamily="34" charset="0"/>
          <a:cs typeface="Arial" pitchFamily="34" charset="0"/>
        </a:defRPr>
      </a:lvl7pPr>
      <a:lvl8pPr marL="13716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200">
          <a:solidFill>
            <a:schemeClr val="hlink"/>
          </a:solidFill>
          <a:latin typeface="Arial" pitchFamily="34" charset="0"/>
          <a:cs typeface="Arial" pitchFamily="34" charset="0"/>
        </a:defRPr>
      </a:lvl8pPr>
      <a:lvl9pPr marL="18288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200">
          <a:solidFill>
            <a:schemeClr val="hlink"/>
          </a:solidFill>
          <a:latin typeface="Arial" pitchFamily="34" charset="0"/>
          <a:cs typeface="Arial" pitchFamily="34" charset="0"/>
        </a:defRPr>
      </a:lvl9pPr>
    </p:titleStyle>
    <p:bodyStyle>
      <a:lvl1pPr marL="173038" indent="-173038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Wingdings" pitchFamily="2" charset="2"/>
        <a:buChar char="§"/>
        <a:defRPr sz="1600">
          <a:solidFill>
            <a:schemeClr val="tx1"/>
          </a:solidFill>
          <a:latin typeface="+mn-lt"/>
          <a:ea typeface="+mn-ea"/>
          <a:cs typeface="+mn-cs"/>
        </a:defRPr>
      </a:lvl1pPr>
      <a:lvl2pPr marL="509588" indent="-16351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Arial" charset="0"/>
        <a:buChar char="–"/>
        <a:defRPr sz="1600">
          <a:solidFill>
            <a:schemeClr val="tx1"/>
          </a:solidFill>
          <a:latin typeface="+mn-lt"/>
          <a:cs typeface="+mn-cs"/>
        </a:defRPr>
      </a:lvl2pPr>
      <a:lvl3pPr marL="855663" indent="-173038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1600">
          <a:solidFill>
            <a:schemeClr val="tx1"/>
          </a:solidFill>
          <a:latin typeface="+mn-lt"/>
          <a:cs typeface="+mn-cs"/>
        </a:defRPr>
      </a:lvl3pPr>
      <a:lvl4pPr marL="1203325" indent="-173038" algn="l" rtl="0" eaLnBrk="0" fontAlgn="base" hangingPunct="0">
        <a:spcBef>
          <a:spcPct val="20000"/>
        </a:spcBef>
        <a:spcAft>
          <a:spcPct val="0"/>
        </a:spcAft>
        <a:buClr>
          <a:schemeClr val="bg1"/>
        </a:buClr>
        <a:buChar char="–"/>
        <a:defRPr sz="1600">
          <a:solidFill>
            <a:schemeClr val="bg1"/>
          </a:solidFill>
          <a:latin typeface="+mn-lt"/>
          <a:cs typeface="+mn-cs"/>
        </a:defRPr>
      </a:lvl4pPr>
      <a:lvl5pPr marL="1539875" indent="-163513" algn="l" rtl="0" eaLnBrk="0" fontAlgn="base" hangingPunct="0">
        <a:spcBef>
          <a:spcPct val="20000"/>
        </a:spcBef>
        <a:spcAft>
          <a:spcPct val="0"/>
        </a:spcAft>
        <a:buClr>
          <a:schemeClr val="bg1"/>
        </a:buClr>
        <a:buChar char="»"/>
        <a:defRPr sz="1600">
          <a:solidFill>
            <a:schemeClr val="bg1"/>
          </a:solidFill>
          <a:latin typeface="+mn-lt"/>
          <a:cs typeface="+mn-cs"/>
        </a:defRPr>
      </a:lvl5pPr>
      <a:lvl6pPr marL="1997075" indent="-163513" algn="l" rtl="0" eaLnBrk="0" fontAlgn="base" hangingPunct="0">
        <a:spcBef>
          <a:spcPct val="20000"/>
        </a:spcBef>
        <a:spcAft>
          <a:spcPct val="0"/>
        </a:spcAft>
        <a:buClr>
          <a:schemeClr val="bg1"/>
        </a:buClr>
        <a:buChar char="»"/>
        <a:defRPr sz="1600">
          <a:solidFill>
            <a:schemeClr val="bg1"/>
          </a:solidFill>
          <a:latin typeface="+mn-lt"/>
          <a:cs typeface="+mn-cs"/>
        </a:defRPr>
      </a:lvl6pPr>
      <a:lvl7pPr marL="2454275" indent="-163513" algn="l" rtl="0" eaLnBrk="0" fontAlgn="base" hangingPunct="0">
        <a:spcBef>
          <a:spcPct val="20000"/>
        </a:spcBef>
        <a:spcAft>
          <a:spcPct val="0"/>
        </a:spcAft>
        <a:buClr>
          <a:schemeClr val="bg1"/>
        </a:buClr>
        <a:buChar char="»"/>
        <a:defRPr sz="1600">
          <a:solidFill>
            <a:schemeClr val="bg1"/>
          </a:solidFill>
          <a:latin typeface="+mn-lt"/>
          <a:cs typeface="+mn-cs"/>
        </a:defRPr>
      </a:lvl7pPr>
      <a:lvl8pPr marL="2911475" indent="-163513" algn="l" rtl="0" eaLnBrk="0" fontAlgn="base" hangingPunct="0">
        <a:spcBef>
          <a:spcPct val="20000"/>
        </a:spcBef>
        <a:spcAft>
          <a:spcPct val="0"/>
        </a:spcAft>
        <a:buClr>
          <a:schemeClr val="bg1"/>
        </a:buClr>
        <a:buChar char="»"/>
        <a:defRPr sz="1600">
          <a:solidFill>
            <a:schemeClr val="bg1"/>
          </a:solidFill>
          <a:latin typeface="+mn-lt"/>
          <a:cs typeface="+mn-cs"/>
        </a:defRPr>
      </a:lvl8pPr>
      <a:lvl9pPr marL="3368675" indent="-163513" algn="l" rtl="0" eaLnBrk="0" fontAlgn="base" hangingPunct="0">
        <a:spcBef>
          <a:spcPct val="20000"/>
        </a:spcBef>
        <a:spcAft>
          <a:spcPct val="0"/>
        </a:spcAft>
        <a:buClr>
          <a:schemeClr val="bg1"/>
        </a:buClr>
        <a:buChar char="»"/>
        <a:defRPr sz="1600">
          <a:solidFill>
            <a:schemeClr val="bg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Title 2"/>
          <p:cNvSpPr>
            <a:spLocks noGrp="1"/>
          </p:cNvSpPr>
          <p:nvPr>
            <p:ph type="ctrTitle"/>
          </p:nvPr>
        </p:nvSpPr>
        <p:spPr>
          <a:xfrm>
            <a:off x="892175" y="2130425"/>
            <a:ext cx="10102850" cy="1470025"/>
          </a:xfrm>
        </p:spPr>
        <p:txBody>
          <a:bodyPr/>
          <a:lstStyle/>
          <a:p>
            <a:pPr algn="ctr"/>
            <a:r>
              <a:rPr lang="en-US" sz="3600" b="1" dirty="0">
                <a:solidFill>
                  <a:schemeClr val="tx1"/>
                </a:solidFill>
                <a:cs typeface="Aharoni" pitchFamily="2" charset="-79"/>
              </a:rPr>
              <a:t>SMT Update </a:t>
            </a:r>
            <a:r>
              <a:rPr lang="en-US" sz="3600" b="1" dirty="0">
                <a:solidFill>
                  <a:schemeClr val="tx1"/>
                </a:solidFill>
              </a:rPr>
              <a:t>To AMWG</a:t>
            </a:r>
            <a:br>
              <a:rPr lang="en-US" sz="3600" b="1" dirty="0">
                <a:solidFill>
                  <a:schemeClr val="tx1"/>
                </a:solidFill>
              </a:rPr>
            </a:br>
            <a:endParaRPr lang="en-US" sz="3600" dirty="0">
              <a:solidFill>
                <a:schemeClr val="tx1"/>
              </a:solidFill>
            </a:endParaRPr>
          </a:p>
        </p:txBody>
      </p:sp>
      <p:sp>
        <p:nvSpPr>
          <p:cNvPr id="40962" name="Subtitle 11"/>
          <p:cNvSpPr>
            <a:spLocks noGrp="1"/>
          </p:cNvSpPr>
          <p:nvPr>
            <p:ph type="subTitle" idx="1"/>
          </p:nvPr>
        </p:nvSpPr>
        <p:spPr>
          <a:xfrm>
            <a:off x="1782763" y="4191000"/>
            <a:ext cx="8321675" cy="1752600"/>
          </a:xfrm>
        </p:spPr>
        <p:txBody>
          <a:bodyPr/>
          <a:lstStyle/>
          <a:p>
            <a:r>
              <a:rPr lang="en-US" sz="2000" b="1" dirty="0">
                <a:cs typeface="Aharoni" pitchFamily="2" charset="-79"/>
              </a:rPr>
              <a:t>June 2018</a:t>
            </a:r>
            <a:br>
              <a:rPr lang="en-US" sz="2000" b="1" dirty="0">
                <a:cs typeface="Aharoni" pitchFamily="2" charset="-79"/>
              </a:rPr>
            </a:br>
            <a:endParaRPr lang="en-US" sz="20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34" name="Rectangle 251"/>
          <p:cNvSpPr txBox="1">
            <a:spLocks noGrp="1" noChangeArrowheads="1"/>
          </p:cNvSpPr>
          <p:nvPr/>
        </p:nvSpPr>
        <p:spPr bwMode="black">
          <a:xfrm>
            <a:off x="200025" y="6502400"/>
            <a:ext cx="1308100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50000"/>
              </a:spcBef>
            </a:pPr>
            <a:fld id="{210B9116-3E37-4AA4-B52D-D808177C8942}" type="slidenum">
              <a:rPr lang="en-US" altLang="en-US" sz="1000" b="1">
                <a:solidFill>
                  <a:schemeClr val="bg1"/>
                </a:solidFill>
              </a:rPr>
              <a:pPr>
                <a:spcBef>
                  <a:spcPct val="50000"/>
                </a:spcBef>
              </a:pPr>
              <a:t>2</a:t>
            </a:fld>
            <a:endParaRPr lang="en-US" altLang="en-US" sz="1000" b="1">
              <a:solidFill>
                <a:schemeClr val="bg1"/>
              </a:solidFill>
            </a:endParaRPr>
          </a:p>
        </p:txBody>
      </p:sp>
      <p:sp>
        <p:nvSpPr>
          <p:cNvPr id="43035" name="TextBox 2"/>
          <p:cNvSpPr>
            <a:spLocks noGrp="1" noChangeArrowheads="1"/>
          </p:cNvSpPr>
          <p:nvPr>
            <p:ph type="title" idx="4294967295"/>
          </p:nvPr>
        </p:nvSpPr>
        <p:spPr>
          <a:xfrm>
            <a:off x="1752600" y="304800"/>
            <a:ext cx="9601200" cy="498475"/>
          </a:xfrm>
        </p:spPr>
        <p:txBody>
          <a:bodyPr anchor="ctr"/>
          <a:lstStyle/>
          <a:p>
            <a:pPr eaLnBrk="1" hangingPunct="1"/>
            <a:r>
              <a:rPr lang="en-US" altLang="en-US" sz="2400" b="1" dirty="0">
                <a:solidFill>
                  <a:srgbClr val="758CFF"/>
                </a:solidFill>
              </a:rPr>
              <a:t>Monthly SMT Data Timelines AMWG CR 2014 002</a:t>
            </a:r>
            <a:br>
              <a:rPr lang="en-US" altLang="en-US" sz="2400" b="1" dirty="0">
                <a:solidFill>
                  <a:srgbClr val="758CFF"/>
                </a:solidFill>
              </a:rPr>
            </a:br>
            <a:r>
              <a:rPr lang="en-US" altLang="en-US" sz="2400" b="1" dirty="0">
                <a:solidFill>
                  <a:srgbClr val="758CFF"/>
                </a:solidFill>
              </a:rPr>
              <a:t>End to End File Processing Completeness – June 2018</a:t>
            </a:r>
          </a:p>
        </p:txBody>
      </p:sp>
      <p:sp>
        <p:nvSpPr>
          <p:cNvPr id="43036" name="Text Box 6"/>
          <p:cNvSpPr txBox="1">
            <a:spLocks noChangeArrowheads="1"/>
          </p:cNvSpPr>
          <p:nvPr/>
        </p:nvSpPr>
        <p:spPr bwMode="auto">
          <a:xfrm>
            <a:off x="854075" y="5462081"/>
            <a:ext cx="10655300" cy="9387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endParaRPr lang="en-US" altLang="en-US" sz="1000" i="1" u="sng" dirty="0"/>
          </a:p>
          <a:p>
            <a:pPr>
              <a:spcBef>
                <a:spcPct val="50000"/>
              </a:spcBef>
            </a:pPr>
            <a:r>
              <a:rPr lang="en-US" altLang="en-US" sz="1000" i="1" u="sng" dirty="0"/>
              <a:t>% Timely Market Delivery</a:t>
            </a:r>
            <a:r>
              <a:rPr lang="en-US" altLang="en-US" sz="1000" dirty="0"/>
              <a:t> - </a:t>
            </a:r>
            <a:r>
              <a:rPr lang="en-US" altLang="en-US" sz="1000" dirty="0">
                <a:solidFill>
                  <a:srgbClr val="FF0000"/>
                </a:solidFill>
              </a:rPr>
              <a:t>%</a:t>
            </a:r>
            <a:r>
              <a:rPr lang="en-US" altLang="en-US" sz="1000" dirty="0"/>
              <a:t> of files posted to market (FTPS) by 11:00pm out of # of files received by SMT by 11:00pm.</a:t>
            </a:r>
          </a:p>
          <a:p>
            <a:pPr>
              <a:spcBef>
                <a:spcPct val="50000"/>
              </a:spcBef>
            </a:pPr>
            <a:r>
              <a:rPr lang="en-US" altLang="en-US" sz="1000" i="1" u="sng" dirty="0"/>
              <a:t>% Portal Data Availability</a:t>
            </a:r>
            <a:r>
              <a:rPr lang="en-US" altLang="en-US" sz="1000" dirty="0"/>
              <a:t> - </a:t>
            </a:r>
            <a:r>
              <a:rPr lang="en-US" altLang="en-US" sz="1000" dirty="0">
                <a:solidFill>
                  <a:srgbClr val="FF0000"/>
                </a:solidFill>
              </a:rPr>
              <a:t>%</a:t>
            </a:r>
            <a:r>
              <a:rPr lang="en-US" altLang="en-US" sz="1000" dirty="0"/>
              <a:t> of files loaded to the database for data availability on portal by 6:00am next day for the files received by 11:00pm</a:t>
            </a:r>
          </a:p>
          <a:p>
            <a:pPr marL="171450" indent="-171450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n-US" altLang="en-US" sz="1000" dirty="0"/>
              <a:t>A LSE file includes usage data for up to 50,000 ESIIDs.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A2745BA-63AE-41DE-9DB3-B4B3D88E0A06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741766F-B90E-436B-84A9-55443BBAB29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200" y="1066800"/>
            <a:ext cx="11687175" cy="4572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47" name="Rectangle 1"/>
          <p:cNvSpPr>
            <a:spLocks noChangeArrowheads="1"/>
          </p:cNvSpPr>
          <p:nvPr/>
        </p:nvSpPr>
        <p:spPr bwMode="auto">
          <a:xfrm>
            <a:off x="1447800" y="228600"/>
            <a:ext cx="9677400" cy="498475"/>
          </a:xfrm>
          <a:prstGeom prst="rect">
            <a:avLst/>
          </a:prstGeom>
          <a:noFill/>
          <a:ln w="9360">
            <a:noFill/>
            <a:miter lim="800000"/>
            <a:headEnd/>
            <a:tailEnd/>
          </a:ln>
        </p:spPr>
        <p:txBody>
          <a:bodyPr lIns="90000" tIns="45000" rIns="90000" bIns="45000" anchor="ctr"/>
          <a:lstStyle/>
          <a:p>
            <a:pPr defTabSz="457200">
              <a:lnSpc>
                <a:spcPct val="90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</a:pPr>
            <a:r>
              <a:rPr lang="en-US" altLang="en-US" sz="2000" b="1" dirty="0">
                <a:ea typeface="Microsoft YaHei" pitchFamily="34" charset="-122"/>
              </a:rPr>
              <a:t>                   </a:t>
            </a:r>
            <a:r>
              <a:rPr lang="en-US" altLang="en-US" sz="2000" b="1" dirty="0">
                <a:solidFill>
                  <a:schemeClr val="accent1"/>
                </a:solidFill>
                <a:ea typeface="Microsoft YaHei" pitchFamily="34" charset="-122"/>
              </a:rPr>
              <a:t>SMT </a:t>
            </a:r>
            <a:r>
              <a:rPr lang="en-US" altLang="en-US" sz="2000" dirty="0">
                <a:solidFill>
                  <a:schemeClr val="accent1"/>
                </a:solidFill>
                <a:ea typeface="Microsoft YaHei" pitchFamily="34" charset="-122"/>
              </a:rPr>
              <a:t> </a:t>
            </a:r>
            <a:r>
              <a:rPr lang="en-US" altLang="en-US" sz="2000" b="1" dirty="0">
                <a:solidFill>
                  <a:schemeClr val="accent1"/>
                </a:solidFill>
                <a:ea typeface="Microsoft YaHei" pitchFamily="34" charset="-122"/>
              </a:rPr>
              <a:t>API and FTPS Services Availability </a:t>
            </a:r>
            <a:r>
              <a:rPr lang="en-US" altLang="en-US" sz="2000" b="1" dirty="0">
                <a:solidFill>
                  <a:schemeClr val="accent1"/>
                </a:solidFill>
              </a:rPr>
              <a:t>– June 2018</a:t>
            </a:r>
          </a:p>
        </p:txBody>
      </p:sp>
      <p:sp>
        <p:nvSpPr>
          <p:cNvPr id="44048" name="Rectangle 2"/>
          <p:cNvSpPr>
            <a:spLocks noChangeArrowheads="1"/>
          </p:cNvSpPr>
          <p:nvPr/>
        </p:nvSpPr>
        <p:spPr bwMode="auto">
          <a:xfrm>
            <a:off x="1031697" y="4640116"/>
            <a:ext cx="10058400" cy="244767"/>
          </a:xfrm>
          <a:prstGeom prst="rect">
            <a:avLst/>
          </a:prstGeom>
          <a:noFill/>
          <a:ln w="9360">
            <a:noFill/>
            <a:miter lim="800000"/>
            <a:headEnd/>
            <a:tailEnd/>
          </a:ln>
        </p:spPr>
        <p:txBody>
          <a:bodyPr wrap="square" lIns="90000" tIns="45000" rIns="90000" bIns="45000">
            <a:spAutoFit/>
          </a:bodyPr>
          <a:lstStyle/>
          <a:p>
            <a:pPr defTabSz="457200">
              <a:spcBef>
                <a:spcPts val="900"/>
              </a:spcBef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</a:pPr>
            <a:r>
              <a:rPr lang="en-US" altLang="en-US" sz="1000" i="1" dirty="0">
                <a:solidFill>
                  <a:srgbClr val="000000"/>
                </a:solidFill>
                <a:ea typeface="Microsoft YaHei" pitchFamily="34" charset="-122"/>
              </a:rPr>
              <a:t>The service availability is measured as a percentage of number of minutes the service was available out of the total number of minutes in a month, excluding planned outages. </a:t>
            </a: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1026442" y="5272903"/>
            <a:ext cx="10655300" cy="1321985"/>
          </a:xfrm>
          <a:prstGeom prst="rect">
            <a:avLst/>
          </a:prstGeom>
          <a:noFill/>
          <a:ln w="9360">
            <a:noFill/>
            <a:miter lim="800000"/>
            <a:headEnd/>
            <a:tailEnd/>
          </a:ln>
        </p:spPr>
        <p:txBody>
          <a:bodyPr lIns="90000" tIns="45000" rIns="90000" bIns="45000">
            <a:spAutoFit/>
          </a:bodyPr>
          <a:lstStyle/>
          <a:p>
            <a:pPr marL="171450" indent="-171450" defTabSz="457200">
              <a:spcBef>
                <a:spcPts val="9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</a:pPr>
            <a:r>
              <a:rPr lang="en-US" altLang="en-US" sz="1000" b="1" dirty="0">
                <a:solidFill>
                  <a:srgbClr val="000000"/>
                </a:solidFill>
                <a:ea typeface="Microsoft YaHei" pitchFamily="34" charset="-122"/>
              </a:rPr>
              <a:t>Mar-Apr 2015: </a:t>
            </a:r>
            <a:r>
              <a:rPr lang="en-US" altLang="en-US" sz="1000" dirty="0">
                <a:solidFill>
                  <a:srgbClr val="000000"/>
                </a:solidFill>
                <a:ea typeface="Microsoft YaHei" pitchFamily="34" charset="-122"/>
              </a:rPr>
              <a:t>SMT outage and subsequent recovery/catch-up impacted API availability. FTPS was available for most of the part except on 03/21-03/22 for 36 hours.</a:t>
            </a:r>
          </a:p>
          <a:p>
            <a:pPr marL="171450" indent="-171450" defTabSz="457200">
              <a:spcBef>
                <a:spcPts val="9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</a:pPr>
            <a:r>
              <a:rPr lang="en-US" altLang="en-US" sz="1000" b="1" dirty="0">
                <a:solidFill>
                  <a:srgbClr val="000000"/>
                </a:solidFill>
                <a:ea typeface="Microsoft YaHei" pitchFamily="34" charset="-122"/>
              </a:rPr>
              <a:t>26 Jul 2015: </a:t>
            </a:r>
            <a:r>
              <a:rPr lang="en-US" altLang="en-US" sz="1000" dirty="0">
                <a:solidFill>
                  <a:srgbClr val="000000"/>
                </a:solidFill>
                <a:ea typeface="Microsoft YaHei" pitchFamily="34" charset="-122"/>
              </a:rPr>
              <a:t>Services were unavailable for 12 hours due to Flash storage issue  </a:t>
            </a:r>
          </a:p>
          <a:p>
            <a:pPr marL="171450" indent="-171450" defTabSz="457200">
              <a:spcBef>
                <a:spcPts val="9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</a:pPr>
            <a:r>
              <a:rPr lang="en-US" altLang="en-US" sz="1000" b="1" dirty="0">
                <a:solidFill>
                  <a:srgbClr val="000000"/>
                </a:solidFill>
                <a:ea typeface="Microsoft YaHei" pitchFamily="34" charset="-122"/>
              </a:rPr>
              <a:t>25 Jan 2016: </a:t>
            </a:r>
            <a:r>
              <a:rPr lang="en-US" altLang="en-US" sz="1000" dirty="0">
                <a:solidFill>
                  <a:srgbClr val="000000"/>
                </a:solidFill>
                <a:ea typeface="Microsoft YaHei" pitchFamily="34" charset="-122"/>
              </a:rPr>
              <a:t>Services were unavailable for 19 hours due to storage configuration issue  </a:t>
            </a:r>
          </a:p>
          <a:p>
            <a:pPr marL="171450" indent="-171450" defTabSz="457200">
              <a:spcBef>
                <a:spcPts val="9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</a:pPr>
            <a:r>
              <a:rPr lang="en-US" altLang="en-US" sz="1000" b="1" dirty="0">
                <a:solidFill>
                  <a:srgbClr val="000000"/>
                </a:solidFill>
                <a:ea typeface="Microsoft YaHei" pitchFamily="34" charset="-122"/>
              </a:rPr>
              <a:t>07 Mar 2016:   </a:t>
            </a:r>
            <a:r>
              <a:rPr lang="en-US" altLang="en-US" sz="1000" dirty="0">
                <a:solidFill>
                  <a:srgbClr val="000000"/>
                </a:solidFill>
                <a:ea typeface="Microsoft YaHei" pitchFamily="34" charset="-122"/>
              </a:rPr>
              <a:t>API Services were unavailable for 7hours due to Oracle </a:t>
            </a:r>
            <a:r>
              <a:rPr lang="en-US" sz="1000" dirty="0"/>
              <a:t>archiver issue.</a:t>
            </a:r>
            <a:r>
              <a:rPr lang="en-US" altLang="en-US" sz="1000" dirty="0">
                <a:solidFill>
                  <a:srgbClr val="000000"/>
                </a:solidFill>
                <a:ea typeface="Microsoft YaHei" pitchFamily="34" charset="-122"/>
              </a:rPr>
              <a:t> </a:t>
            </a:r>
          </a:p>
          <a:p>
            <a:pPr marL="171450" indent="-171450" defTabSz="457200">
              <a:spcBef>
                <a:spcPts val="9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</a:tabLst>
            </a:pPr>
            <a:r>
              <a:rPr lang="en-US" altLang="en-US" sz="1000" b="1" dirty="0">
                <a:solidFill>
                  <a:srgbClr val="000000"/>
                </a:solidFill>
                <a:ea typeface="Microsoft YaHei" pitchFamily="34" charset="-122"/>
              </a:rPr>
              <a:t>12 Jul 2017:   </a:t>
            </a:r>
            <a:r>
              <a:rPr lang="en-US" altLang="en-US" sz="1000" dirty="0">
                <a:solidFill>
                  <a:srgbClr val="000000"/>
                </a:solidFill>
                <a:ea typeface="Microsoft YaHei" pitchFamily="34" charset="-122"/>
              </a:rPr>
              <a:t>Due to network Outage FTP &amp; API services are down for 20 minutes</a:t>
            </a:r>
            <a:r>
              <a:rPr lang="en-US" sz="1000" dirty="0"/>
              <a:t>. FTPS &amp; API availability is 99.95%. </a:t>
            </a:r>
            <a:r>
              <a:rPr lang="en-US" altLang="en-US" sz="1000" dirty="0">
                <a:solidFill>
                  <a:srgbClr val="000000"/>
                </a:solidFill>
                <a:ea typeface="Microsoft YaHei" pitchFamily="34" charset="-122"/>
              </a:rPr>
              <a:t> 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A2745BA-63AE-41DE-9DB3-B4B3D88E0A06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1026442" y="4995904"/>
            <a:ext cx="179478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1200" b="1" dirty="0"/>
              <a:t>Observed Anomalies</a:t>
            </a:r>
            <a:r>
              <a:rPr lang="en-US" altLang="en-US" sz="1200" dirty="0"/>
              <a:t>: 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B05AEFAA-7756-4A5E-A6EB-4F418E51417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089467"/>
            <a:ext cx="11887200" cy="3253933"/>
          </a:xfrm>
          <a:prstGeom prst="rect">
            <a:avLst/>
          </a:prstGeom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TextBox 2"/>
          <p:cNvSpPr txBox="1">
            <a:spLocks noChangeArrowheads="1"/>
          </p:cNvSpPr>
          <p:nvPr/>
        </p:nvSpPr>
        <p:spPr bwMode="auto">
          <a:xfrm>
            <a:off x="1219198" y="152400"/>
            <a:ext cx="10058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lnSpc>
                <a:spcPct val="90000"/>
              </a:lnSpc>
            </a:pPr>
            <a:r>
              <a:rPr lang="en-US" altLang="en-US" sz="2000" b="1" dirty="0">
                <a:solidFill>
                  <a:srgbClr val="758CFF"/>
                </a:solidFill>
              </a:rPr>
              <a:t>       SMT Number of Accounts by Type AMWG CR 2014 009 – June 2018</a:t>
            </a:r>
            <a:br>
              <a:rPr lang="en-US" altLang="en-US" sz="2000" b="1" dirty="0">
                <a:solidFill>
                  <a:srgbClr val="758CFF"/>
                </a:solidFill>
              </a:rPr>
            </a:br>
            <a:endParaRPr lang="en-US" altLang="en-US" sz="2000" b="1" dirty="0">
              <a:solidFill>
                <a:srgbClr val="758CFF"/>
              </a:solidFill>
            </a:endParaRPr>
          </a:p>
        </p:txBody>
      </p:sp>
      <p:cxnSp>
        <p:nvCxnSpPr>
          <p:cNvPr id="7" name="Straight Connector 6"/>
          <p:cNvCxnSpPr/>
          <p:nvPr/>
        </p:nvCxnSpPr>
        <p:spPr bwMode="auto">
          <a:xfrm>
            <a:off x="152400" y="457200"/>
            <a:ext cx="11506200" cy="1588"/>
          </a:xfrm>
          <a:prstGeom prst="line">
            <a:avLst/>
          </a:prstGeom>
          <a:noFill/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>
          <a:xfrm>
            <a:off x="228598" y="6528816"/>
            <a:ext cx="476250" cy="184150"/>
          </a:xfrm>
        </p:spPr>
        <p:txBody>
          <a:bodyPr/>
          <a:lstStyle/>
          <a:p>
            <a:pPr>
              <a:defRPr/>
            </a:pPr>
            <a:fld id="{92544057-B1A0-4E96-B963-49CF14D9616D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37F036C-E8CC-484F-9C7A-867FD0B7BD8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494833"/>
            <a:ext cx="11887200" cy="62107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79695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TextBox 2"/>
          <p:cNvSpPr txBox="1">
            <a:spLocks noChangeArrowheads="1"/>
          </p:cNvSpPr>
          <p:nvPr/>
        </p:nvSpPr>
        <p:spPr bwMode="auto">
          <a:xfrm>
            <a:off x="1600200" y="76200"/>
            <a:ext cx="9677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lnSpc>
                <a:spcPct val="90000"/>
              </a:lnSpc>
            </a:pPr>
            <a:endParaRPr lang="en-US" altLang="en-US" sz="2300" b="1" dirty="0">
              <a:solidFill>
                <a:srgbClr val="758CFF"/>
              </a:solidFill>
            </a:endParaRPr>
          </a:p>
          <a:p>
            <a:pPr algn="ctr">
              <a:lnSpc>
                <a:spcPct val="90000"/>
              </a:lnSpc>
            </a:pPr>
            <a:r>
              <a:rPr lang="en-US" altLang="en-US" sz="2300" b="1" dirty="0">
                <a:solidFill>
                  <a:srgbClr val="758CFF"/>
                </a:solidFill>
              </a:rPr>
              <a:t>SMT ODR Details – June 2018</a:t>
            </a:r>
            <a:br>
              <a:rPr lang="en-US" altLang="en-US" sz="2300" b="1" dirty="0">
                <a:solidFill>
                  <a:srgbClr val="758CFF"/>
                </a:solidFill>
              </a:rPr>
            </a:br>
            <a:endParaRPr lang="en-US" altLang="en-US" sz="2300" b="1" dirty="0">
              <a:solidFill>
                <a:srgbClr val="758CFF"/>
              </a:solidFill>
            </a:endParaRP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7162800" y="1143000"/>
            <a:ext cx="35814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 b="1" u="sng" dirty="0"/>
              <a:t>Total ODR Requests User type statistics:</a:t>
            </a:r>
            <a:endParaRPr lang="en-US" altLang="en-US" sz="1200" u="sng" dirty="0"/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1295400" y="1143000"/>
            <a:ext cx="33528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 b="1" u="sng" dirty="0"/>
              <a:t>Total ODR Requests TDSP wise statistics:</a:t>
            </a:r>
            <a:endParaRPr lang="en-US" altLang="en-US" sz="1200" u="sng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2544057-B1A0-4E96-B963-49CF14D9616D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890BC5E-BCCB-4294-B318-3C8EA8C2CD8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445" y="1620982"/>
            <a:ext cx="5766955" cy="1731818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A107B14E-3AFB-4FED-BB7C-488D3AA91C6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8600" y="3695700"/>
            <a:ext cx="5514975" cy="201930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BAC17266-1893-4F3B-BDA0-42EE3897507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867400" y="1620981"/>
            <a:ext cx="5775614" cy="1731819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9C3B229E-3244-4BBA-A676-3D0419568BA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943600" y="3444586"/>
            <a:ext cx="5602432" cy="3108614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S&amp;C-2010">
  <a:themeElements>
    <a:clrScheme name="S&amp;C-2010 9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7889FB"/>
      </a:accent1>
      <a:accent2>
        <a:srgbClr val="D6DBFE"/>
      </a:accent2>
      <a:accent3>
        <a:srgbClr val="FFFFFF"/>
      </a:accent3>
      <a:accent4>
        <a:srgbClr val="000000"/>
      </a:accent4>
      <a:accent5>
        <a:srgbClr val="BEC4FD"/>
      </a:accent5>
      <a:accent6>
        <a:srgbClr val="C2C6E6"/>
      </a:accent6>
      <a:hlink>
        <a:srgbClr val="7889FB"/>
      </a:hlink>
      <a:folHlink>
        <a:srgbClr val="9900CC"/>
      </a:folHlink>
    </a:clrScheme>
    <a:fontScheme name="S&amp;C-2010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rgbClr val="333333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Arial" pitchFamily="34" charset="0"/>
          </a:defRPr>
        </a:defPPr>
      </a:lstStyle>
    </a:spDef>
    <a:lnDef>
      <a:spPr bwMode="auto">
        <a:noFill/>
        <a:ln w="12700" cap="flat" cmpd="dbl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a:spPr>
      <a:bodyPr/>
      <a:lstStyle/>
    </a:lnDef>
  </a:objectDefaults>
  <a:extraClrSchemeLst>
    <a:extraClrScheme>
      <a:clrScheme name="S&amp;C-2010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9999"/>
        </a:accent1>
        <a:accent2>
          <a:srgbClr val="71BFA7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66AD97"/>
        </a:accent6>
        <a:hlink>
          <a:srgbClr val="7889FB"/>
        </a:hlink>
        <a:folHlink>
          <a:srgbClr val="9900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&amp;C-2010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7889FB"/>
        </a:accent1>
        <a:accent2>
          <a:srgbClr val="71BFA7"/>
        </a:accent2>
        <a:accent3>
          <a:srgbClr val="FFFFFF"/>
        </a:accent3>
        <a:accent4>
          <a:srgbClr val="000000"/>
        </a:accent4>
        <a:accent5>
          <a:srgbClr val="BEC4FD"/>
        </a:accent5>
        <a:accent6>
          <a:srgbClr val="66AD97"/>
        </a:accent6>
        <a:hlink>
          <a:srgbClr val="7889FB"/>
        </a:hlink>
        <a:folHlink>
          <a:srgbClr val="9900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&amp;C-2010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7889FB"/>
        </a:accent1>
        <a:accent2>
          <a:srgbClr val="8CC800"/>
        </a:accent2>
        <a:accent3>
          <a:srgbClr val="FFFFFF"/>
        </a:accent3>
        <a:accent4>
          <a:srgbClr val="000000"/>
        </a:accent4>
        <a:accent5>
          <a:srgbClr val="BEC4FD"/>
        </a:accent5>
        <a:accent6>
          <a:srgbClr val="7EB500"/>
        </a:accent6>
        <a:hlink>
          <a:srgbClr val="7889FB"/>
        </a:hlink>
        <a:folHlink>
          <a:srgbClr val="9900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&amp;C-2010 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7889FB"/>
        </a:accent1>
        <a:accent2>
          <a:srgbClr val="C7CDFD"/>
        </a:accent2>
        <a:accent3>
          <a:srgbClr val="FFFFFF"/>
        </a:accent3>
        <a:accent4>
          <a:srgbClr val="000000"/>
        </a:accent4>
        <a:accent5>
          <a:srgbClr val="BEC4FD"/>
        </a:accent5>
        <a:accent6>
          <a:srgbClr val="B4BAE5"/>
        </a:accent6>
        <a:hlink>
          <a:srgbClr val="7889FB"/>
        </a:hlink>
        <a:folHlink>
          <a:srgbClr val="9900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&amp;C-2010 5">
        <a:dk1>
          <a:srgbClr val="000000"/>
        </a:dk1>
        <a:lt1>
          <a:srgbClr val="FFFFFF"/>
        </a:lt1>
        <a:dk2>
          <a:srgbClr val="061DC8"/>
        </a:dk2>
        <a:lt2>
          <a:srgbClr val="808080"/>
        </a:lt2>
        <a:accent1>
          <a:srgbClr val="7889FB"/>
        </a:accent1>
        <a:accent2>
          <a:srgbClr val="C7CDFD"/>
        </a:accent2>
        <a:accent3>
          <a:srgbClr val="FFFFFF"/>
        </a:accent3>
        <a:accent4>
          <a:srgbClr val="000000"/>
        </a:accent4>
        <a:accent5>
          <a:srgbClr val="BEC4FD"/>
        </a:accent5>
        <a:accent6>
          <a:srgbClr val="B4BAE5"/>
        </a:accent6>
        <a:hlink>
          <a:srgbClr val="7889FB"/>
        </a:hlink>
        <a:folHlink>
          <a:srgbClr val="9900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&amp;C-2010 6">
        <a:dk1>
          <a:srgbClr val="000000"/>
        </a:dk1>
        <a:lt1>
          <a:srgbClr val="FFFFFF"/>
        </a:lt1>
        <a:dk2>
          <a:srgbClr val="061DC8"/>
        </a:dk2>
        <a:lt2>
          <a:srgbClr val="808080"/>
        </a:lt2>
        <a:accent1>
          <a:srgbClr val="7889FB"/>
        </a:accent1>
        <a:accent2>
          <a:srgbClr val="C7CDFD"/>
        </a:accent2>
        <a:accent3>
          <a:srgbClr val="FFFFFF"/>
        </a:accent3>
        <a:accent4>
          <a:srgbClr val="000000"/>
        </a:accent4>
        <a:accent5>
          <a:srgbClr val="BEC4FD"/>
        </a:accent5>
        <a:accent6>
          <a:srgbClr val="B4BAE5"/>
        </a:accent6>
        <a:hlink>
          <a:srgbClr val="659900"/>
        </a:hlink>
        <a:folHlink>
          <a:srgbClr val="9900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&amp;C-2010 7">
        <a:dk1>
          <a:srgbClr val="000000"/>
        </a:dk1>
        <a:lt1>
          <a:srgbClr val="FFFFFF"/>
        </a:lt1>
        <a:dk2>
          <a:srgbClr val="061DC8"/>
        </a:dk2>
        <a:lt2>
          <a:srgbClr val="808080"/>
        </a:lt2>
        <a:accent1>
          <a:srgbClr val="7889FB"/>
        </a:accent1>
        <a:accent2>
          <a:srgbClr val="C7CDFD"/>
        </a:accent2>
        <a:accent3>
          <a:srgbClr val="FFFFFF"/>
        </a:accent3>
        <a:accent4>
          <a:srgbClr val="000000"/>
        </a:accent4>
        <a:accent5>
          <a:srgbClr val="BEC4FD"/>
        </a:accent5>
        <a:accent6>
          <a:srgbClr val="B4BAE5"/>
        </a:accent6>
        <a:hlink>
          <a:srgbClr val="659900"/>
        </a:hlink>
        <a:folHlink>
          <a:srgbClr val="8CC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&amp;C-2010 8">
        <a:dk1>
          <a:srgbClr val="000000"/>
        </a:dk1>
        <a:lt1>
          <a:srgbClr val="FFFFFF"/>
        </a:lt1>
        <a:dk2>
          <a:srgbClr val="061DC8"/>
        </a:dk2>
        <a:lt2>
          <a:srgbClr val="808080"/>
        </a:lt2>
        <a:accent1>
          <a:srgbClr val="7889FB"/>
        </a:accent1>
        <a:accent2>
          <a:srgbClr val="C7CDFD"/>
        </a:accent2>
        <a:accent3>
          <a:srgbClr val="FFFFFF"/>
        </a:accent3>
        <a:accent4>
          <a:srgbClr val="000000"/>
        </a:accent4>
        <a:accent5>
          <a:srgbClr val="BEC4FD"/>
        </a:accent5>
        <a:accent6>
          <a:srgbClr val="B4BAE5"/>
        </a:accent6>
        <a:hlink>
          <a:srgbClr val="7889FB"/>
        </a:hlink>
        <a:folHlink>
          <a:srgbClr val="8CC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&amp;C-2010 9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7889FB"/>
        </a:accent1>
        <a:accent2>
          <a:srgbClr val="D6DBFE"/>
        </a:accent2>
        <a:accent3>
          <a:srgbClr val="FFFFFF"/>
        </a:accent3>
        <a:accent4>
          <a:srgbClr val="000000"/>
        </a:accent4>
        <a:accent5>
          <a:srgbClr val="BEC4FD"/>
        </a:accent5>
        <a:accent6>
          <a:srgbClr val="C2C6E6"/>
        </a:accent6>
        <a:hlink>
          <a:srgbClr val="7889FB"/>
        </a:hlink>
        <a:folHlink>
          <a:srgbClr val="9900C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29991</TotalTime>
  <Words>266</Words>
  <Application>Microsoft Office PowerPoint</Application>
  <PresentationFormat>Custom</PresentationFormat>
  <Paragraphs>28</Paragraphs>
  <Slides>5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Microsoft YaHei</vt:lpstr>
      <vt:lpstr>Aharoni</vt:lpstr>
      <vt:lpstr>Arial</vt:lpstr>
      <vt:lpstr>Times New Roman</vt:lpstr>
      <vt:lpstr>Wingdings</vt:lpstr>
      <vt:lpstr>S&amp;C-2010</vt:lpstr>
      <vt:lpstr>SMT Update To AMWG </vt:lpstr>
      <vt:lpstr>Monthly SMT Data Timelines AMWG CR 2014 002 End to End File Processing Completeness – June 2018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SMT Usability</dc:title>
  <dc:creator>akhandu</dc:creator>
  <cp:lastModifiedBy>Shraddha Bhandari</cp:lastModifiedBy>
  <cp:revision>1505</cp:revision>
  <cp:lastPrinted>2014-05-01T16:40:31Z</cp:lastPrinted>
  <dcterms:modified xsi:type="dcterms:W3CDTF">2018-07-07T05:25:38Z</dcterms:modified>
</cp:coreProperties>
</file>