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3" r:id="rId4"/>
    <p:sldMasterId id="2147483648" r:id="rId5"/>
  </p:sldMasterIdLst>
  <p:notesMasterIdLst>
    <p:notesMasterId r:id="rId13"/>
  </p:notesMasterIdLst>
  <p:handoutMasterIdLst>
    <p:handoutMasterId r:id="rId14"/>
  </p:handoutMasterIdLst>
  <p:sldIdLst>
    <p:sldId id="260" r:id="rId6"/>
    <p:sldId id="270" r:id="rId7"/>
    <p:sldId id="275" r:id="rId8"/>
    <p:sldId id="272" r:id="rId9"/>
    <p:sldId id="273" r:id="rId10"/>
    <p:sldId id="274" r:id="rId11"/>
    <p:sldId id="268" r:id="rId12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howGuides="1">
      <p:cViewPr varScale="1">
        <p:scale>
          <a:sx n="64" d="100"/>
          <a:sy n="64" d="100"/>
        </p:scale>
        <p:origin x="1344" y="60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howGuides="1">
      <p:cViewPr varScale="1">
        <p:scale>
          <a:sx n="76" d="100"/>
          <a:sy n="76" d="100"/>
        </p:scale>
        <p:origin x="2052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2.xml"/><Relationship Id="rId15" Type="http://schemas.openxmlformats.org/officeDocument/2006/relationships/presProps" Target="presProps.xml"/><Relationship Id="rId10" Type="http://schemas.openxmlformats.org/officeDocument/2006/relationships/slide" Target="slides/slide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0BF31-E9A8-4E88-81E7-44C5092290FC}" type="datetimeFigureOut">
              <a:rPr lang="en-US" smtClean="0"/>
              <a:t>7/29/2018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B2BDB1-E95E-402D-B2EB-CA9CC1A395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2199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67EFB637-CCC9-4803-8851-F6915048CBB4}" type="datetimeFigureOut">
              <a:rPr lang="en-US" smtClean="0"/>
              <a:t>7/29/2018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62AC51D-6DAA-4455-8EA7-D54B64909A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0593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10580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Footer text goes here.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445715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990600"/>
            <a:ext cx="8534400" cy="5052221"/>
          </a:xfrm>
          <a:prstGeom prst="rect">
            <a:avLst/>
          </a:prstGeom>
        </p:spPr>
        <p:txBody>
          <a:bodyPr/>
          <a:lstStyle>
            <a:lvl1pPr>
              <a:defRPr sz="2600">
                <a:solidFill>
                  <a:schemeClr val="tx2"/>
                </a:solidFill>
              </a:defRPr>
            </a:lvl1pPr>
            <a:lvl2pPr>
              <a:defRPr sz="2400">
                <a:solidFill>
                  <a:schemeClr val="tx2"/>
                </a:solidFill>
              </a:defRPr>
            </a:lvl2pPr>
            <a:lvl3pPr>
              <a:defRPr sz="2200">
                <a:solidFill>
                  <a:schemeClr val="tx2"/>
                </a:solidFill>
              </a:defRPr>
            </a:lvl3pPr>
            <a:lvl4pPr>
              <a:defRPr sz="2100">
                <a:solidFill>
                  <a:schemeClr val="tx2"/>
                </a:solidFill>
              </a:defRPr>
            </a:lvl4pPr>
            <a:lvl5pPr>
              <a:defRPr sz="200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43200" y="6553200"/>
            <a:ext cx="4038600" cy="228600"/>
          </a:xfrm>
        </p:spPr>
        <p:txBody>
          <a:bodyPr/>
          <a:lstStyle/>
          <a:p>
            <a:r>
              <a:rPr lang="en-US" smtClean="0"/>
              <a:t>Footer text goes here.</a:t>
            </a:r>
            <a:endParaRPr lang="en-US"/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00848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Footer text goes here.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628650" y="990601"/>
            <a:ext cx="3886200" cy="4800600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4629150" y="990601"/>
            <a:ext cx="3886200" cy="4800600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8" name="Rectangle 7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576478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3505200" y="0"/>
            <a:ext cx="5638800" cy="6858000"/>
          </a:xfrm>
          <a:prstGeom prst="rect">
            <a:avLst/>
          </a:prstGeom>
          <a:solidFill>
            <a:srgbClr val="D7DC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814" y="2876277"/>
            <a:ext cx="2857586" cy="1105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3897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200" y="65532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 smtClean="0"/>
              <a:t>Footer text goes here.</a:t>
            </a:r>
            <a:endParaRPr lang="en-US" dirty="0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76200" y="6477000"/>
            <a:ext cx="59436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>
            <a:off x="2194560" y="6477000"/>
            <a:ext cx="6858000" cy="1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248400"/>
            <a:ext cx="1181868" cy="4572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54675" y="6553200"/>
            <a:ext cx="707325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000" b="1" baseline="0" dirty="0" smtClean="0">
                <a:solidFill>
                  <a:schemeClr val="tx2"/>
                </a:solidFill>
              </a:rPr>
              <a:t>PUBLIC</a:t>
            </a:r>
            <a:endParaRPr lang="en-US" sz="1000" b="1" dirty="0">
              <a:solidFill>
                <a:schemeClr val="tx2"/>
              </a:solidFill>
            </a:endParaRPr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8975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1" r:id="rId3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3810000" y="2105561"/>
            <a:ext cx="5646034" cy="23391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chemeClr val="tx2"/>
                </a:solidFill>
              </a:rPr>
              <a:t>Re-power Timelines</a:t>
            </a:r>
            <a:endParaRPr lang="en-US" sz="2000" b="1" dirty="0">
              <a:solidFill>
                <a:schemeClr val="tx2"/>
              </a:solidFill>
            </a:endParaRPr>
          </a:p>
          <a:p>
            <a:endParaRPr lang="en-US" dirty="0" smtClean="0">
              <a:solidFill>
                <a:schemeClr val="tx2"/>
              </a:solidFill>
            </a:endParaRPr>
          </a:p>
          <a:p>
            <a:endParaRPr lang="en-US" dirty="0" smtClean="0">
              <a:solidFill>
                <a:schemeClr val="tx2"/>
              </a:solidFill>
            </a:endParaRPr>
          </a:p>
          <a:p>
            <a:endParaRPr lang="en-US" dirty="0">
              <a:solidFill>
                <a:schemeClr val="tx2"/>
              </a:solidFill>
            </a:endParaRPr>
          </a:p>
          <a:p>
            <a:r>
              <a:rPr lang="en-US" dirty="0" smtClean="0">
                <a:solidFill>
                  <a:schemeClr val="tx2"/>
                </a:solidFill>
              </a:rPr>
              <a:t>John </a:t>
            </a:r>
            <a:r>
              <a:rPr lang="en-US" dirty="0" err="1" smtClean="0">
                <a:solidFill>
                  <a:schemeClr val="tx2"/>
                </a:solidFill>
              </a:rPr>
              <a:t>Bernecker</a:t>
            </a:r>
            <a:endParaRPr lang="en-US" dirty="0">
              <a:solidFill>
                <a:schemeClr val="tx2"/>
              </a:solidFill>
            </a:endParaRPr>
          </a:p>
          <a:p>
            <a:r>
              <a:rPr lang="en-US" dirty="0" smtClean="0">
                <a:solidFill>
                  <a:schemeClr val="tx2"/>
                </a:solidFill>
              </a:rPr>
              <a:t>Supervisor, Resource Integration</a:t>
            </a:r>
            <a:endParaRPr lang="en-US" dirty="0">
              <a:solidFill>
                <a:schemeClr val="tx2"/>
              </a:solidFill>
            </a:endParaRPr>
          </a:p>
          <a:p>
            <a:endParaRPr lang="en-US" dirty="0">
              <a:solidFill>
                <a:schemeClr val="tx2"/>
              </a:solidFill>
            </a:endParaRPr>
          </a:p>
          <a:p>
            <a:r>
              <a:rPr lang="en-US" dirty="0" smtClean="0">
                <a:solidFill>
                  <a:schemeClr val="tx2"/>
                </a:solidFill>
              </a:rPr>
              <a:t>7/31/18</a:t>
            </a:r>
            <a:endParaRPr lang="en-US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0603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RARF Submittals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Updated RARFs should be submitted to ERCOT Resource Integration (via </a:t>
            </a:r>
            <a:r>
              <a:rPr lang="en-US" dirty="0" err="1" smtClean="0"/>
              <a:t>ProofPoint</a:t>
            </a:r>
            <a:r>
              <a:rPr lang="en-US" dirty="0" smtClean="0"/>
              <a:t> / RIOO) for initial GINR application and Planning Guide Section 6.9 compliance</a:t>
            </a:r>
          </a:p>
          <a:p>
            <a:r>
              <a:rPr lang="en-US" dirty="0" smtClean="0"/>
              <a:t>Please </a:t>
            </a:r>
            <a:r>
              <a:rPr lang="en-US" dirty="0"/>
              <a:t>do not submit RARFs via MIS until instructed to do so by ERCOT Resource </a:t>
            </a:r>
            <a:r>
              <a:rPr lang="en-US" dirty="0" smtClean="0"/>
              <a:t>Integration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79333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RARF Deadlines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RARFs for new units, if required for aggregation changes, must be approved by ERCOT 90 days prior to the first of the month of the MRD</a:t>
            </a:r>
          </a:p>
          <a:p>
            <a:pPr lvl="1"/>
            <a:r>
              <a:rPr lang="en-US" dirty="0" smtClean="0"/>
              <a:t>ERCOT requires at least 30 days for approval of aggregation requests (~120 prior to the MRD)</a:t>
            </a:r>
          </a:p>
          <a:p>
            <a:r>
              <a:rPr lang="en-US" dirty="0" smtClean="0"/>
              <a:t>RARFs not requiring new units may be submitted via Interim Update Request</a:t>
            </a:r>
          </a:p>
          <a:p>
            <a:pPr lvl="1"/>
            <a:r>
              <a:rPr lang="en-US" dirty="0" smtClean="0"/>
              <a:t>Interim Update Requests are not guaranteed to be approved by ERCOT Network Modeling</a:t>
            </a:r>
          </a:p>
          <a:p>
            <a:r>
              <a:rPr lang="en-US" dirty="0" smtClean="0"/>
              <a:t>ERCOT recommends that all RARF submittals follow the 90-day rule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90775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New Generator Commissioning Checklist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 smtClean="0"/>
              <a:t>Commissioning Plan, Part 2 checklist, and Part 3 checklist are required for re-powers</a:t>
            </a:r>
          </a:p>
          <a:p>
            <a:r>
              <a:rPr lang="en-US" sz="2000" dirty="0" smtClean="0"/>
              <a:t>Part 2 checklist has been modified</a:t>
            </a:r>
            <a:r>
              <a:rPr lang="en-US" sz="2000" dirty="0" smtClean="0">
                <a:solidFill>
                  <a:srgbClr val="FF0000"/>
                </a:solidFill>
              </a:rPr>
              <a:t> </a:t>
            </a:r>
            <a:r>
              <a:rPr lang="en-US" sz="2000" dirty="0"/>
              <a:t>for re-powers</a:t>
            </a:r>
          </a:p>
          <a:p>
            <a:pPr lvl="1"/>
            <a:r>
              <a:rPr lang="en-US" sz="1800" dirty="0" smtClean="0"/>
              <a:t>Part 2a approval is required prior to starting any re-power work</a:t>
            </a:r>
          </a:p>
          <a:p>
            <a:pPr lvl="1"/>
            <a:r>
              <a:rPr lang="en-US" sz="1800" dirty="0" smtClean="0"/>
              <a:t>Part 2b approval is required following the completion of re-power work and the Model Ready Date for the re-powered site</a:t>
            </a:r>
          </a:p>
          <a:p>
            <a:r>
              <a:rPr lang="en-US" sz="2000" dirty="0" smtClean="0"/>
              <a:t>Part 3 checklist is identical to that for new units</a:t>
            </a:r>
          </a:p>
          <a:p>
            <a:pPr lvl="1"/>
            <a:r>
              <a:rPr lang="en-US" sz="2000" dirty="0" smtClean="0"/>
              <a:t>Unit tests are required prior to Part 3 approval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22569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Part 2a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Part 2a </a:t>
            </a:r>
            <a:r>
              <a:rPr lang="en-US" sz="2800" dirty="0" smtClean="0"/>
              <a:t>approval is required </a:t>
            </a:r>
            <a:r>
              <a:rPr lang="en-US" sz="2800" dirty="0"/>
              <a:t>prior to starting any re-power </a:t>
            </a:r>
            <a:r>
              <a:rPr lang="en-US" sz="2800" dirty="0" smtClean="0"/>
              <a:t>work</a:t>
            </a:r>
          </a:p>
          <a:p>
            <a:r>
              <a:rPr lang="en-US" sz="2800" dirty="0" smtClean="0"/>
              <a:t>The following items must be complete prior to Part 2a approval</a:t>
            </a:r>
            <a:endParaRPr lang="en-US" sz="2800" dirty="0"/>
          </a:p>
          <a:p>
            <a:pPr lvl="1"/>
            <a:r>
              <a:rPr lang="en-US" dirty="0" smtClean="0"/>
              <a:t>Specific Protocol Compliance Check items</a:t>
            </a:r>
          </a:p>
          <a:p>
            <a:pPr lvl="1"/>
            <a:r>
              <a:rPr lang="en-US" dirty="0" smtClean="0"/>
              <a:t>RARFs detailing aggregation requests submitted</a:t>
            </a:r>
          </a:p>
          <a:p>
            <a:pPr lvl="1"/>
            <a:r>
              <a:rPr lang="en-US" dirty="0" smtClean="0"/>
              <a:t>FIS approved by ERCOT</a:t>
            </a:r>
          </a:p>
          <a:p>
            <a:pPr lvl="1"/>
            <a:r>
              <a:rPr lang="en-US" dirty="0" smtClean="0"/>
              <a:t>Reactive Study approved by ERCOT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84031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Part 2b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Part 2b </a:t>
            </a:r>
            <a:r>
              <a:rPr lang="en-US" sz="2800" dirty="0" smtClean="0"/>
              <a:t>approval is required </a:t>
            </a:r>
            <a:r>
              <a:rPr lang="en-US" sz="2800" dirty="0"/>
              <a:t>following </a:t>
            </a:r>
            <a:r>
              <a:rPr lang="en-US" sz="2800" dirty="0" smtClean="0"/>
              <a:t>the completion </a:t>
            </a:r>
            <a:r>
              <a:rPr lang="en-US" sz="2800" dirty="0"/>
              <a:t>of re-power work </a:t>
            </a:r>
            <a:r>
              <a:rPr lang="en-US" sz="2800" dirty="0" smtClean="0"/>
              <a:t>and the </a:t>
            </a:r>
            <a:r>
              <a:rPr lang="en-US" sz="2800" dirty="0"/>
              <a:t>Model Ready Date </a:t>
            </a:r>
            <a:r>
              <a:rPr lang="en-US" sz="2800" dirty="0" smtClean="0"/>
              <a:t>for the re-powered site</a:t>
            </a:r>
          </a:p>
          <a:p>
            <a:r>
              <a:rPr lang="en-US" sz="2800" dirty="0" smtClean="0"/>
              <a:t>The following items must be complete prior to Part 2b approval</a:t>
            </a:r>
            <a:endParaRPr lang="en-US" sz="2800" dirty="0"/>
          </a:p>
          <a:p>
            <a:pPr lvl="1"/>
            <a:r>
              <a:rPr lang="en-US" dirty="0" smtClean="0"/>
              <a:t>All Protocol Compliance Check items</a:t>
            </a:r>
          </a:p>
          <a:p>
            <a:pPr lvl="1"/>
            <a:r>
              <a:rPr lang="en-US" dirty="0" smtClean="0"/>
              <a:t>Re-powered site and any required GTC are in the Network Operations Model</a:t>
            </a:r>
          </a:p>
          <a:p>
            <a:pPr lvl="1"/>
            <a:r>
              <a:rPr lang="en-US" dirty="0" smtClean="0"/>
              <a:t>All telemetry is in place and functioning properly</a:t>
            </a:r>
          </a:p>
          <a:p>
            <a:pPr lvl="1"/>
            <a:r>
              <a:rPr lang="en-US" dirty="0" smtClean="0"/>
              <a:t>SSR study, if required, has been approved for at least 90 days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58348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Modeling and Commissioning Timeline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7</a:t>
            </a:fld>
            <a:endParaRPr lang="en-US"/>
          </a:p>
        </p:txBody>
      </p:sp>
      <p:pic>
        <p:nvPicPr>
          <p:cNvPr id="7" name="Content Placeholder 6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04800" y="1758328"/>
            <a:ext cx="8534400" cy="35175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57276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Custom Design">
  <a:themeElements>
    <a:clrScheme name="ERCOT Identity v.2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EC7"/>
      </a:accent1>
      <a:accent2>
        <a:srgbClr val="5B6770"/>
      </a:accent2>
      <a:accent3>
        <a:srgbClr val="26D07C"/>
      </a:accent3>
      <a:accent4>
        <a:srgbClr val="003865"/>
      </a:accent4>
      <a:accent5>
        <a:srgbClr val="685BC7"/>
      </a:accent5>
      <a:accent6>
        <a:srgbClr val="890C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ERCOT Identity v.2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EC7"/>
      </a:accent1>
      <a:accent2>
        <a:srgbClr val="5B6770"/>
      </a:accent2>
      <a:accent3>
        <a:srgbClr val="26D07C"/>
      </a:accent3>
      <a:accent4>
        <a:srgbClr val="003865"/>
      </a:accent4>
      <a:accent5>
        <a:srgbClr val="685BC7"/>
      </a:accent5>
      <a:accent6>
        <a:srgbClr val="890C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E2BDB63875B034C8B32518C6496ADD1" ma:contentTypeVersion="0" ma:contentTypeDescription="Create a new document." ma:contentTypeScope="" ma:versionID="2e49056469cb591c67c33c10da96a071">
  <xsd:schema xmlns:xsd="http://www.w3.org/2001/XMLSchema" xmlns:xs="http://www.w3.org/2001/XMLSchema" xmlns:p="http://schemas.microsoft.com/office/2006/metadata/properties" xmlns:ns2="c34af464-7aa1-4edd-9be4-83dffc1cb926" targetNamespace="http://schemas.microsoft.com/office/2006/metadata/properties" ma:root="true" ma:fieldsID="3a653c66fd0ce9b40621f227f901e684" ns2:_="">
    <xsd:import namespace="c34af464-7aa1-4edd-9be4-83dffc1cb926"/>
    <xsd:element name="properties">
      <xsd:complexType>
        <xsd:sequence>
          <xsd:element name="documentManagement">
            <xsd:complexType>
              <xsd:all>
                <xsd:element ref="ns2:Information_x0020_Classification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34af464-7aa1-4edd-9be4-83dffc1cb926" elementFormDefault="qualified">
    <xsd:import namespace="http://schemas.microsoft.com/office/2006/documentManagement/types"/>
    <xsd:import namespace="http://schemas.microsoft.com/office/infopath/2007/PartnerControls"/>
    <xsd:element name="Information_x0020_Classification" ma:index="8" ma:displayName="Information Classification" ma:default="ERCOT Limited" ma:description="ERCOT Information Classification" ma:format="Dropdown" ma:internalName="Information_x0020_Classification">
      <xsd:simpleType>
        <xsd:restriction base="dms:Choice">
          <xsd:enumeration value="Public"/>
          <xsd:enumeration value="ERCOT Limited"/>
          <xsd:enumeration value="ERCOT Confidential"/>
          <xsd:enumeration value="ERCOT Restricted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nformation_x0020_Classification xmlns="c34af464-7aa1-4edd-9be4-83dffc1cb926">ERCOT Limited</Information_x0020_Classification>
  </documentManagement>
</p:properties>
</file>

<file path=customXml/itemProps1.xml><?xml version="1.0" encoding="utf-8"?>
<ds:datastoreItem xmlns:ds="http://schemas.openxmlformats.org/officeDocument/2006/customXml" ds:itemID="{5DFABCE5-6410-4FC5-930F-1111C63E401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34af464-7aa1-4edd-9be4-83dffc1cb92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E4A68982-DD5D-44FD-B77F-4C531465FE5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0E9AA12-8AF9-4AA6-90FE-24669859CDF3}">
  <ds:schemaRefs>
    <ds:schemaRef ds:uri="http://purl.org/dc/terms/"/>
    <ds:schemaRef ds:uri="http://schemas.openxmlformats.org/package/2006/metadata/core-properties"/>
    <ds:schemaRef ds:uri="http://schemas.microsoft.com/office/2006/documentManagement/types"/>
    <ds:schemaRef ds:uri="c34af464-7aa1-4edd-9be4-83dffc1cb926"/>
    <ds:schemaRef ds:uri="http://purl.org/dc/elements/1.1/"/>
    <ds:schemaRef ds:uri="http://schemas.microsoft.com/office/2006/metadata/properties"/>
    <ds:schemaRef ds:uri="http://schemas.microsoft.com/office/infopath/2007/PartnerControls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280</TotalTime>
  <Words>337</Words>
  <Application>Microsoft Office PowerPoint</Application>
  <PresentationFormat>On-screen Show (4:3)</PresentationFormat>
  <Paragraphs>45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1_Custom Design</vt:lpstr>
      <vt:lpstr>Office Theme</vt:lpstr>
      <vt:lpstr>PowerPoint Presentation</vt:lpstr>
      <vt:lpstr>RARF Submittals</vt:lpstr>
      <vt:lpstr>RARF Deadlines</vt:lpstr>
      <vt:lpstr>New Generator Commissioning Checklist</vt:lpstr>
      <vt:lpstr>Part 2a</vt:lpstr>
      <vt:lpstr>Part 2b</vt:lpstr>
      <vt:lpstr>Modeling and Commissioning Timeline</vt:lpstr>
    </vt:vector>
  </TitlesOfParts>
  <Company>The Electric Reliability Council of Texas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Pysh, Danya</dc:creator>
  <cp:lastModifiedBy>Bernecker, John</cp:lastModifiedBy>
  <cp:revision>44</cp:revision>
  <cp:lastPrinted>2016-01-21T20:53:15Z</cp:lastPrinted>
  <dcterms:created xsi:type="dcterms:W3CDTF">2016-01-21T15:20:31Z</dcterms:created>
  <dcterms:modified xsi:type="dcterms:W3CDTF">2018-07-29T19:24:47Z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0x0101002E2BDB63875B034C8B32518C6496ADD1</vt:lpwstr>
  </property>
</Properties>
</file>