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4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74" r:id="rId4"/>
    <p:sldId id="273" r:id="rId5"/>
    <p:sldId id="267" r:id="rId6"/>
    <p:sldId id="270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995" autoAdjust="0"/>
    <p:restoredTop sz="94660"/>
  </p:normalViewPr>
  <p:slideViewPr>
    <p:cSldViewPr>
      <p:cViewPr>
        <p:scale>
          <a:sx n="114" d="100"/>
          <a:sy n="114" d="100"/>
        </p:scale>
        <p:origin x="-1470" y="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content/wcm/key_documents_lists/139215/05._ERCOT-IDR_Meter_Reads_BUSIDRRQ_Availability.ppt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rcot.com/content/wcm/key_documents_lists/139219/13._RMS_-_ERCOT_Updates_-_Retail_Projects_Update_20180605.pptx" TargetMode="External"/><Relationship Id="rId5" Type="http://schemas.openxmlformats.org/officeDocument/2006/relationships/hyperlink" Target="http://ercot.com/mktrules/issues/NPRR877" TargetMode="External"/><Relationship Id="rId4" Type="http://schemas.openxmlformats.org/officeDocument/2006/relationships/hyperlink" Target="http://ercot.com/content/wcm/key_documents_lists/139215/05._IDR_Meter_Alternative_Protocol_Revision_-_TDSP_Version_-_eb.docx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mktrules/issues/RMGRR152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rcot.com/mktrules/issues/RMGRR154" TargetMode="External"/><Relationship Id="rId4" Type="http://schemas.openxmlformats.org/officeDocument/2006/relationships/hyperlink" Target="http://ercot.com/mktrules/issues/RMGRR15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ercot.com/content/wcm/key_documents_lists/139223/10.TXSETUpdateToRMS_Jul2018.pptx" TargetMode="External"/><Relationship Id="rId13" Type="http://schemas.openxmlformats.org/officeDocument/2006/relationships/hyperlink" Target="http://ercot.com/mktrules/issues/NPRR881" TargetMode="External"/><Relationship Id="rId3" Type="http://schemas.openxmlformats.org/officeDocument/2006/relationships/hyperlink" Target="http://ercot.com/content/wcm/key_documents_lists/139219/11._RMTTF_UPDATE_TO_RMS_6-5-18.pptx" TargetMode="External"/><Relationship Id="rId7" Type="http://schemas.openxmlformats.org/officeDocument/2006/relationships/hyperlink" Target="http://ercot.com/content/wcm/key_documents_lists/139219/05._TXSETUpdateToRMS_Jun2018.pptx" TargetMode="External"/><Relationship Id="rId12" Type="http://schemas.openxmlformats.org/officeDocument/2006/relationships/hyperlink" Target="http://ercot.com/mktrules/issues/LPGRR065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rcot.com/content/wcm/key_documents_lists/139223/11._TDTMS_Update_to_RMS_07_10_18.pptx" TargetMode="External"/><Relationship Id="rId11" Type="http://schemas.openxmlformats.org/officeDocument/2006/relationships/hyperlink" Target="http://ercot.com/content/wcm/key_documents_lists/139223/13._PWG_update_to_RMS_20180710.ppt" TargetMode="External"/><Relationship Id="rId5" Type="http://schemas.openxmlformats.org/officeDocument/2006/relationships/hyperlink" Target="http://ercot.com/content/wcm/key_documents_lists/139219/10._TDTMS_Update_to_RMS_06_05_18.pptx" TargetMode="External"/><Relationship Id="rId10" Type="http://schemas.openxmlformats.org/officeDocument/2006/relationships/hyperlink" Target="http://ercot.com/content/wcm/key_documents_lists/139219/12._PWG_update_to_RMS_20180605.ppt" TargetMode="External"/><Relationship Id="rId4" Type="http://schemas.openxmlformats.org/officeDocument/2006/relationships/hyperlink" Target="http://ercot.com/content/wcm/key_documents_lists/139223/12._RMTTF_Update_to_RMS_20180710.pptx" TargetMode="External"/><Relationship Id="rId9" Type="http://schemas.openxmlformats.org/officeDocument/2006/relationships/hyperlink" Target="http://ercot.com/content/wcm/key_documents_lists/139215/07._Texas_Market_Test_Plan_TXSET04192018.doc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ercot.com/content/wcm/key_documents_lists/159303/Lessons_LearnedFromUnplannedMISPOutageTXSET05152018.doc" TargetMode="External"/><Relationship Id="rId3" Type="http://schemas.openxmlformats.org/officeDocument/2006/relationships/hyperlink" Target="http://ercot.com/content/wcm/key_documents_lists/139219/14._RMS_2018_06_05_Mass_Transition_Timing_v3.pptx" TargetMode="External"/><Relationship Id="rId7" Type="http://schemas.openxmlformats.org/officeDocument/2006/relationships/hyperlink" Target="http://ercot.com/content/wcm/key_documents_lists/159303/MISP_Workshop_20180606_Market_Interface_Service_Provider_Outage_v1b.ppt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rcot.com/content/wcm/key_documents_lists/27303/Texas_Market_Test_Plan_020216.doc" TargetMode="External"/><Relationship Id="rId5" Type="http://schemas.openxmlformats.org/officeDocument/2006/relationships/hyperlink" Target="http://ercot.com/content/wcm/key_documents_lists/157957/TDSPs_Meter_Read_and_867_Data_Delivery_Timelines.pptx" TargetMode="External"/><Relationship Id="rId4" Type="http://schemas.openxmlformats.org/officeDocument/2006/relationships/hyperlink" Target="http://ercot.com/content/wcm/key_documents_lists/157957/Joint_TDSPs_Lessons_Learned_from_Breeze_LLC_Mass_Transition_06_21_18.docx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705600" cy="1894362"/>
          </a:xfrm>
        </p:spPr>
        <p:txBody>
          <a:bodyPr>
            <a:normAutofit/>
          </a:bodyPr>
          <a:lstStyle/>
          <a:p>
            <a:r>
              <a:rPr lang="en-US" sz="1600" spc="-30" dirty="0" smtClean="0"/>
              <a:t>July 26, </a:t>
            </a:r>
            <a:r>
              <a:rPr lang="en-US" sz="1600" spc="-30" dirty="0" smtClean="0"/>
              <a:t>2018</a:t>
            </a:r>
            <a:br>
              <a:rPr lang="en-US" sz="1600" spc="-30" dirty="0" smtClean="0"/>
            </a:br>
            <a:r>
              <a:rPr lang="en-US" sz="1200" spc="-30" dirty="0" smtClean="0"/>
              <a:t/>
            </a:r>
            <a:br>
              <a:rPr lang="en-US" sz="1200" spc="-30" dirty="0" smtClean="0"/>
            </a:br>
            <a:r>
              <a:rPr lang="en-US" sz="2800" spc="-30" dirty="0" smtClean="0"/>
              <a:t>RMS Update to </a:t>
            </a:r>
            <a:r>
              <a:rPr lang="en-US" sz="2800" spc="-30" dirty="0" err="1" smtClean="0"/>
              <a:t>TAC</a:t>
            </a:r>
            <a:endParaRPr lang="en-US" sz="2800" spc="-3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000" dirty="0" smtClean="0"/>
              <a:t>Rebecca Zerwas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65244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/>
          <a:lstStyle/>
          <a:p>
            <a:r>
              <a:rPr lang="en-US" dirty="0" smtClean="0"/>
              <a:t>RMS Meetings </a:t>
            </a:r>
            <a:r>
              <a:rPr lang="en-US" dirty="0" smtClean="0"/>
              <a:t>6.5.18 </a:t>
            </a:r>
            <a:r>
              <a:rPr lang="en-US" dirty="0" smtClean="0"/>
              <a:t>&amp; </a:t>
            </a:r>
            <a:r>
              <a:rPr lang="en-US" dirty="0" smtClean="0"/>
              <a:t>7.10.18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8077200" cy="4873752"/>
          </a:xfrm>
        </p:spPr>
        <p:txBody>
          <a:bodyPr>
            <a:normAutofit/>
          </a:bodyPr>
          <a:lstStyle/>
          <a:p>
            <a:pPr lvl="0">
              <a:buClr>
                <a:srgbClr val="FE8637"/>
              </a:buClr>
            </a:pPr>
            <a:r>
              <a:rPr lang="en-US" sz="1800" dirty="0" err="1"/>
              <a:t>TAC</a:t>
            </a:r>
            <a:r>
              <a:rPr lang="en-US" sz="1800" dirty="0"/>
              <a:t> Assignment – IDR Meter Reads</a:t>
            </a:r>
          </a:p>
          <a:p>
            <a:pPr lvl="1"/>
            <a:r>
              <a:rPr lang="en-US" sz="1300" dirty="0" smtClean="0"/>
              <a:t>Presentations </a:t>
            </a:r>
            <a:r>
              <a:rPr lang="en-US" sz="1300" dirty="0"/>
              <a:t>from May RMS made by ERCOT (available </a:t>
            </a:r>
            <a:r>
              <a:rPr lang="en-US" sz="1300" dirty="0">
                <a:hlinkClick r:id="rId3"/>
              </a:rPr>
              <a:t>here</a:t>
            </a:r>
            <a:r>
              <a:rPr lang="en-US" sz="1300" dirty="0"/>
              <a:t>) outlining four options it has identified and Oncor (available </a:t>
            </a:r>
            <a:r>
              <a:rPr lang="en-US" sz="1300" dirty="0">
                <a:hlinkClick r:id="rId4"/>
              </a:rPr>
              <a:t>here</a:t>
            </a:r>
            <a:r>
              <a:rPr lang="en-US" sz="1300" dirty="0"/>
              <a:t>) outlining a near term solution with gray box, future language</a:t>
            </a:r>
          </a:p>
          <a:p>
            <a:pPr lvl="1"/>
            <a:r>
              <a:rPr lang="en-US" sz="1300" dirty="0" smtClean="0"/>
              <a:t>Oncor </a:t>
            </a:r>
            <a:r>
              <a:rPr lang="en-US" sz="1300" dirty="0"/>
              <a:t>filed </a:t>
            </a:r>
            <a:r>
              <a:rPr lang="en-US" sz="1300" dirty="0" err="1">
                <a:hlinkClick r:id="rId5"/>
              </a:rPr>
              <a:t>NPRR877</a:t>
            </a:r>
            <a:r>
              <a:rPr lang="en-US" sz="1300" dirty="0"/>
              <a:t>, Use of Actual Interval Data for IDR ESI IDs for Initial Settlement, capturing suggested edits from RMS </a:t>
            </a:r>
            <a:endParaRPr lang="en-US" sz="1300" dirty="0" smtClean="0"/>
          </a:p>
          <a:p>
            <a:pPr lvl="1"/>
            <a:r>
              <a:rPr lang="en-US" sz="1300" dirty="0" smtClean="0"/>
              <a:t>RMS working on workshop during </a:t>
            </a:r>
            <a:r>
              <a:rPr lang="en-US" sz="1300" dirty="0" err="1" smtClean="0"/>
              <a:t>Q4</a:t>
            </a:r>
            <a:r>
              <a:rPr lang="en-US" sz="1300" dirty="0" smtClean="0"/>
              <a:t> to </a:t>
            </a:r>
            <a:r>
              <a:rPr lang="en-US" sz="1300" dirty="0"/>
              <a:t>look at merits of more long-term solutions as outlined by ERCOT – requests weigh in from </a:t>
            </a:r>
            <a:r>
              <a:rPr lang="en-US" sz="1300" dirty="0" err="1"/>
              <a:t>WMS</a:t>
            </a:r>
            <a:r>
              <a:rPr lang="en-US" sz="1300" dirty="0"/>
              <a:t> on discussion given potential settlement impacts</a:t>
            </a:r>
          </a:p>
          <a:p>
            <a:pPr lvl="0">
              <a:buClr>
                <a:srgbClr val="FE8637"/>
              </a:buClr>
            </a:pPr>
            <a:endParaRPr lang="en-US" sz="900" dirty="0" smtClean="0">
              <a:solidFill>
                <a:srgbClr val="FF0000"/>
              </a:solidFill>
            </a:endParaRPr>
          </a:p>
          <a:p>
            <a:pPr lvl="0">
              <a:buClr>
                <a:srgbClr val="FE8637"/>
              </a:buClr>
            </a:pPr>
            <a:r>
              <a:rPr lang="en-US" sz="1800" dirty="0" smtClean="0"/>
              <a:t>ERCOT Updates </a:t>
            </a:r>
          </a:p>
          <a:p>
            <a:pPr lvl="1">
              <a:buClr>
                <a:srgbClr val="FE8637"/>
              </a:buClr>
            </a:pPr>
            <a:r>
              <a:rPr lang="en-US" sz="1500" dirty="0" err="1" smtClean="0"/>
              <a:t>EROCT</a:t>
            </a:r>
            <a:r>
              <a:rPr lang="en-US" sz="1500" dirty="0" smtClean="0"/>
              <a:t> has added an </a:t>
            </a:r>
            <a:r>
              <a:rPr lang="en-US" sz="1500" dirty="0" err="1" smtClean="0"/>
              <a:t>M&amp;A</a:t>
            </a:r>
            <a:r>
              <a:rPr lang="en-US" sz="1500" dirty="0" smtClean="0"/>
              <a:t> listing under REP contacts</a:t>
            </a:r>
            <a:endParaRPr lang="en-US" sz="1500" dirty="0"/>
          </a:p>
          <a:p>
            <a:pPr lvl="1"/>
            <a:r>
              <a:rPr lang="en-US" sz="1300" dirty="0" smtClean="0"/>
              <a:t>IT Retail </a:t>
            </a:r>
            <a:r>
              <a:rPr lang="en-US" sz="1300" dirty="0"/>
              <a:t>Projects Update </a:t>
            </a:r>
            <a:r>
              <a:rPr lang="en-US" sz="1300" dirty="0" smtClean="0"/>
              <a:t>presentations by </a:t>
            </a:r>
            <a:r>
              <a:rPr lang="en-US" sz="1300" dirty="0"/>
              <a:t>ERCOT </a:t>
            </a:r>
            <a:r>
              <a:rPr lang="en-US" sz="1300" dirty="0" smtClean="0"/>
              <a:t>at June RMS (available </a:t>
            </a:r>
            <a:r>
              <a:rPr lang="en-US" sz="1300" dirty="0">
                <a:hlinkClick r:id="rId6"/>
              </a:rPr>
              <a:t>here</a:t>
            </a:r>
            <a:r>
              <a:rPr lang="en-US" sz="1300" dirty="0"/>
              <a:t>) outlining </a:t>
            </a:r>
            <a:r>
              <a:rPr lang="en-US" sz="1300" dirty="0" smtClean="0"/>
              <a:t>project to initiate changes to web interface and </a:t>
            </a:r>
            <a:r>
              <a:rPr lang="en-US" sz="1400" dirty="0" smtClean="0"/>
              <a:t>certification </a:t>
            </a:r>
            <a:r>
              <a:rPr lang="en-US" sz="1400" dirty="0"/>
              <a:t>of retail Market Participants (</a:t>
            </a:r>
            <a:r>
              <a:rPr lang="en-US" sz="1400" dirty="0" err="1"/>
              <a:t>ETOD</a:t>
            </a:r>
            <a:r>
              <a:rPr lang="en-US" sz="1400" dirty="0"/>
              <a:t>). </a:t>
            </a:r>
          </a:p>
          <a:p>
            <a:pPr lvl="1"/>
            <a:endParaRPr lang="en-US" sz="1300" dirty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2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1604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/>
          <a:lstStyle/>
          <a:p>
            <a:r>
              <a:rPr lang="en-US" dirty="0" smtClean="0"/>
              <a:t>Voting Items Pending at </a:t>
            </a:r>
            <a:r>
              <a:rPr lang="en-US" dirty="0" err="1" smtClean="0"/>
              <a:t>TAC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8077200" cy="4873752"/>
          </a:xfrm>
        </p:spPr>
        <p:txBody>
          <a:bodyPr>
            <a:normAutofit fontScale="92500" lnSpcReduction="20000"/>
          </a:bodyPr>
          <a:lstStyle/>
          <a:p>
            <a:pPr marL="273050" lvl="1" indent="-273050">
              <a:buClr>
                <a:srgbClr val="FE8637"/>
              </a:buClr>
              <a:buFont typeface="Courier New" panose="02070309020205020404" pitchFamily="49" charset="0"/>
              <a:buChar char="o"/>
            </a:pPr>
            <a:r>
              <a:rPr lang="en-US" dirty="0" err="1" smtClean="0">
                <a:solidFill>
                  <a:prstClr val="black"/>
                </a:solidFill>
                <a:hlinkClick r:id="rId3"/>
              </a:rPr>
              <a:t>RMGRR152</a:t>
            </a:r>
            <a:r>
              <a:rPr lang="en-US" dirty="0" smtClean="0">
                <a:solidFill>
                  <a:prstClr val="black"/>
                </a:solidFill>
              </a:rPr>
              <a:t>, </a:t>
            </a:r>
            <a:r>
              <a:rPr lang="en-US" dirty="0"/>
              <a:t>Additional Alignment with </a:t>
            </a:r>
            <a:r>
              <a:rPr lang="en-US" dirty="0" err="1"/>
              <a:t>NPRR778</a:t>
            </a:r>
            <a:r>
              <a:rPr lang="en-US" dirty="0"/>
              <a:t>, Modifications to Date Change and Cancellation Evaluation </a:t>
            </a:r>
            <a:r>
              <a:rPr lang="en-US" dirty="0" smtClean="0"/>
              <a:t>Window </a:t>
            </a:r>
            <a:r>
              <a:rPr lang="en-US" dirty="0" smtClean="0">
                <a:solidFill>
                  <a:prstClr val="black"/>
                </a:solidFill>
              </a:rPr>
              <a:t>(VOTE</a:t>
            </a:r>
            <a:r>
              <a:rPr lang="en-US" dirty="0">
                <a:solidFill>
                  <a:prstClr val="black"/>
                </a:solidFill>
              </a:rPr>
              <a:t>)</a:t>
            </a:r>
          </a:p>
          <a:p>
            <a:pPr lvl="2">
              <a:buClr>
                <a:srgbClr val="FE8637"/>
              </a:buClr>
            </a:pPr>
            <a:r>
              <a:rPr lang="en-US" sz="1700" dirty="0">
                <a:solidFill>
                  <a:prstClr val="black"/>
                </a:solidFill>
              </a:rPr>
              <a:t>At the </a:t>
            </a:r>
            <a:r>
              <a:rPr lang="en-US" sz="1700" dirty="0" smtClean="0">
                <a:solidFill>
                  <a:prstClr val="black"/>
                </a:solidFill>
              </a:rPr>
              <a:t>5.8 </a:t>
            </a:r>
            <a:r>
              <a:rPr lang="en-US" sz="1700" dirty="0">
                <a:solidFill>
                  <a:prstClr val="black"/>
                </a:solidFill>
              </a:rPr>
              <a:t>meeting, RMS unanimously voted to approve revision request to </a:t>
            </a:r>
            <a:r>
              <a:rPr lang="en-US" sz="1600" dirty="0" smtClean="0"/>
              <a:t>change </a:t>
            </a:r>
            <a:r>
              <a:rPr lang="en-US" sz="1600" dirty="0"/>
              <a:t>the method of cancellation from using </a:t>
            </a:r>
            <a:r>
              <a:rPr lang="en-US" sz="1600" dirty="0" err="1" smtClean="0"/>
              <a:t>MarkeTrak</a:t>
            </a:r>
            <a:r>
              <a:rPr lang="en-US" sz="1600" dirty="0" smtClean="0"/>
              <a:t> to </a:t>
            </a:r>
            <a:r>
              <a:rPr lang="en-US" sz="1600" dirty="0"/>
              <a:t>the 814_08 Cancel Request </a:t>
            </a:r>
            <a:r>
              <a:rPr lang="en-US" sz="1600" dirty="0" smtClean="0"/>
              <a:t>EDI </a:t>
            </a:r>
            <a:r>
              <a:rPr lang="en-US" sz="1600" dirty="0"/>
              <a:t>transaction</a:t>
            </a:r>
            <a:r>
              <a:rPr lang="en-US" sz="1600" dirty="0" smtClean="0"/>
              <a:t>.</a:t>
            </a:r>
            <a:r>
              <a:rPr lang="en-US" sz="1700" dirty="0" smtClean="0">
                <a:solidFill>
                  <a:prstClr val="black"/>
                </a:solidFill>
              </a:rPr>
              <a:t>  </a:t>
            </a:r>
            <a:r>
              <a:rPr lang="en-US" sz="1700" dirty="0">
                <a:solidFill>
                  <a:prstClr val="black"/>
                </a:solidFill>
              </a:rPr>
              <a:t>RMS also unanimously endorsed the Impact Analysis (no impact).</a:t>
            </a:r>
          </a:p>
          <a:p>
            <a:pPr lvl="1">
              <a:buClr>
                <a:srgbClr val="FE8637"/>
              </a:buClr>
            </a:pPr>
            <a:r>
              <a:rPr lang="en-US" sz="1900" spc="-20" dirty="0" smtClean="0">
                <a:solidFill>
                  <a:prstClr val="black"/>
                </a:solidFill>
              </a:rPr>
              <a:t>RMS </a:t>
            </a:r>
            <a:r>
              <a:rPr lang="en-US" sz="1900" spc="-20" dirty="0">
                <a:solidFill>
                  <a:prstClr val="black"/>
                </a:solidFill>
              </a:rPr>
              <a:t>Recommends </a:t>
            </a:r>
            <a:r>
              <a:rPr lang="en-US" sz="1900" spc="-20" dirty="0" err="1">
                <a:solidFill>
                  <a:prstClr val="black"/>
                </a:solidFill>
              </a:rPr>
              <a:t>TAC’s</a:t>
            </a:r>
            <a:r>
              <a:rPr lang="en-US" sz="1900" spc="-20" dirty="0">
                <a:solidFill>
                  <a:prstClr val="black"/>
                </a:solidFill>
              </a:rPr>
              <a:t>  Approval of </a:t>
            </a:r>
            <a:r>
              <a:rPr lang="en-US" sz="1900" spc="-20" dirty="0" err="1" smtClean="0">
                <a:solidFill>
                  <a:prstClr val="black"/>
                </a:solidFill>
              </a:rPr>
              <a:t>RMGRR152</a:t>
            </a:r>
            <a:endParaRPr lang="en-US" dirty="0"/>
          </a:p>
          <a:p>
            <a:pPr marL="273050" lvl="1" indent="-273050">
              <a:buClr>
                <a:srgbClr val="FE8637"/>
              </a:buClr>
              <a:buFont typeface="Courier New" panose="02070309020205020404" pitchFamily="49" charset="0"/>
              <a:buChar char="o"/>
            </a:pPr>
            <a:r>
              <a:rPr lang="en-US" dirty="0" err="1" smtClean="0">
                <a:solidFill>
                  <a:prstClr val="black"/>
                </a:solidFill>
                <a:hlinkClick r:id="rId4"/>
              </a:rPr>
              <a:t>RMGRR153</a:t>
            </a:r>
            <a:r>
              <a:rPr lang="en-US" dirty="0" smtClean="0">
                <a:solidFill>
                  <a:prstClr val="black"/>
                </a:solidFill>
              </a:rPr>
              <a:t>, </a:t>
            </a:r>
            <a:r>
              <a:rPr lang="en-US" dirty="0"/>
              <a:t>Modifications to TDSP References and Processes in the Retail Market </a:t>
            </a:r>
            <a:r>
              <a:rPr lang="en-US" dirty="0" smtClean="0"/>
              <a:t>Guide </a:t>
            </a:r>
            <a:r>
              <a:rPr lang="en-US" dirty="0" smtClean="0">
                <a:solidFill>
                  <a:prstClr val="black"/>
                </a:solidFill>
              </a:rPr>
              <a:t>(VOTE</a:t>
            </a:r>
            <a:r>
              <a:rPr lang="en-US" dirty="0">
                <a:solidFill>
                  <a:prstClr val="black"/>
                </a:solidFill>
              </a:rPr>
              <a:t>)</a:t>
            </a:r>
          </a:p>
          <a:p>
            <a:pPr lvl="2">
              <a:buClr>
                <a:srgbClr val="FE8637"/>
              </a:buClr>
            </a:pPr>
            <a:r>
              <a:rPr lang="en-US" sz="1700" dirty="0">
                <a:solidFill>
                  <a:prstClr val="black"/>
                </a:solidFill>
              </a:rPr>
              <a:t>At the </a:t>
            </a:r>
            <a:r>
              <a:rPr lang="en-US" sz="1700" dirty="0" smtClean="0">
                <a:solidFill>
                  <a:prstClr val="black"/>
                </a:solidFill>
              </a:rPr>
              <a:t>5.8 </a:t>
            </a:r>
            <a:r>
              <a:rPr lang="en-US" sz="1700" dirty="0">
                <a:solidFill>
                  <a:prstClr val="black"/>
                </a:solidFill>
              </a:rPr>
              <a:t>meeting, RMS unanimously voted to approve revision request to </a:t>
            </a:r>
            <a:r>
              <a:rPr lang="en-US" sz="1600" dirty="0"/>
              <a:t>removes references to Sharyland Utilities (SU) in the Retail Market Guide </a:t>
            </a:r>
            <a:r>
              <a:rPr lang="en-US" sz="1600" dirty="0" smtClean="0"/>
              <a:t>and update </a:t>
            </a:r>
            <a:r>
              <a:rPr lang="en-US" sz="1600" dirty="0"/>
              <a:t>AEP contact information</a:t>
            </a:r>
            <a:r>
              <a:rPr lang="en-US" sz="1600" dirty="0" smtClean="0"/>
              <a:t>.</a:t>
            </a:r>
            <a:r>
              <a:rPr lang="en-US" sz="1700" dirty="0" smtClean="0">
                <a:solidFill>
                  <a:prstClr val="black"/>
                </a:solidFill>
              </a:rPr>
              <a:t> </a:t>
            </a:r>
            <a:r>
              <a:rPr lang="en-US" sz="1700" dirty="0">
                <a:solidFill>
                  <a:prstClr val="black"/>
                </a:solidFill>
              </a:rPr>
              <a:t>RMS also unanimously endorsed the Impact Analysis (no impact).</a:t>
            </a:r>
          </a:p>
          <a:p>
            <a:pPr lvl="1">
              <a:buClr>
                <a:srgbClr val="FE8637"/>
              </a:buClr>
            </a:pPr>
            <a:r>
              <a:rPr lang="en-US" sz="1900" spc="-20" dirty="0">
                <a:solidFill>
                  <a:prstClr val="black"/>
                </a:solidFill>
              </a:rPr>
              <a:t>RMS Recommends </a:t>
            </a:r>
            <a:r>
              <a:rPr lang="en-US" sz="1900" spc="-20" dirty="0" err="1">
                <a:solidFill>
                  <a:prstClr val="black"/>
                </a:solidFill>
              </a:rPr>
              <a:t>TAC’s</a:t>
            </a:r>
            <a:r>
              <a:rPr lang="en-US" sz="1900" spc="-20" dirty="0">
                <a:solidFill>
                  <a:prstClr val="black"/>
                </a:solidFill>
              </a:rPr>
              <a:t>  Approval of </a:t>
            </a:r>
            <a:r>
              <a:rPr lang="en-US" sz="1900" spc="-20" dirty="0" err="1" smtClean="0">
                <a:solidFill>
                  <a:prstClr val="black"/>
                </a:solidFill>
              </a:rPr>
              <a:t>RMGRR153</a:t>
            </a:r>
            <a:endParaRPr lang="en-US" sz="1900" spc="-20" dirty="0" smtClean="0">
              <a:solidFill>
                <a:prstClr val="black"/>
              </a:solidFill>
            </a:endParaRPr>
          </a:p>
          <a:p>
            <a:pPr marL="273050" lvl="1" indent="-273050">
              <a:buClr>
                <a:srgbClr val="FE8637"/>
              </a:buClr>
              <a:buFont typeface="Courier New" panose="02070309020205020404" pitchFamily="49" charset="0"/>
              <a:buChar char="o"/>
            </a:pPr>
            <a:r>
              <a:rPr lang="en-US" dirty="0" err="1" smtClean="0">
                <a:solidFill>
                  <a:prstClr val="black"/>
                </a:solidFill>
                <a:hlinkClick r:id="rId5"/>
              </a:rPr>
              <a:t>RMGRR154</a:t>
            </a:r>
            <a:r>
              <a:rPr lang="en-US" dirty="0" smtClean="0">
                <a:solidFill>
                  <a:prstClr val="black"/>
                </a:solidFill>
              </a:rPr>
              <a:t>, </a:t>
            </a:r>
            <a:r>
              <a:rPr lang="en-US" dirty="0"/>
              <a:t>Remove References to Lite Up </a:t>
            </a:r>
            <a:r>
              <a:rPr lang="en-US" dirty="0" smtClean="0"/>
              <a:t>Texas </a:t>
            </a:r>
            <a:r>
              <a:rPr lang="en-US" dirty="0" smtClean="0">
                <a:solidFill>
                  <a:prstClr val="black"/>
                </a:solidFill>
              </a:rPr>
              <a:t>(VOTE</a:t>
            </a:r>
            <a:r>
              <a:rPr lang="en-US" dirty="0">
                <a:solidFill>
                  <a:prstClr val="black"/>
                </a:solidFill>
              </a:rPr>
              <a:t>)</a:t>
            </a:r>
          </a:p>
          <a:p>
            <a:pPr lvl="2">
              <a:buClr>
                <a:srgbClr val="FE8637"/>
              </a:buClr>
            </a:pPr>
            <a:r>
              <a:rPr lang="en-US" sz="1700" dirty="0">
                <a:solidFill>
                  <a:prstClr val="black"/>
                </a:solidFill>
              </a:rPr>
              <a:t>At the </a:t>
            </a:r>
            <a:r>
              <a:rPr lang="en-US" sz="1700" dirty="0" smtClean="0">
                <a:solidFill>
                  <a:prstClr val="black"/>
                </a:solidFill>
              </a:rPr>
              <a:t>6.5 </a:t>
            </a:r>
            <a:r>
              <a:rPr lang="en-US" sz="1700" dirty="0">
                <a:solidFill>
                  <a:prstClr val="black"/>
                </a:solidFill>
              </a:rPr>
              <a:t>meeting, RMS unanimously voted to approve revision request to </a:t>
            </a:r>
            <a:r>
              <a:rPr lang="en-US" sz="1600" dirty="0"/>
              <a:t>removes references to Lite Up Texas. The Lite Up Texas discount ended in August 2016, and the Retail Market Guide references are no longer applicable</a:t>
            </a:r>
            <a:r>
              <a:rPr lang="en-US" sz="1600" dirty="0" smtClean="0"/>
              <a:t>.</a:t>
            </a:r>
            <a:r>
              <a:rPr lang="en-US" sz="1700" dirty="0" smtClean="0">
                <a:solidFill>
                  <a:prstClr val="black"/>
                </a:solidFill>
              </a:rPr>
              <a:t>  </a:t>
            </a:r>
            <a:r>
              <a:rPr lang="en-US" sz="1700" dirty="0">
                <a:solidFill>
                  <a:prstClr val="black"/>
                </a:solidFill>
              </a:rPr>
              <a:t>RMS also unanimously endorsed the Impact Analysis (no impact).</a:t>
            </a:r>
          </a:p>
          <a:p>
            <a:pPr lvl="1">
              <a:buClr>
                <a:srgbClr val="FE8637"/>
              </a:buClr>
            </a:pPr>
            <a:r>
              <a:rPr lang="en-US" sz="1900" spc="-20" dirty="0">
                <a:solidFill>
                  <a:prstClr val="black"/>
                </a:solidFill>
              </a:rPr>
              <a:t>RMS Recommends </a:t>
            </a:r>
            <a:r>
              <a:rPr lang="en-US" sz="1900" spc="-20" dirty="0" err="1">
                <a:solidFill>
                  <a:prstClr val="black"/>
                </a:solidFill>
              </a:rPr>
              <a:t>TAC’s</a:t>
            </a:r>
            <a:r>
              <a:rPr lang="en-US" sz="1900" spc="-20" dirty="0">
                <a:solidFill>
                  <a:prstClr val="black"/>
                </a:solidFill>
              </a:rPr>
              <a:t>  Approval of </a:t>
            </a:r>
            <a:r>
              <a:rPr lang="en-US" sz="1900" spc="-20" dirty="0" err="1" smtClean="0">
                <a:solidFill>
                  <a:prstClr val="black"/>
                </a:solidFill>
              </a:rPr>
              <a:t>RMGRR154</a:t>
            </a:r>
            <a:endParaRPr lang="en-US" dirty="0"/>
          </a:p>
          <a:p>
            <a:pPr lvl="1">
              <a:buClr>
                <a:srgbClr val="FE8637"/>
              </a:buClr>
            </a:pP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3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121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/>
          <a:lstStyle/>
          <a:p>
            <a:r>
              <a:rPr lang="en-US" dirty="0" smtClean="0"/>
              <a:t>Voting Items Pending at </a:t>
            </a:r>
            <a:r>
              <a:rPr lang="en-US" dirty="0" err="1" smtClean="0"/>
              <a:t>TAC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8077200" cy="4873752"/>
          </a:xfrm>
        </p:spPr>
        <p:txBody>
          <a:bodyPr>
            <a:normAutofit/>
          </a:bodyPr>
          <a:lstStyle/>
          <a:p>
            <a:pPr marL="273050" lvl="1" indent="-273050">
              <a:buClr>
                <a:srgbClr val="FE8637"/>
              </a:buClr>
              <a:buFont typeface="Courier New" panose="02070309020205020404" pitchFamily="49" charset="0"/>
              <a:buChar char="o"/>
            </a:pPr>
            <a:r>
              <a:rPr lang="en-US" dirty="0"/>
              <a:t>RMS </a:t>
            </a:r>
            <a:r>
              <a:rPr lang="en-US" dirty="0" smtClean="0"/>
              <a:t>Goals </a:t>
            </a:r>
            <a:r>
              <a:rPr lang="en-US" dirty="0" smtClean="0">
                <a:solidFill>
                  <a:prstClr val="black"/>
                </a:solidFill>
              </a:rPr>
              <a:t>(VOTE</a:t>
            </a:r>
            <a:r>
              <a:rPr lang="en-US" dirty="0">
                <a:solidFill>
                  <a:prstClr val="black"/>
                </a:solidFill>
              </a:rPr>
              <a:t>)</a:t>
            </a:r>
          </a:p>
          <a:p>
            <a:pPr lvl="2">
              <a:buClr>
                <a:srgbClr val="FE8637"/>
              </a:buClr>
            </a:pPr>
            <a:r>
              <a:rPr lang="en-US" sz="1700" dirty="0">
                <a:solidFill>
                  <a:prstClr val="black"/>
                </a:solidFill>
              </a:rPr>
              <a:t>At the </a:t>
            </a:r>
            <a:r>
              <a:rPr lang="en-US" sz="1700" dirty="0" smtClean="0">
                <a:solidFill>
                  <a:prstClr val="black"/>
                </a:solidFill>
              </a:rPr>
              <a:t>6.5 </a:t>
            </a:r>
            <a:r>
              <a:rPr lang="en-US" sz="1700" dirty="0">
                <a:solidFill>
                  <a:prstClr val="black"/>
                </a:solidFill>
              </a:rPr>
              <a:t>meeting, RMS unanimously voted to approve revision request to </a:t>
            </a:r>
            <a:r>
              <a:rPr lang="en-US" sz="1700" dirty="0" smtClean="0">
                <a:solidFill>
                  <a:prstClr val="black"/>
                </a:solidFill>
              </a:rPr>
              <a:t>the 2018 RMS Goals to incorporate the following </a:t>
            </a:r>
            <a:r>
              <a:rPr lang="en-US" sz="1700" dirty="0" err="1" smtClean="0">
                <a:solidFill>
                  <a:prstClr val="black"/>
                </a:solidFill>
              </a:rPr>
              <a:t>PWG</a:t>
            </a:r>
            <a:r>
              <a:rPr lang="en-US" sz="1700" dirty="0" smtClean="0">
                <a:solidFill>
                  <a:prstClr val="black"/>
                </a:solidFill>
              </a:rPr>
              <a:t> related tasks as inherited from COPS”</a:t>
            </a:r>
          </a:p>
          <a:p>
            <a:pPr lvl="2">
              <a:buClr>
                <a:srgbClr val="FE8637"/>
              </a:buClr>
            </a:pPr>
            <a:endParaRPr lang="en-US" sz="1700" dirty="0" smtClean="0">
              <a:solidFill>
                <a:prstClr val="black"/>
              </a:solidFill>
            </a:endParaRPr>
          </a:p>
          <a:p>
            <a:pPr lvl="2">
              <a:buClr>
                <a:srgbClr val="FE8637"/>
              </a:buClr>
            </a:pPr>
            <a:endParaRPr lang="en-US" sz="1700" dirty="0" smtClean="0">
              <a:solidFill>
                <a:prstClr val="black"/>
              </a:solidFill>
            </a:endParaRPr>
          </a:p>
          <a:p>
            <a:pPr lvl="1">
              <a:buClr>
                <a:srgbClr val="FE8637"/>
              </a:buClr>
            </a:pPr>
            <a:endParaRPr lang="en-US" sz="1900" spc="-20" dirty="0" smtClean="0">
              <a:solidFill>
                <a:prstClr val="black"/>
              </a:solidFill>
            </a:endParaRPr>
          </a:p>
          <a:p>
            <a:pPr lvl="1">
              <a:buClr>
                <a:srgbClr val="FE8637"/>
              </a:buClr>
            </a:pPr>
            <a:endParaRPr lang="en-US" sz="1900" spc="-20" dirty="0">
              <a:solidFill>
                <a:prstClr val="black"/>
              </a:solidFill>
            </a:endParaRPr>
          </a:p>
          <a:p>
            <a:pPr lvl="1">
              <a:buClr>
                <a:srgbClr val="FE8637"/>
              </a:buClr>
            </a:pPr>
            <a:r>
              <a:rPr lang="en-US" sz="1900" spc="-20" dirty="0" smtClean="0">
                <a:solidFill>
                  <a:prstClr val="black"/>
                </a:solidFill>
              </a:rPr>
              <a:t>RMS </a:t>
            </a:r>
            <a:r>
              <a:rPr lang="en-US" sz="1900" spc="-20" dirty="0">
                <a:solidFill>
                  <a:prstClr val="black"/>
                </a:solidFill>
              </a:rPr>
              <a:t>Recommends </a:t>
            </a:r>
            <a:r>
              <a:rPr lang="en-US" sz="1900" spc="-20" dirty="0" err="1">
                <a:solidFill>
                  <a:prstClr val="black"/>
                </a:solidFill>
              </a:rPr>
              <a:t>TAC’s</a:t>
            </a:r>
            <a:r>
              <a:rPr lang="en-US" sz="1900" spc="-20" dirty="0">
                <a:solidFill>
                  <a:prstClr val="black"/>
                </a:solidFill>
              </a:rPr>
              <a:t>  Approval of </a:t>
            </a:r>
            <a:r>
              <a:rPr lang="en-US" sz="1900" spc="-20" dirty="0" smtClean="0">
                <a:solidFill>
                  <a:prstClr val="black"/>
                </a:solidFill>
              </a:rPr>
              <a:t>Revised 2018 RMS Goals</a:t>
            </a:r>
            <a:endParaRPr lang="en-US" dirty="0"/>
          </a:p>
          <a:p>
            <a:pPr lvl="1">
              <a:buClr>
                <a:srgbClr val="FE8637"/>
              </a:buClr>
            </a:pP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4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50" y="2743200"/>
            <a:ext cx="7677150" cy="1266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068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/>
          <a:lstStyle/>
          <a:p>
            <a:r>
              <a:rPr lang="en-US" dirty="0" smtClean="0"/>
              <a:t>Working Group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371600"/>
            <a:ext cx="8153400" cy="5181600"/>
          </a:xfrm>
        </p:spPr>
        <p:txBody>
          <a:bodyPr>
            <a:normAutofit lnSpcReduction="10000"/>
          </a:bodyPr>
          <a:lstStyle/>
          <a:p>
            <a:pPr>
              <a:buClr>
                <a:srgbClr val="FE8637"/>
              </a:buClr>
            </a:pPr>
            <a:r>
              <a:rPr lang="en-US" b="1" dirty="0" err="1"/>
              <a:t>RMTTF</a:t>
            </a:r>
            <a:r>
              <a:rPr lang="en-US" dirty="0"/>
              <a:t> </a:t>
            </a:r>
            <a:r>
              <a:rPr lang="en-US" sz="1200" dirty="0" smtClean="0"/>
              <a:t>(</a:t>
            </a:r>
            <a:r>
              <a:rPr lang="en-US" sz="1200" dirty="0" smtClean="0">
                <a:hlinkClick r:id="rId3"/>
              </a:rPr>
              <a:t>presentation</a:t>
            </a:r>
            <a:r>
              <a:rPr lang="en-US" sz="1200" dirty="0" smtClean="0"/>
              <a:t> - </a:t>
            </a:r>
            <a:r>
              <a:rPr lang="en-US" sz="1200" dirty="0" smtClean="0"/>
              <a:t>June) </a:t>
            </a:r>
            <a:r>
              <a:rPr lang="en-US" sz="1200" dirty="0"/>
              <a:t>(</a:t>
            </a:r>
            <a:r>
              <a:rPr lang="en-US" sz="1200" dirty="0" smtClean="0">
                <a:hlinkClick r:id="rId4"/>
              </a:rPr>
              <a:t>presentation</a:t>
            </a:r>
            <a:r>
              <a:rPr lang="en-US" sz="1200" dirty="0" smtClean="0"/>
              <a:t> - </a:t>
            </a:r>
            <a:r>
              <a:rPr lang="en-US" sz="1200" dirty="0" smtClean="0"/>
              <a:t>July)</a:t>
            </a:r>
            <a:endParaRPr lang="en-US" sz="1200" dirty="0"/>
          </a:p>
          <a:p>
            <a:pPr lvl="1"/>
            <a:r>
              <a:rPr lang="en-US" sz="1400" dirty="0" smtClean="0"/>
              <a:t>Refreshed </a:t>
            </a:r>
            <a:r>
              <a:rPr lang="en-US" sz="1400" dirty="0" err="1"/>
              <a:t>MarkeTrak</a:t>
            </a:r>
            <a:r>
              <a:rPr lang="en-US" sz="1400" dirty="0"/>
              <a:t> training available, TX SET training will launch in September</a:t>
            </a:r>
          </a:p>
          <a:p>
            <a:pPr lvl="1"/>
            <a:r>
              <a:rPr lang="en-US" sz="1400" dirty="0" smtClean="0"/>
              <a:t>Houston </a:t>
            </a:r>
            <a:r>
              <a:rPr lang="en-US" sz="1400" dirty="0"/>
              <a:t>in-person training dates announced for September 25</a:t>
            </a:r>
            <a:r>
              <a:rPr lang="en-US" sz="1400" baseline="30000" dirty="0"/>
              <a:t>th</a:t>
            </a:r>
            <a:r>
              <a:rPr lang="en-US" sz="1400" dirty="0"/>
              <a:t> (Retail 101)</a:t>
            </a:r>
            <a:r>
              <a:rPr lang="en-US" sz="1400" baseline="30000" dirty="0"/>
              <a:t> </a:t>
            </a:r>
            <a:r>
              <a:rPr lang="en-US" sz="1400" dirty="0"/>
              <a:t>&amp; 26</a:t>
            </a:r>
            <a:r>
              <a:rPr lang="en-US" sz="1400" baseline="30000" dirty="0"/>
              <a:t>th</a:t>
            </a:r>
            <a:r>
              <a:rPr lang="en-US" sz="1400" dirty="0"/>
              <a:t> (TX SET – NEW***) </a:t>
            </a:r>
          </a:p>
          <a:p>
            <a:pPr>
              <a:buClr>
                <a:srgbClr val="FE8637"/>
              </a:buClr>
            </a:pPr>
            <a:r>
              <a:rPr lang="en-US" b="1" dirty="0" err="1" smtClean="0"/>
              <a:t>TDTMS</a:t>
            </a:r>
            <a:r>
              <a:rPr lang="en-US" dirty="0" smtClean="0"/>
              <a:t> </a:t>
            </a:r>
            <a:r>
              <a:rPr lang="en-US" sz="1200" dirty="0"/>
              <a:t>(</a:t>
            </a:r>
            <a:r>
              <a:rPr lang="en-US" sz="1200" dirty="0">
                <a:hlinkClick r:id="rId5"/>
              </a:rPr>
              <a:t>presentation</a:t>
            </a:r>
            <a:r>
              <a:rPr lang="en-US" sz="1200" dirty="0"/>
              <a:t> - June) (</a:t>
            </a:r>
            <a:r>
              <a:rPr lang="en-US" sz="1200" dirty="0">
                <a:hlinkClick r:id="rId6"/>
              </a:rPr>
              <a:t>presentation</a:t>
            </a:r>
            <a:r>
              <a:rPr lang="en-US" sz="1200" dirty="0"/>
              <a:t> - July)</a:t>
            </a:r>
          </a:p>
          <a:p>
            <a:pPr lvl="1"/>
            <a:r>
              <a:rPr lang="en-US" sz="1400" dirty="0" smtClean="0"/>
              <a:t>Finalized Retail Market Test Environment Users Guide (available in </a:t>
            </a:r>
            <a:r>
              <a:rPr lang="en-US" sz="1400" dirty="0" err="1" smtClean="0"/>
              <a:t>ETOD</a:t>
            </a:r>
            <a:r>
              <a:rPr lang="en-US" sz="1400" dirty="0" smtClean="0"/>
              <a:t>)</a:t>
            </a:r>
            <a:endParaRPr lang="en-US" sz="1400" dirty="0" smtClean="0"/>
          </a:p>
          <a:p>
            <a:pPr>
              <a:buClr>
                <a:srgbClr val="FE8637"/>
              </a:buClr>
            </a:pPr>
            <a:r>
              <a:rPr lang="en-US" b="1" dirty="0" smtClean="0"/>
              <a:t>TX </a:t>
            </a:r>
            <a:r>
              <a:rPr lang="en-US" b="1" dirty="0"/>
              <a:t>SET </a:t>
            </a:r>
            <a:r>
              <a:rPr lang="en-US" sz="1200" dirty="0"/>
              <a:t>(</a:t>
            </a:r>
            <a:r>
              <a:rPr lang="en-US" sz="1200" dirty="0">
                <a:hlinkClick r:id="rId7"/>
              </a:rPr>
              <a:t>presentation</a:t>
            </a:r>
            <a:r>
              <a:rPr lang="en-US" sz="1200" dirty="0"/>
              <a:t> - June) (</a:t>
            </a:r>
            <a:r>
              <a:rPr lang="en-US" sz="1200" dirty="0">
                <a:hlinkClick r:id="rId8"/>
              </a:rPr>
              <a:t>presentation</a:t>
            </a:r>
            <a:r>
              <a:rPr lang="en-US" sz="1200" dirty="0"/>
              <a:t> - July)</a:t>
            </a:r>
          </a:p>
          <a:p>
            <a:pPr lvl="1"/>
            <a:r>
              <a:rPr lang="en-US" sz="1400" dirty="0" smtClean="0"/>
              <a:t>Discussion on future TX SET release and scope; reviewing and updating documents </a:t>
            </a:r>
          </a:p>
          <a:p>
            <a:pPr lvl="1"/>
            <a:r>
              <a:rPr lang="en-US" sz="1400" dirty="0" smtClean="0"/>
              <a:t>Discussion </a:t>
            </a:r>
            <a:r>
              <a:rPr lang="en-US" sz="1400" dirty="0"/>
              <a:t>on Market Interface Service Provider (“</a:t>
            </a:r>
            <a:r>
              <a:rPr lang="en-US" sz="1400" dirty="0" err="1"/>
              <a:t>MISP</a:t>
            </a:r>
            <a:r>
              <a:rPr lang="en-US" sz="1400" dirty="0"/>
              <a:t>”) Outage and lessons learned</a:t>
            </a:r>
          </a:p>
          <a:p>
            <a:pPr lvl="1"/>
            <a:r>
              <a:rPr lang="en-US" sz="1400" dirty="0"/>
              <a:t>Reviewed </a:t>
            </a:r>
            <a:r>
              <a:rPr lang="en-US" sz="1400" dirty="0" smtClean="0"/>
              <a:t>lessons learned from mass transition – discussion of biennial POLR LSP testing and scripts </a:t>
            </a:r>
            <a:endParaRPr lang="en-US" sz="1400" i="1" dirty="0"/>
          </a:p>
          <a:p>
            <a:pPr lvl="1"/>
            <a:r>
              <a:rPr lang="en-US" sz="1400" dirty="0" smtClean="0"/>
              <a:t>Texas </a:t>
            </a:r>
            <a:r>
              <a:rPr lang="en-US" sz="1400" dirty="0"/>
              <a:t>Market Test Plan updates regarding payment changes (</a:t>
            </a:r>
            <a:r>
              <a:rPr lang="en-US" sz="1400" dirty="0" smtClean="0">
                <a:hlinkClick r:id="rId9"/>
              </a:rPr>
              <a:t>Vote</a:t>
            </a:r>
            <a:r>
              <a:rPr lang="en-US" sz="1400" dirty="0" smtClean="0"/>
              <a:t>)</a:t>
            </a:r>
          </a:p>
          <a:p>
            <a:pPr lvl="0">
              <a:buClr>
                <a:srgbClr val="FE8637"/>
              </a:buClr>
            </a:pPr>
            <a:r>
              <a:rPr lang="en-US" b="1" dirty="0" err="1" smtClean="0"/>
              <a:t>PWG</a:t>
            </a:r>
            <a:r>
              <a:rPr lang="en-US" b="1" dirty="0" smtClean="0"/>
              <a:t> </a:t>
            </a:r>
            <a:r>
              <a:rPr lang="en-US" sz="1200" dirty="0" smtClean="0"/>
              <a:t>(</a:t>
            </a:r>
            <a:r>
              <a:rPr lang="en-US" sz="1200" dirty="0" smtClean="0">
                <a:hlinkClick r:id="rId10"/>
              </a:rPr>
              <a:t>presentation</a:t>
            </a:r>
            <a:r>
              <a:rPr lang="en-US" sz="1200" dirty="0" smtClean="0"/>
              <a:t> </a:t>
            </a:r>
            <a:r>
              <a:rPr lang="en-US" sz="1200" dirty="0"/>
              <a:t>- June) (</a:t>
            </a:r>
            <a:r>
              <a:rPr lang="en-US" sz="1200" dirty="0">
                <a:hlinkClick r:id="rId11"/>
              </a:rPr>
              <a:t>presentation</a:t>
            </a:r>
            <a:r>
              <a:rPr lang="en-US" sz="1200" dirty="0"/>
              <a:t> - July</a:t>
            </a:r>
            <a:r>
              <a:rPr lang="en-US" sz="1200" dirty="0" smtClean="0"/>
              <a:t>)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solidFill>
                  <a:prstClr val="black"/>
                </a:solidFill>
              </a:rPr>
              <a:t>Discussion on default profiles and annual validation process – proposed changes to review Business </a:t>
            </a:r>
            <a:r>
              <a:rPr lang="en-US" sz="1400" dirty="0" err="1" smtClean="0">
                <a:solidFill>
                  <a:prstClr val="black"/>
                </a:solidFill>
              </a:rPr>
              <a:t>ESIs</a:t>
            </a:r>
            <a:r>
              <a:rPr lang="en-US" sz="1400" dirty="0" smtClean="0">
                <a:solidFill>
                  <a:prstClr val="black"/>
                </a:solidFill>
              </a:rPr>
              <a:t> annually and </a:t>
            </a:r>
            <a:r>
              <a:rPr lang="en-US" sz="1400" dirty="0" err="1" smtClean="0">
                <a:solidFill>
                  <a:prstClr val="black"/>
                </a:solidFill>
              </a:rPr>
              <a:t>Resi</a:t>
            </a:r>
            <a:r>
              <a:rPr lang="en-US" sz="1400" dirty="0" smtClean="0">
                <a:solidFill>
                  <a:prstClr val="black"/>
                </a:solidFill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</a:rPr>
              <a:t>ESIs</a:t>
            </a:r>
            <a:r>
              <a:rPr lang="en-US" sz="1400" dirty="0" smtClean="0">
                <a:solidFill>
                  <a:prstClr val="black"/>
                </a:solidFill>
              </a:rPr>
              <a:t> every three years with all TDSPs on same schedule</a:t>
            </a:r>
            <a:endParaRPr lang="en-US" sz="1400" i="1" dirty="0" smtClean="0">
              <a:solidFill>
                <a:prstClr val="black"/>
              </a:solidFill>
            </a:endParaRPr>
          </a:p>
          <a:p>
            <a:pPr lvl="1">
              <a:buClr>
                <a:srgbClr val="FE8637"/>
              </a:buClr>
            </a:pPr>
            <a:r>
              <a:rPr lang="en-US" sz="1400" dirty="0" smtClean="0">
                <a:solidFill>
                  <a:prstClr val="black"/>
                </a:solidFill>
              </a:rPr>
              <a:t>See </a:t>
            </a:r>
            <a:r>
              <a:rPr lang="en-US" sz="1400" dirty="0" err="1">
                <a:solidFill>
                  <a:prstClr val="black"/>
                </a:solidFill>
                <a:hlinkClick r:id="rId12"/>
              </a:rPr>
              <a:t>LPGRR065</a:t>
            </a:r>
            <a:r>
              <a:rPr lang="en-US" sz="1400" dirty="0">
                <a:solidFill>
                  <a:prstClr val="black"/>
                </a:solidFill>
              </a:rPr>
              <a:t>, Related to </a:t>
            </a:r>
            <a:r>
              <a:rPr lang="en-US" sz="1400" dirty="0" err="1">
                <a:solidFill>
                  <a:prstClr val="black"/>
                </a:solidFill>
              </a:rPr>
              <a:t>NPRR881</a:t>
            </a:r>
            <a:r>
              <a:rPr lang="en-US" sz="1400" dirty="0">
                <a:solidFill>
                  <a:prstClr val="black"/>
                </a:solidFill>
              </a:rPr>
              <a:t>, Annual Validation Process </a:t>
            </a:r>
            <a:r>
              <a:rPr lang="en-US" sz="1400" dirty="0" smtClean="0">
                <a:solidFill>
                  <a:prstClr val="black"/>
                </a:solidFill>
              </a:rPr>
              <a:t>Revisions and </a:t>
            </a:r>
            <a:r>
              <a:rPr lang="en-US" sz="1400" dirty="0" err="1">
                <a:hlinkClick r:id="rId13"/>
              </a:rPr>
              <a:t>NPRR881</a:t>
            </a:r>
            <a:r>
              <a:rPr lang="en-US" sz="1400" dirty="0"/>
              <a:t>, Annual Validation Process Revisions</a:t>
            </a:r>
            <a:endParaRPr lang="en-US" sz="1400" dirty="0">
              <a:solidFill>
                <a:prstClr val="black"/>
              </a:solidFill>
            </a:endParaRPr>
          </a:p>
          <a:p>
            <a:pPr lvl="1">
              <a:buClr>
                <a:srgbClr val="FE8637"/>
              </a:buClr>
            </a:pPr>
            <a:endParaRPr lang="en-US" sz="900" dirty="0" smtClean="0"/>
          </a:p>
          <a:p>
            <a:pPr marL="365760" lvl="1" indent="0">
              <a:buNone/>
            </a:pPr>
            <a:r>
              <a:rPr lang="en-US" sz="1300" dirty="0" smtClean="0"/>
              <a:t>***</a:t>
            </a:r>
            <a:r>
              <a:rPr lang="en-US" sz="1300" dirty="0"/>
              <a:t>Note, AMWG has been </a:t>
            </a:r>
            <a:r>
              <a:rPr lang="en-US" sz="1300" dirty="0" err="1" smtClean="0"/>
              <a:t>sunsetted</a:t>
            </a:r>
            <a:r>
              <a:rPr lang="en-US" sz="1300" dirty="0" smtClean="0"/>
              <a:t> and </a:t>
            </a:r>
            <a:r>
              <a:rPr lang="en-US" sz="1300" dirty="0"/>
              <a:t>the monthly SMT reporting is available on the RMS meeting page pending </a:t>
            </a:r>
            <a:r>
              <a:rPr lang="en-US" sz="1300" dirty="0" smtClean="0"/>
              <a:t>final Commission D-47472 order</a:t>
            </a:r>
            <a:endParaRPr lang="en-US" sz="1300" dirty="0"/>
          </a:p>
          <a:p>
            <a:pPr lvl="1"/>
            <a:endParaRPr lang="en-US" sz="1500" dirty="0" smtClean="0"/>
          </a:p>
          <a:p>
            <a:pPr lvl="1"/>
            <a:endParaRPr lang="en-US" sz="1500" dirty="0" smtClean="0"/>
          </a:p>
          <a:p>
            <a:endParaRPr lang="en-US" sz="1500" dirty="0"/>
          </a:p>
          <a:p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836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7924800" cy="1143000"/>
          </a:xfrm>
          <a:ln w="12700">
            <a:noFill/>
          </a:ln>
        </p:spPr>
        <p:txBody>
          <a:bodyPr>
            <a:normAutofit/>
          </a:bodyPr>
          <a:lstStyle/>
          <a:p>
            <a:r>
              <a:rPr lang="en-US" sz="2800" dirty="0" smtClean="0"/>
              <a:t>Hot Topics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371600"/>
            <a:ext cx="8077200" cy="4953000"/>
          </a:xfrm>
        </p:spPr>
        <p:txBody>
          <a:bodyPr>
            <a:normAutofit fontScale="92500"/>
          </a:bodyPr>
          <a:lstStyle/>
          <a:p>
            <a:pPr lvl="1">
              <a:buClr>
                <a:srgbClr val="FE8637"/>
              </a:buClr>
            </a:pPr>
            <a:endParaRPr lang="en-US" sz="1000" dirty="0" smtClean="0">
              <a:solidFill>
                <a:srgbClr val="FF0000"/>
              </a:solidFill>
            </a:endParaRPr>
          </a:p>
          <a:p>
            <a:pPr lvl="0">
              <a:buClr>
                <a:srgbClr val="FE8637"/>
              </a:buClr>
            </a:pPr>
            <a:r>
              <a:rPr lang="en-US" sz="1800" dirty="0"/>
              <a:t>Mass Transition Lessons </a:t>
            </a:r>
            <a:r>
              <a:rPr lang="en-US" sz="1800" dirty="0" smtClean="0"/>
              <a:t>Learned</a:t>
            </a:r>
          </a:p>
          <a:p>
            <a:pPr lvl="1"/>
            <a:r>
              <a:rPr lang="en-US" sz="1300" dirty="0" smtClean="0"/>
              <a:t>Breeze defaulted May 29</a:t>
            </a:r>
            <a:r>
              <a:rPr lang="en-US" sz="1300" baseline="30000" dirty="0" smtClean="0"/>
              <a:t>th</a:t>
            </a:r>
            <a:r>
              <a:rPr lang="en-US" sz="1300" dirty="0" smtClean="0"/>
              <a:t> leading to a mass transition (POLR) event</a:t>
            </a:r>
          </a:p>
          <a:p>
            <a:pPr lvl="1"/>
            <a:r>
              <a:rPr lang="en-US" sz="1300" dirty="0" smtClean="0"/>
              <a:t>Dedicated work session held at TX SET on June 21</a:t>
            </a:r>
            <a:r>
              <a:rPr lang="en-US" sz="1300" baseline="30000" dirty="0" smtClean="0"/>
              <a:t>st</a:t>
            </a:r>
            <a:r>
              <a:rPr lang="en-US" sz="1300" dirty="0" smtClean="0"/>
              <a:t> </a:t>
            </a:r>
          </a:p>
          <a:p>
            <a:pPr lvl="1"/>
            <a:r>
              <a:rPr lang="en-US" sz="1300" dirty="0" smtClean="0"/>
              <a:t>Retail market, ERCOT, and PUCT reviewing timelines and lessons learned as a result of event – ERCOT looking at potential changes to timeline with discussions at RMS and </a:t>
            </a:r>
            <a:r>
              <a:rPr lang="en-US" sz="1300" dirty="0" err="1" smtClean="0"/>
              <a:t>CWG</a:t>
            </a:r>
            <a:endParaRPr lang="en-US" sz="1300" dirty="0" smtClean="0"/>
          </a:p>
          <a:p>
            <a:pPr lvl="1"/>
            <a:r>
              <a:rPr lang="en-US" sz="1300" dirty="0" smtClean="0"/>
              <a:t>Presentations </a:t>
            </a:r>
            <a:r>
              <a:rPr lang="en-US" sz="1300" dirty="0"/>
              <a:t>from </a:t>
            </a:r>
            <a:r>
              <a:rPr lang="en-US" sz="1300" dirty="0" smtClean="0"/>
              <a:t>ERCOT reviewing timing and applicable rules, protocols available </a:t>
            </a:r>
            <a:r>
              <a:rPr lang="en-US" sz="1300" dirty="0" smtClean="0">
                <a:hlinkClick r:id="rId3"/>
              </a:rPr>
              <a:t>he</a:t>
            </a:r>
            <a:r>
              <a:rPr lang="en-US" sz="1300" dirty="0" smtClean="0">
                <a:solidFill>
                  <a:srgbClr val="FF0000"/>
                </a:solidFill>
                <a:hlinkClick r:id="rId3"/>
              </a:rPr>
              <a:t>re</a:t>
            </a:r>
            <a:endParaRPr lang="en-US" sz="1300" dirty="0" smtClean="0">
              <a:solidFill>
                <a:srgbClr val="FF0000"/>
              </a:solidFill>
            </a:endParaRPr>
          </a:p>
          <a:p>
            <a:pPr lvl="1"/>
            <a:r>
              <a:rPr lang="en-US" sz="1300" dirty="0" smtClean="0"/>
              <a:t>Presentations from TDSPs reviewing transaction timelines and solutions available </a:t>
            </a:r>
            <a:r>
              <a:rPr lang="en-US" sz="1300" dirty="0" smtClean="0">
                <a:hlinkClick r:id="rId4"/>
              </a:rPr>
              <a:t>here</a:t>
            </a:r>
            <a:r>
              <a:rPr lang="en-US" sz="1300" dirty="0" smtClean="0"/>
              <a:t> and </a:t>
            </a:r>
            <a:r>
              <a:rPr lang="en-US" sz="1300" dirty="0" smtClean="0">
                <a:hlinkClick r:id="rId5"/>
              </a:rPr>
              <a:t>here</a:t>
            </a:r>
            <a:endParaRPr lang="en-US" sz="1300" dirty="0"/>
          </a:p>
          <a:p>
            <a:pPr lvl="1"/>
            <a:r>
              <a:rPr lang="en-US" sz="1200" dirty="0" smtClean="0"/>
              <a:t>Request for POLR drill for all designated </a:t>
            </a:r>
            <a:r>
              <a:rPr lang="en-US" sz="1200" dirty="0" err="1" smtClean="0"/>
              <a:t>LSPs</a:t>
            </a:r>
            <a:r>
              <a:rPr lang="en-US" sz="1200" dirty="0" smtClean="0"/>
              <a:t> based on </a:t>
            </a:r>
            <a:r>
              <a:rPr lang="en-US" sz="1200" dirty="0"/>
              <a:t>biennial </a:t>
            </a:r>
            <a:r>
              <a:rPr lang="en-US" sz="1200" dirty="0" smtClean="0"/>
              <a:t>POLR schedule (next determination 2019-2020); </a:t>
            </a:r>
            <a:r>
              <a:rPr lang="en-US" sz="1200" dirty="0" err="1" smtClean="0"/>
              <a:t>TXSET</a:t>
            </a:r>
            <a:r>
              <a:rPr lang="en-US" sz="1200" dirty="0" smtClean="0"/>
              <a:t> working on </a:t>
            </a:r>
            <a:r>
              <a:rPr lang="en-US" sz="1200" dirty="0"/>
              <a:t>testing and scripts </a:t>
            </a:r>
            <a:endParaRPr lang="en-US" sz="1200" i="1" dirty="0"/>
          </a:p>
          <a:p>
            <a:pPr lvl="0">
              <a:buClr>
                <a:srgbClr val="FE8637"/>
              </a:buClr>
            </a:pPr>
            <a:r>
              <a:rPr lang="en-US" sz="1800" dirty="0" smtClean="0"/>
              <a:t>Market </a:t>
            </a:r>
            <a:r>
              <a:rPr lang="en-US" sz="1800" dirty="0"/>
              <a:t>Interface Service Provider (“</a:t>
            </a:r>
            <a:r>
              <a:rPr lang="en-US" sz="1800" dirty="0" err="1"/>
              <a:t>MISP</a:t>
            </a:r>
            <a:r>
              <a:rPr lang="en-US" sz="1800" dirty="0"/>
              <a:t>”) </a:t>
            </a:r>
            <a:r>
              <a:rPr lang="en-US" sz="1800" dirty="0" smtClean="0"/>
              <a:t>Outage</a:t>
            </a:r>
          </a:p>
          <a:p>
            <a:pPr lvl="1">
              <a:buClr>
                <a:srgbClr val="FE8637"/>
              </a:buClr>
            </a:pPr>
            <a:r>
              <a:rPr lang="en-US" sz="1300" dirty="0" smtClean="0"/>
              <a:t>A market interface service provider or “</a:t>
            </a:r>
            <a:r>
              <a:rPr lang="en-US" sz="1300" dirty="0" err="1" smtClean="0"/>
              <a:t>MISP</a:t>
            </a:r>
            <a:r>
              <a:rPr lang="en-US" sz="1300" dirty="0" smtClean="0"/>
              <a:t>” (defined in </a:t>
            </a:r>
            <a:r>
              <a:rPr lang="en-US" sz="1300" dirty="0" err="1" smtClean="0"/>
              <a:t>OBD</a:t>
            </a:r>
            <a:r>
              <a:rPr lang="en-US" sz="1300" dirty="0" smtClean="0"/>
              <a:t>, </a:t>
            </a:r>
            <a:r>
              <a:rPr lang="en-US" sz="1300" dirty="0" smtClean="0">
                <a:hlinkClick r:id="rId6"/>
              </a:rPr>
              <a:t>Texas Market Test Plan</a:t>
            </a:r>
            <a:r>
              <a:rPr lang="en-US" sz="1300" dirty="0" smtClean="0"/>
              <a:t>) experienced an extended unplanned outage in late March/early April </a:t>
            </a:r>
          </a:p>
          <a:p>
            <a:pPr lvl="1">
              <a:buClr>
                <a:srgbClr val="FE8637"/>
              </a:buClr>
            </a:pPr>
            <a:r>
              <a:rPr lang="en-US" sz="1300" dirty="0" smtClean="0"/>
              <a:t>Workshop held on July 10</a:t>
            </a:r>
            <a:r>
              <a:rPr lang="en-US" sz="1300" baseline="30000" dirty="0" smtClean="0"/>
              <a:t>th</a:t>
            </a:r>
            <a:r>
              <a:rPr lang="en-US" sz="1300" dirty="0" smtClean="0"/>
              <a:t> following RMS</a:t>
            </a:r>
          </a:p>
          <a:p>
            <a:pPr lvl="1">
              <a:buClr>
                <a:srgbClr val="FE8637"/>
              </a:buClr>
            </a:pPr>
            <a:r>
              <a:rPr lang="en-US" sz="1300" dirty="0"/>
              <a:t>ERCOT </a:t>
            </a:r>
            <a:r>
              <a:rPr lang="en-US" sz="1300" dirty="0" smtClean="0"/>
              <a:t>presentation on timelines and high-level conversation on complexity </a:t>
            </a:r>
            <a:r>
              <a:rPr lang="en-US" sz="1300" dirty="0"/>
              <a:t>of these issues with cyber, operations, and legal </a:t>
            </a:r>
            <a:r>
              <a:rPr lang="en-US" sz="1300" dirty="0" smtClean="0"/>
              <a:t>internally – document available </a:t>
            </a:r>
            <a:r>
              <a:rPr lang="en-US" sz="1300" dirty="0" smtClean="0">
                <a:hlinkClick r:id="rId7"/>
              </a:rPr>
              <a:t>here</a:t>
            </a:r>
            <a:endParaRPr lang="en-US" sz="1300" dirty="0"/>
          </a:p>
          <a:p>
            <a:pPr lvl="1">
              <a:buClr>
                <a:srgbClr val="FE8637"/>
              </a:buClr>
            </a:pPr>
            <a:r>
              <a:rPr lang="en-US" sz="1300" dirty="0" smtClean="0"/>
              <a:t>Retail l</a:t>
            </a:r>
            <a:r>
              <a:rPr lang="en-US" sz="1300" dirty="0" smtClean="0"/>
              <a:t>essons learned document available </a:t>
            </a:r>
            <a:r>
              <a:rPr lang="en-US" sz="1300" dirty="0" smtClean="0">
                <a:hlinkClick r:id="rId8"/>
              </a:rPr>
              <a:t>here</a:t>
            </a:r>
            <a:r>
              <a:rPr lang="en-US" sz="1300" dirty="0" smtClean="0"/>
              <a:t> </a:t>
            </a:r>
          </a:p>
          <a:p>
            <a:pPr lvl="1">
              <a:buClr>
                <a:srgbClr val="FE8637"/>
              </a:buClr>
            </a:pPr>
            <a:r>
              <a:rPr lang="en-US" sz="1300" dirty="0" smtClean="0"/>
              <a:t>Discussions on potential revision requests being held </a:t>
            </a:r>
            <a:r>
              <a:rPr lang="en-US" sz="1300" dirty="0" smtClean="0"/>
              <a:t>at RMS, </a:t>
            </a:r>
            <a:r>
              <a:rPr lang="en-US" sz="1300" dirty="0" err="1" smtClean="0"/>
              <a:t>TDTMS</a:t>
            </a:r>
            <a:r>
              <a:rPr lang="en-US" sz="1300" dirty="0" smtClean="0"/>
              <a:t>, and TX SET on how third party relationships are </a:t>
            </a:r>
            <a:r>
              <a:rPr lang="en-US" sz="1300" dirty="0" smtClean="0"/>
              <a:t>defined in retail market, </a:t>
            </a:r>
            <a:r>
              <a:rPr lang="en-US" sz="1300" dirty="0" smtClean="0"/>
              <a:t>communications during </a:t>
            </a:r>
            <a:r>
              <a:rPr lang="en-US" sz="1300" dirty="0" smtClean="0"/>
              <a:t>events, reconciliation after events, and changes to the testing worksheet/Texas Market Test Plan </a:t>
            </a:r>
          </a:p>
          <a:p>
            <a:pPr lvl="1">
              <a:buClr>
                <a:srgbClr val="FE8637"/>
              </a:buClr>
            </a:pPr>
            <a:endParaRPr lang="en-US" sz="1300" dirty="0" smtClean="0">
              <a:solidFill>
                <a:srgbClr val="FF0000"/>
              </a:solidFill>
            </a:endParaRPr>
          </a:p>
          <a:p>
            <a:pPr marL="365760" lvl="1" indent="0" algn="ctr">
              <a:buClr>
                <a:srgbClr val="FE8637"/>
              </a:buClr>
              <a:buNone/>
            </a:pPr>
            <a:r>
              <a:rPr lang="en-US" sz="2000" b="1" dirty="0" smtClean="0"/>
              <a:t>* </a:t>
            </a:r>
            <a:r>
              <a:rPr lang="en-US" sz="2000" b="1" dirty="0" smtClean="0"/>
              <a:t>Next RMS meeting scheduled for </a:t>
            </a:r>
            <a:r>
              <a:rPr lang="en-US" sz="2000" b="1" dirty="0" smtClean="0"/>
              <a:t>August </a:t>
            </a:r>
            <a:r>
              <a:rPr lang="en-US" sz="2000" b="1" dirty="0" smtClean="0"/>
              <a:t>14</a:t>
            </a:r>
            <a:r>
              <a:rPr lang="en-US" sz="2000" b="1" baseline="30000" dirty="0" smtClean="0"/>
              <a:t>th</a:t>
            </a:r>
            <a:r>
              <a:rPr lang="en-US" sz="2000" b="1" dirty="0" smtClean="0"/>
              <a:t> </a:t>
            </a:r>
            <a:r>
              <a:rPr lang="en-US" sz="2000" b="1" dirty="0" smtClean="0"/>
              <a:t>*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6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69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0523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7</a:t>
            </a:fld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295401"/>
            <a:ext cx="4876799" cy="487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13792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14197</TotalTime>
  <Words>856</Words>
  <Application>Microsoft Office PowerPoint</Application>
  <PresentationFormat>On-screen Show (4:3)</PresentationFormat>
  <Paragraphs>81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Oriel</vt:lpstr>
      <vt:lpstr>July 26, 2018  RMS Update to TAC</vt:lpstr>
      <vt:lpstr>RMS Meetings 6.5.18 &amp; 7.10.18</vt:lpstr>
      <vt:lpstr>Voting Items Pending at TAC</vt:lpstr>
      <vt:lpstr>Voting Items Pending at TAC</vt:lpstr>
      <vt:lpstr>Working Group Updates</vt:lpstr>
      <vt:lpstr>Hot Topics</vt:lpstr>
      <vt:lpstr>Questions? </vt:lpstr>
    </vt:vector>
  </TitlesOfParts>
  <Company>NRG Energy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&amp; Board of Directors Update</dc:title>
  <dc:creator>Zerwas (Reed), Rebecca</dc:creator>
  <cp:lastModifiedBy>Zerwas (Reed), Rebecca</cp:lastModifiedBy>
  <cp:revision>109</cp:revision>
  <dcterms:created xsi:type="dcterms:W3CDTF">2018-01-08T22:15:17Z</dcterms:created>
  <dcterms:modified xsi:type="dcterms:W3CDTF">2018-07-26T14:42:29Z</dcterms:modified>
</cp:coreProperties>
</file>