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22"/>
  </p:notesMasterIdLst>
  <p:handoutMasterIdLst>
    <p:handoutMasterId r:id="rId23"/>
  </p:handoutMasterIdLst>
  <p:sldIdLst>
    <p:sldId id="260" r:id="rId5"/>
    <p:sldId id="296" r:id="rId6"/>
    <p:sldId id="309" r:id="rId7"/>
    <p:sldId id="316" r:id="rId8"/>
    <p:sldId id="308" r:id="rId9"/>
    <p:sldId id="294" r:id="rId10"/>
    <p:sldId id="295" r:id="rId11"/>
    <p:sldId id="311" r:id="rId12"/>
    <p:sldId id="312" r:id="rId13"/>
    <p:sldId id="306" r:id="rId14"/>
    <p:sldId id="313" r:id="rId15"/>
    <p:sldId id="314" r:id="rId16"/>
    <p:sldId id="317" r:id="rId17"/>
    <p:sldId id="318" r:id="rId18"/>
    <p:sldId id="319" r:id="rId19"/>
    <p:sldId id="320" r:id="rId20"/>
    <p:sldId id="321" r:id="rId21"/>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853" autoAdjust="0"/>
    <p:restoredTop sz="94595" autoAdjust="0"/>
  </p:normalViewPr>
  <p:slideViewPr>
    <p:cSldViewPr snapToGrid="0" snapToObjects="1">
      <p:cViewPr varScale="1">
        <p:scale>
          <a:sx n="70" d="100"/>
          <a:sy n="70" d="100"/>
        </p:scale>
        <p:origin x="1416" y="54"/>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theme" Target="theme/theme1.xml"/><Relationship Id="rId3" Type="http://schemas.openxmlformats.org/officeDocument/2006/relationships/slideMaster" Target="slideMasters/slideMaster1.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presProps" Target="pres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notesMaster" Target="notesMasters/notesMaster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7/19/2018</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7/19/2018</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smtClean="0"/>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4850257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32150127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4</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94289376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229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229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9F3700FB-F3F9-41D8-8098-5742006C64EB}" type="slidenum">
              <a:rPr lang="en-US" altLang="en-US" smtClean="0">
                <a:latin typeface="Calibri" panose="020F0502020204030204" pitchFamily="34" charset="0"/>
              </a:rPr>
              <a:pPr/>
              <a:t>5</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257550406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17</a:t>
            </a:fld>
            <a:endParaRPr lang="en-US">
              <a:solidFill>
                <a:prstClr val="black"/>
              </a:solidFill>
            </a:endParaRPr>
          </a:p>
        </p:txBody>
      </p:sp>
    </p:spTree>
    <p:extLst>
      <p:ext uri="{BB962C8B-B14F-4D97-AF65-F5344CB8AC3E}">
        <p14:creationId xmlns:p14="http://schemas.microsoft.com/office/powerpoint/2010/main" val="65085049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smtClean="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smtClean="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5" name="Footer Placeholder 4"/>
          <p:cNvSpPr>
            <a:spLocks noGrp="1"/>
          </p:cNvSpPr>
          <p:nvPr>
            <p:ph type="ftr" sz="quarter" idx="11"/>
          </p:nvPr>
        </p:nvSpPr>
        <p:spPr/>
        <p:txBody>
          <a:bodyPr/>
          <a:lstStyle/>
          <a:p>
            <a:r>
              <a:rPr lang="en-US" smtClean="0">
                <a:solidFill>
                  <a:prstClr val="black">
                    <a:tint val="75000"/>
                  </a:prstClr>
                </a:solidFill>
              </a:rPr>
              <a:t>Footer text goes here.</a:t>
            </a:r>
            <a:endParaRPr lang="en-US">
              <a:solidFill>
                <a:prstClr val="black">
                  <a:tint val="75000"/>
                </a:prstClr>
              </a:solidFill>
            </a:endParaRP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2540231329"/>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endParaRPr lang="en-US">
              <a:solidFill>
                <a:srgbClr val="FFFFFF"/>
              </a:solidFill>
            </a:endParaRPr>
          </a:p>
        </p:txBody>
      </p:sp>
      <p:sp>
        <p:nvSpPr>
          <p:cNvPr id="8" name="Footer Placeholder 4"/>
          <p:cNvSpPr>
            <a:spLocks noGrp="1"/>
          </p:cNvSpPr>
          <p:nvPr>
            <p:ph type="ftr" sz="quarter" idx="11"/>
          </p:nvPr>
        </p:nvSpPr>
        <p:spPr>
          <a:xfrm>
            <a:off x="2743200" y="6553200"/>
            <a:ext cx="4038600" cy="228600"/>
          </a:xfrm>
        </p:spPr>
        <p:txBody>
          <a:bodyPr/>
          <a:lstStyle/>
          <a:p>
            <a:r>
              <a:rPr lang="en-US" smtClean="0">
                <a:solidFill>
                  <a:prstClr val="black">
                    <a:tint val="75000"/>
                  </a:prstClr>
                </a:solidFill>
              </a:rPr>
              <a:t>Footer text goes here.</a:t>
            </a:r>
            <a:endParaRPr lang="en-US">
              <a:solidFill>
                <a:prstClr val="black">
                  <a:tint val="75000"/>
                </a:prstClr>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2334167080"/>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timing>
    <p:tnLst>
      <p:par>
        <p:cTn id="1" dur="indefinite" restart="never" nodeType="tmRoot"/>
      </p:par>
    </p:tnLst>
  </p:timing>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r>
              <a:rPr lang="en-US" smtClean="0">
                <a:solidFill>
                  <a:prstClr val="black">
                    <a:tint val="75000"/>
                  </a:prstClr>
                </a:solidFill>
                <a:latin typeface="Arial" panose="020B0604020202020204"/>
                <a:cs typeface="+mn-cs"/>
              </a:rPr>
              <a:t>Footer text goes here.</a:t>
            </a:r>
            <a:endParaRPr lang="en-US" dirty="0">
              <a:solidFill>
                <a:prstClr val="black">
                  <a:tint val="75000"/>
                </a:prstClr>
              </a:solidFill>
              <a:latin typeface="Arial" panose="020B0604020202020204"/>
              <a:cs typeface="+mn-cs"/>
            </a:endParaRPr>
          </a:p>
        </p:txBody>
      </p:sp>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fld id="{1D93BD3E-1E9A-4970-A6F7-E7AC52762E0C}" type="slidenum">
              <a:rPr lang="en-US" smtClean="0">
                <a:solidFill>
                  <a:prstClr val="black">
                    <a:tint val="75000"/>
                  </a:prstClr>
                </a:solidFill>
                <a:latin typeface="Arial" panose="020B0604020202020204"/>
                <a:cs typeface="+mn-cs"/>
              </a:rPr>
              <a:pPr defTabSz="914400" eaLnBrk="1" fontAlgn="auto" hangingPunct="1">
                <a:spcBef>
                  <a:spcPts val="0"/>
                </a:spcBef>
                <a:spcAft>
                  <a:spcPts val="0"/>
                </a:spcAft>
              </a:pPr>
              <a:t>‹#›</a:t>
            </a:fld>
            <a:endParaRPr lang="en-US">
              <a:solidFill>
                <a:prstClr val="black">
                  <a:tint val="75000"/>
                </a:prstClr>
              </a:solidFill>
              <a:latin typeface="Arial" panose="020B0604020202020204"/>
              <a:cs typeface="+mn-cs"/>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defTabSz="914400" eaLnBrk="1" fontAlgn="auto" hangingPunct="1">
              <a:spcBef>
                <a:spcPts val="0"/>
              </a:spcBef>
              <a:spcAft>
                <a:spcPts val="0"/>
              </a:spcAft>
            </a:pPr>
            <a:r>
              <a:rPr lang="en-US" sz="1000" b="1" dirty="0" smtClean="0">
                <a:solidFill>
                  <a:srgbClr val="5B6770"/>
                </a:solidFill>
                <a:latin typeface="Arial" panose="020B0604020202020204"/>
                <a:cs typeface="+mn-cs"/>
              </a:rPr>
              <a:t>PUBLIC</a:t>
            </a:r>
            <a:endParaRPr lang="en-US" sz="1000" b="1" dirty="0">
              <a:solidFill>
                <a:srgbClr val="5B6770"/>
              </a:solidFill>
              <a:latin typeface="Arial" panose="020B0604020202020204"/>
              <a:cs typeface="+mn-cs"/>
            </a:endParaRPr>
          </a:p>
        </p:txBody>
      </p:sp>
    </p:spTree>
    <p:extLst>
      <p:ext uri="{BB962C8B-B14F-4D97-AF65-F5344CB8AC3E}">
        <p14:creationId xmlns:p14="http://schemas.microsoft.com/office/powerpoint/2010/main" val="2399476104"/>
      </p:ext>
    </p:extLst>
  </p:cSld>
  <p:clrMap bg1="lt1" tx1="dk1" bg2="lt2" tx2="dk2" accent1="accent1" accent2="accent2" accent3="accent3" accent4="accent4" accent5="accent5" accent6="accent6" hlink="hlink" folHlink="folHlink"/>
  <p:sldLayoutIdLst>
    <p:sldLayoutId id="2147494278" r:id="rId1"/>
    <p:sldLayoutId id="2147494279"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4</a:t>
              </a:r>
              <a:r>
                <a:rPr lang="en-US" altLang="en-US" sz="3200" b="1" dirty="0" smtClean="0"/>
                <a:t>: </a:t>
              </a:r>
              <a:r>
                <a:rPr lang="en-US" altLang="en-US" sz="3200" b="1" dirty="0"/>
                <a:t>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smtClean="0"/>
                <a:t>July 26, </a:t>
              </a:r>
              <a:r>
                <a:rPr lang="en-US" altLang="en-US" dirty="0"/>
                <a:t>2018</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NPRR866, Mapping Registered Distributed Generation and Load Resources to Transmission Loads in the Network Operations Model [ERCOT]</a:t>
            </a:r>
            <a:endParaRPr lang="en-US" sz="1800" dirty="0"/>
          </a:p>
        </p:txBody>
      </p:sp>
      <p:sp>
        <p:nvSpPr>
          <p:cNvPr id="15363" name="Rectangle 2"/>
          <p:cNvSpPr>
            <a:spLocks noChangeArrowheads="1"/>
          </p:cNvSpPr>
          <p:nvPr/>
        </p:nvSpPr>
        <p:spPr bwMode="auto">
          <a:xfrm>
            <a:off x="487363" y="879475"/>
            <a:ext cx="8158162" cy="56323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2270</a:t>
            </a:r>
          </a:p>
          <a:p>
            <a:r>
              <a:rPr lang="en-US" b="1" dirty="0"/>
              <a:t>ERCOT Impact Analysis:  </a:t>
            </a:r>
            <a:r>
              <a:rPr lang="x-none" dirty="0"/>
              <a:t>Between $</a:t>
            </a:r>
            <a:r>
              <a:rPr lang="en-US" dirty="0"/>
              <a:t>10</a:t>
            </a:r>
            <a:r>
              <a:rPr lang="x-none" dirty="0"/>
              <a:t>k and $</a:t>
            </a:r>
            <a:r>
              <a:rPr lang="en-US" dirty="0"/>
              <a:t>20</a:t>
            </a:r>
            <a:r>
              <a:rPr lang="x-none" dirty="0"/>
              <a:t>k</a:t>
            </a:r>
            <a:r>
              <a:rPr lang="en-US" dirty="0"/>
              <a:t>; no impacts to ERCOT staffing; impacts to Network Model Management System (NMMS); no impacts to </a:t>
            </a:r>
            <a:r>
              <a:rPr lang="x-none" dirty="0"/>
              <a:t>ERCOT business processes</a:t>
            </a:r>
            <a:r>
              <a:rPr lang="en-US" dirty="0"/>
              <a:t>; no impacts to ERCOT grid operations and practices.</a:t>
            </a:r>
          </a:p>
          <a:p>
            <a:r>
              <a:rPr lang="en-US" b="1" dirty="0"/>
              <a:t>Revision Description:  </a:t>
            </a:r>
            <a:r>
              <a:rPr lang="en-US" dirty="0"/>
              <a:t>This NPRR accomplishes two objectives related to mapping registered Distributed Generation (DG) and Load Resources to transmission Loads in the Network Operations Model.  Specifically, this NPRR (a) expands paragraph (2) of Section 3.10.7.2, Modeling of Resources and Transmission Loads, to codify the existing process for mapping a Load Resource or an Aggregate Load Resource (ALR) to its appropriate Load point in the Network Operations Model; and (b) Outlines in a new paragraph (3) of Section 3.10.7.2 the practice for mapping a registered DG facility to its appropriate Load point in the Network Operations Model.</a:t>
            </a:r>
          </a:p>
          <a:p>
            <a:r>
              <a:rPr lang="en-US" b="1" dirty="0"/>
              <a:t>PRS Decision:</a:t>
            </a:r>
            <a:r>
              <a:rPr lang="en-US" dirty="0"/>
              <a:t>  On 6/14/18, PRS voted unanimously to recommend approval of NPRR866 as amended by the 5/16/18 Oncor comments as revised by PRS.  On 7/19/18, PRS unanimously voted to endorse and forward to TAC </a:t>
            </a:r>
            <a:r>
              <a:rPr lang="en-US" dirty="0" smtClean="0"/>
              <a:t>the </a:t>
            </a:r>
            <a:r>
              <a:rPr lang="en-US" dirty="0"/>
              <a:t>6/14/18 PRS Report and Impact Analysis for </a:t>
            </a:r>
            <a:r>
              <a:rPr lang="en-US" dirty="0" smtClean="0"/>
              <a:t>NPRR866 </a:t>
            </a:r>
            <a:r>
              <a:rPr lang="en-US" dirty="0"/>
              <a:t>with a recommended priority of 2018 and a rank of 2270.</a:t>
            </a:r>
          </a:p>
        </p:txBody>
      </p:sp>
    </p:spTree>
    <p:extLst>
      <p:ext uri="{BB962C8B-B14F-4D97-AF65-F5344CB8AC3E}">
        <p14:creationId xmlns:p14="http://schemas.microsoft.com/office/powerpoint/2010/main" val="189918304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NPRR873, Posting of the ERCOT Wide Intra-Hour Wind Power and Load Forecast on the MIS Public [ERCOT]</a:t>
            </a:r>
            <a:endParaRPr lang="en-US" sz="1800" dirty="0"/>
          </a:p>
        </p:txBody>
      </p:sp>
      <p:sp>
        <p:nvSpPr>
          <p:cNvPr id="15363" name="Rectangle 2"/>
          <p:cNvSpPr>
            <a:spLocks noChangeArrowheads="1"/>
          </p:cNvSpPr>
          <p:nvPr/>
        </p:nvSpPr>
        <p:spPr bwMode="auto">
          <a:xfrm>
            <a:off x="487363" y="879475"/>
            <a:ext cx="8158162"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2240</a:t>
            </a:r>
          </a:p>
          <a:p>
            <a:r>
              <a:rPr lang="en-US" b="1" dirty="0"/>
              <a:t>ERCOT Impact Analysis:  </a:t>
            </a:r>
            <a:r>
              <a:rPr lang="x-none" dirty="0"/>
              <a:t>Between $</a:t>
            </a:r>
            <a:r>
              <a:rPr lang="en-US" dirty="0"/>
              <a:t>60</a:t>
            </a:r>
            <a:r>
              <a:rPr lang="x-none" dirty="0"/>
              <a:t>k and $</a:t>
            </a:r>
            <a:r>
              <a:rPr lang="en-US" dirty="0"/>
              <a:t>80</a:t>
            </a:r>
            <a:r>
              <a:rPr lang="x-none" dirty="0"/>
              <a:t>k</a:t>
            </a:r>
            <a:r>
              <a:rPr lang="en-US" dirty="0"/>
              <a:t>; no impacts to ERCOT staffing; impacts to Energy Management System (EMS), DAIP, </a:t>
            </a:r>
            <a:r>
              <a:rPr lang="x-none" dirty="0"/>
              <a:t>External Public</a:t>
            </a:r>
            <a:r>
              <a:rPr lang="en-US" dirty="0"/>
              <a:t>, and </a:t>
            </a:r>
            <a:r>
              <a:rPr lang="x-none" dirty="0"/>
              <a:t>Data Access &amp; Transparency</a:t>
            </a:r>
            <a:r>
              <a:rPr lang="en-US" dirty="0"/>
              <a:t>; no impacts to </a:t>
            </a:r>
            <a:r>
              <a:rPr lang="x-none" dirty="0"/>
              <a:t>ERCOT business processes</a:t>
            </a:r>
            <a:r>
              <a:rPr lang="en-US" dirty="0"/>
              <a:t>; no impacts to ERCOT grid operations and practices.</a:t>
            </a:r>
          </a:p>
          <a:p>
            <a:r>
              <a:rPr lang="en-US" b="1" dirty="0"/>
              <a:t>Revision Description:  </a:t>
            </a:r>
            <a:r>
              <a:rPr lang="en-US" dirty="0"/>
              <a:t>This NPRR is intended to outline expectations for ERCOT’s posting of information pertaining to intra-hour wind power and Load forecast on the Market Information System (MIS) Public Area.  This NPRR also proposes two new definitions and acronyms for Intra-Hour Wind Power Forecast (IHWPF) and Intra-Hour Load Forecast (IHLF).</a:t>
            </a:r>
          </a:p>
          <a:p>
            <a:r>
              <a:rPr lang="en-US" b="1" dirty="0"/>
              <a:t>PRS Decision:</a:t>
            </a:r>
            <a:r>
              <a:rPr lang="en-US" dirty="0"/>
              <a:t>  On 5/10/18, PRS unanimously voted to recommend approval of NPRR873 as submitted.  On 6/14/18, PRS unanimously voted to endorse and forward to TAC the 5/10/18 PRS Report and the Impact Analysis for NPRR873 with a recommended priority of 2018 and rank of 2240.</a:t>
            </a:r>
          </a:p>
        </p:txBody>
      </p:sp>
    </p:spTree>
    <p:extLst>
      <p:ext uri="{BB962C8B-B14F-4D97-AF65-F5344CB8AC3E}">
        <p14:creationId xmlns:p14="http://schemas.microsoft.com/office/powerpoint/2010/main" val="95194546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NPRR874, Change to Report for Net Allocation to Load Settlement Stability [Tenaska]</a:t>
            </a:r>
            <a:endParaRPr lang="en-US" sz="1800" dirty="0"/>
          </a:p>
        </p:txBody>
      </p:sp>
      <p:sp>
        <p:nvSpPr>
          <p:cNvPr id="15363" name="Rectangle 2"/>
          <p:cNvSpPr>
            <a:spLocks noChangeArrowheads="1"/>
          </p:cNvSpPr>
          <p:nvPr/>
        </p:nvSpPr>
        <p:spPr bwMode="auto">
          <a:xfrm>
            <a:off x="487363" y="879475"/>
            <a:ext cx="8158162"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September 1, 2018</a:t>
            </a:r>
          </a:p>
          <a:p>
            <a:r>
              <a:rPr lang="en-US" b="1" dirty="0"/>
              <a:t>ERCOT Impact Analysis:  </a:t>
            </a:r>
            <a:r>
              <a:rPr lang="en-US" dirty="0"/>
              <a:t>No budgetary impact; no impacts to ERCOT staffing; no impacts to ERCOT computer systems; ERCOT </a:t>
            </a:r>
            <a:r>
              <a:rPr lang="x-none" dirty="0"/>
              <a:t>business processes</a:t>
            </a:r>
            <a:r>
              <a:rPr lang="en-US" dirty="0"/>
              <a:t> will be updated; no impacts to ERCOT grid operations and practices.</a:t>
            </a:r>
          </a:p>
          <a:p>
            <a:r>
              <a:rPr lang="en-US" b="1" dirty="0"/>
              <a:t>Revision Description:  </a:t>
            </a:r>
            <a:r>
              <a:rPr lang="en-US" dirty="0"/>
              <a:t>This NPRR changes the Net Allocation to Load Settlement stability report by breaking out the Load- Allocated CRR Monthly Revenue Zonal Amount (LACMRZAMT) from the other Load-allocated charges and providing dollars per MWh by Congestion Management Zone (CMZ).</a:t>
            </a:r>
          </a:p>
          <a:p>
            <a:r>
              <a:rPr lang="en-US" b="1" dirty="0"/>
              <a:t>PRS Decision:</a:t>
            </a:r>
            <a:r>
              <a:rPr lang="en-US" dirty="0"/>
              <a:t>  On 6/14/18, PRS voted to recommend approval of NPRR874 as submitted.  There was one abstention from the Independent Generator (Luminant) Market Segment.  On 7/19/18, PRS unanimously voted to endorse and forward to TAC the 6/14/18 PRS Report and Impact Analysis for NPRR874.</a:t>
            </a:r>
          </a:p>
        </p:txBody>
      </p:sp>
    </p:spTree>
    <p:extLst>
      <p:ext uri="{BB962C8B-B14F-4D97-AF65-F5344CB8AC3E}">
        <p14:creationId xmlns:p14="http://schemas.microsoft.com/office/powerpoint/2010/main" val="890895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NPRR875, Clarification for the Implementation of NPRR864, RUC Modifications to Consider Market-Based Solutions [ERCOT]</a:t>
            </a:r>
            <a:endParaRPr lang="en-US" sz="1800" dirty="0"/>
          </a:p>
        </p:txBody>
      </p:sp>
      <p:sp>
        <p:nvSpPr>
          <p:cNvPr id="15363" name="Rectangle 2"/>
          <p:cNvSpPr>
            <a:spLocks noChangeArrowheads="1"/>
          </p:cNvSpPr>
          <p:nvPr/>
        </p:nvSpPr>
        <p:spPr bwMode="auto">
          <a:xfrm>
            <a:off x="487363" y="879475"/>
            <a:ext cx="8158162"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x-none" dirty="0"/>
              <a:t>Upon system implementation of NPRR864</a:t>
            </a:r>
            <a:endParaRPr lang="en-US" dirty="0"/>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no impacts to ERCOT grid operations and practices.</a:t>
            </a:r>
          </a:p>
          <a:p>
            <a:r>
              <a:rPr lang="en-US" b="1" dirty="0"/>
              <a:t>Revision Description:  </a:t>
            </a:r>
            <a:r>
              <a:rPr lang="en-US" dirty="0"/>
              <a:t>This NPRR adds clarifying language to sync up the Protocols with the implementation of NPRR864.  Section 5.5.2, Reliability Unit Commitment (RUC) Process, is revised to be much more specific as to how to manage fast-starting Resources in RUC under conditions in which they are disqualified per the compliance metric in paragraph (4) of Section 8.1.2, Current Operating Plan (COP) Performance Requirements.</a:t>
            </a:r>
          </a:p>
          <a:p>
            <a:r>
              <a:rPr lang="en-US" b="1" dirty="0"/>
              <a:t>PRS Decision:</a:t>
            </a:r>
            <a:r>
              <a:rPr lang="en-US" dirty="0"/>
              <a:t>  On 6/14/18, PRS unanimously voted to recommend approval of NPRR875 as amended by the 5/31/18 ERCOT comments.  On 7/19/18, PRS unanimously voted to endorse and forward to TAC the 6/14/18 PRS Report and Impact Analysis for NPRR875.</a:t>
            </a:r>
          </a:p>
        </p:txBody>
      </p:sp>
    </p:spTree>
    <p:extLst>
      <p:ext uri="{BB962C8B-B14F-4D97-AF65-F5344CB8AC3E}">
        <p14:creationId xmlns:p14="http://schemas.microsoft.com/office/powerpoint/2010/main" val="345468925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NPRR877, Use of Actual Interval Data for IDR ESI IDs for Initial Settlement [Oncor]</a:t>
            </a:r>
            <a:endParaRPr lang="en-US" sz="1800" dirty="0"/>
          </a:p>
        </p:txBody>
      </p:sp>
      <p:sp>
        <p:nvSpPr>
          <p:cNvPr id="15363" name="Rectangle 2"/>
          <p:cNvSpPr>
            <a:spLocks noChangeArrowheads="1"/>
          </p:cNvSpPr>
          <p:nvPr/>
        </p:nvSpPr>
        <p:spPr bwMode="auto">
          <a:xfrm>
            <a:off x="487363" y="879475"/>
            <a:ext cx="8158162"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Phase 1 (Priority 2018; Rank 2290) and Phase 2 (Priority 2019; Rank 2540)</a:t>
            </a:r>
          </a:p>
          <a:p>
            <a:r>
              <a:rPr lang="en-US" b="1" dirty="0"/>
              <a:t>ERCOT Impact Analysis:  </a:t>
            </a:r>
            <a:r>
              <a:rPr lang="x-none" dirty="0"/>
              <a:t>Phase 1 - Between $</a:t>
            </a:r>
            <a:r>
              <a:rPr lang="en-US" dirty="0"/>
              <a:t>10</a:t>
            </a:r>
            <a:r>
              <a:rPr lang="x-none" dirty="0"/>
              <a:t>k and $</a:t>
            </a:r>
            <a:r>
              <a:rPr lang="en-US" dirty="0"/>
              <a:t>25</a:t>
            </a:r>
            <a:r>
              <a:rPr lang="x-none" dirty="0"/>
              <a:t>k</a:t>
            </a:r>
            <a:r>
              <a:rPr lang="en-US" dirty="0"/>
              <a:t>, and Phase 2 – Between $25k and $45k; no impacts to ERCOT staffing; impacts to S&amp;B; ERCOT </a:t>
            </a:r>
            <a:r>
              <a:rPr lang="x-none" dirty="0"/>
              <a:t>business processes</a:t>
            </a:r>
            <a:r>
              <a:rPr lang="en-US" dirty="0"/>
              <a:t> will be updated; no impacts to ERCOT grid operations and practices.</a:t>
            </a:r>
          </a:p>
          <a:p>
            <a:r>
              <a:rPr lang="en-US" b="1" dirty="0"/>
              <a:t>Revision Description:  </a:t>
            </a:r>
            <a:r>
              <a:rPr lang="en-US" dirty="0"/>
              <a:t>This NPRR provides a process to allow for the use of actual metered interval data for initial Settlement of an Operating Day for Electric Service Identifiers (ESI IDs) that currently require BUSIDRRQ Load Profiles.</a:t>
            </a:r>
          </a:p>
          <a:p>
            <a:r>
              <a:rPr lang="en-US" b="1" dirty="0"/>
              <a:t>PRS Decision:</a:t>
            </a:r>
            <a:r>
              <a:rPr lang="en-US" dirty="0"/>
              <a:t>  On 6/14/18, PRS unanimously voted to recommend approval of NPRR877 as submitted.  On 7/19/18, PRS unanimously voted to endorse and forward to TAC the 6/14/18 PRS Report and Impact Analysis </a:t>
            </a:r>
            <a:r>
              <a:rPr lang="en-US" dirty="0" smtClean="0"/>
              <a:t>for NPRR877 </a:t>
            </a:r>
            <a:r>
              <a:rPr lang="en-US" dirty="0"/>
              <a:t>with a recommended priority of 2018 and a rank of 2290 for </a:t>
            </a:r>
            <a:r>
              <a:rPr lang="en-US" dirty="0" smtClean="0"/>
              <a:t>Phase </a:t>
            </a:r>
            <a:r>
              <a:rPr lang="en-US" dirty="0"/>
              <a:t>1 and a </a:t>
            </a:r>
            <a:r>
              <a:rPr lang="en-US" dirty="0" smtClean="0"/>
              <a:t>recommended priority </a:t>
            </a:r>
            <a:r>
              <a:rPr lang="en-US" dirty="0"/>
              <a:t>of 2019 and a rank of 2540 for </a:t>
            </a:r>
            <a:r>
              <a:rPr lang="en-US" dirty="0" smtClean="0"/>
              <a:t>Phase </a:t>
            </a:r>
            <a:r>
              <a:rPr lang="en-US" dirty="0"/>
              <a:t>2.</a:t>
            </a:r>
          </a:p>
          <a:p>
            <a:r>
              <a:rPr lang="en-US" b="1" dirty="0"/>
              <a:t>Credit WG Review:</a:t>
            </a:r>
            <a:r>
              <a:rPr lang="en-US" dirty="0"/>
              <a:t>  See 6/21/18 Credit WG comments.</a:t>
            </a:r>
          </a:p>
        </p:txBody>
      </p:sp>
    </p:spTree>
    <p:extLst>
      <p:ext uri="{BB962C8B-B14F-4D97-AF65-F5344CB8AC3E}">
        <p14:creationId xmlns:p14="http://schemas.microsoft.com/office/powerpoint/2010/main" val="13632073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NPRR878, ERS Obligation Report for TDSPs [CenterPoint]</a:t>
            </a:r>
            <a:endParaRPr lang="en-US" sz="1800" dirty="0"/>
          </a:p>
        </p:txBody>
      </p:sp>
      <p:sp>
        <p:nvSpPr>
          <p:cNvPr id="15363" name="Rectangle 2"/>
          <p:cNvSpPr>
            <a:spLocks noChangeArrowheads="1"/>
          </p:cNvSpPr>
          <p:nvPr/>
        </p:nvSpPr>
        <p:spPr bwMode="auto">
          <a:xfrm>
            <a:off x="487363" y="879475"/>
            <a:ext cx="8158162"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a:t>
            </a:r>
          </a:p>
          <a:p>
            <a:r>
              <a:rPr lang="en-US" b="1" dirty="0"/>
              <a:t>ERCOT Impact Analysis:  </a:t>
            </a:r>
            <a:r>
              <a:rPr lang="en-US" dirty="0"/>
              <a:t>Less than $5k (O&amp;M); no impacts to ERCOT staffing; impacts to </a:t>
            </a:r>
            <a:r>
              <a:rPr lang="x-none" dirty="0"/>
              <a:t>Data Access &amp; Transparency</a:t>
            </a:r>
            <a:r>
              <a:rPr lang="en-US" dirty="0"/>
              <a:t>; no impacts to </a:t>
            </a:r>
            <a:r>
              <a:rPr lang="x-none" dirty="0"/>
              <a:t>ERCOT business processes</a:t>
            </a:r>
            <a:r>
              <a:rPr lang="en-US" dirty="0"/>
              <a:t>; no impacts to ERCOT grid operations and practices.</a:t>
            </a:r>
          </a:p>
          <a:p>
            <a:r>
              <a:rPr lang="en-US" b="1" dirty="0"/>
              <a:t>Revision Description:  </a:t>
            </a:r>
            <a:r>
              <a:rPr lang="en-US" dirty="0"/>
              <a:t>This NPRR prescribes ERCOT’s posting of an ERS Obligation Report for Transmission and/or Distribution Service Provider (TDSPs) to the Market Information System (MIS) Certified Area.</a:t>
            </a:r>
          </a:p>
          <a:p>
            <a:r>
              <a:rPr lang="en-US" b="1" dirty="0"/>
              <a:t>PRS Decision:</a:t>
            </a:r>
            <a:r>
              <a:rPr lang="en-US" dirty="0"/>
              <a:t>  On 6/14/18, PRS unanimously voted to recommend approval of NPRR878 as submitted.  On 7/19/18, PRS voted to endorse and forward to TAC the 6/14/18 PRS Report and Impact Analysis for NPRR878.  There was one opposing vote from the Independent Power Marketer (IPM) (Morgan Stanley) Market Segment.</a:t>
            </a:r>
          </a:p>
        </p:txBody>
      </p:sp>
    </p:spTree>
    <p:extLst>
      <p:ext uri="{BB962C8B-B14F-4D97-AF65-F5344CB8AC3E}">
        <p14:creationId xmlns:p14="http://schemas.microsoft.com/office/powerpoint/2010/main" val="62219854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SCR796, Change Validation Rules to Preclude Certain Transactions at Resource Nodes Within Private Use Networks [ERCOT]</a:t>
            </a:r>
            <a:endParaRPr lang="en-US" sz="1800" dirty="0"/>
          </a:p>
        </p:txBody>
      </p:sp>
      <p:sp>
        <p:nvSpPr>
          <p:cNvPr id="15363" name="Rectangle 2"/>
          <p:cNvSpPr>
            <a:spLocks noChangeArrowheads="1"/>
          </p:cNvSpPr>
          <p:nvPr/>
        </p:nvSpPr>
        <p:spPr bwMode="auto">
          <a:xfrm>
            <a:off x="487363" y="879475"/>
            <a:ext cx="8158162"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2250</a:t>
            </a:r>
          </a:p>
          <a:p>
            <a:r>
              <a:rPr lang="en-US" b="1" dirty="0"/>
              <a:t>ERCOT Impact Analysis:  </a:t>
            </a:r>
            <a:r>
              <a:rPr lang="en-US" dirty="0"/>
              <a:t>Between $35k and $55k; no impacts to ERCOT staffing; impacts to NMMS, </a:t>
            </a:r>
            <a:r>
              <a:rPr lang="x-none" dirty="0"/>
              <a:t>Market Management System (MMS)</a:t>
            </a:r>
            <a:r>
              <a:rPr lang="en-US" dirty="0"/>
              <a:t>, DAIP, and Integration; no impacts to </a:t>
            </a:r>
            <a:r>
              <a:rPr lang="x-none" dirty="0"/>
              <a:t>ERCOT business processes</a:t>
            </a:r>
            <a:r>
              <a:rPr lang="en-US" dirty="0"/>
              <a:t>; no impacts to ERCOT grid operations and practices.</a:t>
            </a:r>
          </a:p>
          <a:p>
            <a:r>
              <a:rPr lang="en-US" b="1" dirty="0"/>
              <a:t>Revision Description:  </a:t>
            </a:r>
            <a:r>
              <a:rPr lang="en-US" dirty="0"/>
              <a:t>This SCR modifies the validation rules that the MMS uses to validate bids and offers to exclude Resource Nodes within a Private Use Network site as valid Settlement Points for Day-Ahead Market (DAM) Energy-Only Offers, DAM Energy Bids, and Point-to-Point (PTP) Obligation bids.</a:t>
            </a:r>
          </a:p>
          <a:p>
            <a:r>
              <a:rPr lang="en-US" b="1" dirty="0"/>
              <a:t>PRS Decision:</a:t>
            </a:r>
            <a:r>
              <a:rPr lang="en-US" dirty="0"/>
              <a:t>  On 5/10/18, PRS unanimously voted to recommend approval of SCR796 as submitted.  On 6/14/18, PRS unanimously voted to endorse and forward to TAC the 5/10/18 PRS Report and Impact Analysis for SCR796 with a recommended priority of 2018 and rank of 2250.</a:t>
            </a:r>
          </a:p>
        </p:txBody>
      </p:sp>
    </p:spTree>
    <p:extLst>
      <p:ext uri="{BB962C8B-B14F-4D97-AF65-F5344CB8AC3E}">
        <p14:creationId xmlns:p14="http://schemas.microsoft.com/office/powerpoint/2010/main" val="316650923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2018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solidFill>
                  <a:prstClr val="black">
                    <a:tint val="75000"/>
                  </a:prstClr>
                </a:solidFill>
              </a:rPr>
              <a:pPr/>
              <a:t>17</a:t>
            </a:fld>
            <a:endParaRPr lang="en-US">
              <a:solidFill>
                <a:prstClr val="black">
                  <a:tint val="75000"/>
                </a:prstClr>
              </a:solidFill>
            </a:endParaRPr>
          </a:p>
        </p:txBody>
      </p:sp>
      <p:sp>
        <p:nvSpPr>
          <p:cNvPr id="29" name="TextBox 15"/>
          <p:cNvSpPr txBox="1">
            <a:spLocks noChangeArrowheads="1"/>
          </p:cNvSpPr>
          <p:nvPr/>
        </p:nvSpPr>
        <p:spPr bwMode="auto">
          <a:xfrm>
            <a:off x="160280" y="5447632"/>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5904832"/>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56567" y="5439839"/>
            <a:ext cx="2895600" cy="66172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b="0" kern="0" dirty="0" smtClean="0">
                <a:solidFill>
                  <a:srgbClr val="000000"/>
                </a:solidFill>
                <a:cs typeface="+mn-cs"/>
              </a:rPr>
              <a:t>APPENDIX</a:t>
            </a:r>
          </a:p>
          <a:p>
            <a:pPr defTabSz="914400" eaLnBrk="1" hangingPunct="1">
              <a:defRPr/>
            </a:pPr>
            <a:r>
              <a:rPr lang="en-US" sz="900" b="0" kern="0" dirty="0" smtClean="0">
                <a:solidFill>
                  <a:srgbClr val="000000"/>
                </a:solidFill>
                <a:cs typeface="+mn-cs"/>
              </a:rPr>
              <a:t>Red </a:t>
            </a:r>
            <a:r>
              <a:rPr lang="en-US" sz="900" b="0" kern="0" dirty="0">
                <a:solidFill>
                  <a:srgbClr val="000000"/>
                </a:solidFill>
                <a:cs typeface="+mn-cs"/>
              </a:rPr>
              <a:t>Text: </a:t>
            </a:r>
            <a:r>
              <a:rPr lang="en-US" sz="900" b="0" kern="0" dirty="0" smtClean="0">
                <a:solidFill>
                  <a:srgbClr val="000000"/>
                </a:solidFill>
                <a:cs typeface="+mn-cs"/>
              </a:rPr>
              <a:t>New </a:t>
            </a:r>
            <a:r>
              <a:rPr lang="en-US" sz="900" b="0" kern="0" dirty="0">
                <a:solidFill>
                  <a:srgbClr val="000000"/>
                </a:solidFill>
                <a:cs typeface="+mn-cs"/>
              </a:rPr>
              <a:t>additions and target release </a:t>
            </a:r>
            <a:r>
              <a:rPr lang="en-US" sz="900" b="0" kern="0" dirty="0" smtClean="0">
                <a:solidFill>
                  <a:srgbClr val="000000"/>
                </a:solidFill>
                <a:cs typeface="+mn-cs"/>
              </a:rPr>
              <a:t>changes</a:t>
            </a:r>
          </a:p>
          <a:p>
            <a:pPr defTabSz="914400" eaLnBrk="1" hangingPunct="1">
              <a:defRPr/>
            </a:pPr>
            <a:r>
              <a:rPr lang="en-US" sz="900" b="0" kern="0" dirty="0">
                <a:solidFill>
                  <a:srgbClr val="000000"/>
                </a:solidFill>
                <a:cs typeface="+mn-cs"/>
              </a:rPr>
              <a:t>Strike-Through Text: Previous target release changes</a:t>
            </a:r>
          </a:p>
          <a:p>
            <a:pPr defTabSz="914400" eaLnBrk="1" hangingPunct="1">
              <a:defRPr/>
            </a:pPr>
            <a:r>
              <a:rPr lang="en-US" sz="900" b="0" kern="0" dirty="0">
                <a:solidFill>
                  <a:srgbClr val="000000"/>
                </a:solidFill>
                <a:cs typeface="+mn-cs"/>
              </a:rPr>
              <a:t>(a), (b), etc. indicates multiple </a:t>
            </a:r>
            <a:r>
              <a:rPr lang="en-US" sz="900" b="0" kern="0" dirty="0" smtClean="0">
                <a:solidFill>
                  <a:srgbClr val="000000"/>
                </a:solidFill>
                <a:cs typeface="+mn-cs"/>
              </a:rPr>
              <a:t>phases</a:t>
            </a:r>
            <a:endParaRPr lang="en-US" sz="900" b="0" kern="0" dirty="0">
              <a:solidFill>
                <a:srgbClr val="000000"/>
              </a:solidFill>
              <a:cs typeface="+mn-cs"/>
            </a:endParaRPr>
          </a:p>
        </p:txBody>
      </p:sp>
      <p:graphicFrame>
        <p:nvGraphicFramePr>
          <p:cNvPr id="33" name="Group 3"/>
          <p:cNvGraphicFramePr>
            <a:graphicFrameLocks/>
          </p:cNvGraphicFramePr>
          <p:nvPr>
            <p:extLst/>
          </p:nvPr>
        </p:nvGraphicFramePr>
        <p:xfrm>
          <a:off x="160280" y="838201"/>
          <a:ext cx="8839200" cy="3727703"/>
        </p:xfrm>
        <a:graphic>
          <a:graphicData uri="http://schemas.openxmlformats.org/drawingml/2006/table">
            <a:tbl>
              <a:tblPr/>
              <a:tblGrid>
                <a:gridCol w="1439920"/>
                <a:gridCol w="1524000"/>
                <a:gridCol w="1524191"/>
                <a:gridCol w="1504660"/>
                <a:gridCol w="1390749"/>
                <a:gridCol w="1455680"/>
              </a:tblGrid>
              <a:tr h="54954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2/6 – 2/8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4/5 – 4/9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5/29 – 5/31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8/7 – 8/9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10/23 – 10/25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12/11 – 12/13</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242225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NPRR659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NPRR683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NPRR760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NPRR810</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PGRR042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NPRR846</a:t>
                      </a:r>
                      <a:endParaRPr kumimoji="0" lang="en-US" sz="8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cap="none" normalizeH="0" baseline="0" dirty="0" smtClean="0">
                        <a:ln>
                          <a:noFill/>
                        </a:ln>
                        <a:solidFill>
                          <a:schemeClr val="tx1"/>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NPRR562</a:t>
                      </a:r>
                      <a:r>
                        <a:rPr kumimoji="0" lang="en-US" sz="900" b="0" i="0" u="none" strike="noStrike" cap="none" normalizeH="0" baseline="0" dirty="0" smtClean="0">
                          <a:ln>
                            <a:noFill/>
                          </a:ln>
                          <a:solidFill>
                            <a:schemeClr val="tx1"/>
                          </a:solidFill>
                          <a:effectLst/>
                          <a:latin typeface="Courier New" pitchFamily="49" charset="0"/>
                        </a:rPr>
                        <a:t>(b)</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NPRR776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NOGRR167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NPRR825</a:t>
                      </a:r>
                      <a:r>
                        <a:rPr kumimoji="0" lang="en-US" sz="900" b="0" i="0" u="none" strike="sngStrike" kern="1200" cap="none" normalizeH="0" baseline="0" dirty="0" smtClean="0">
                          <a:ln>
                            <a:noFill/>
                          </a:ln>
                          <a:solidFill>
                            <a:schemeClr val="tx1"/>
                          </a:solidFill>
                          <a:effectLst/>
                          <a:latin typeface="Courier New" pitchFamily="49" charset="0"/>
                          <a:ea typeface="+mn-ea"/>
                          <a:cs typeface="+mn-cs"/>
                        </a:rPr>
                        <a:t>(a)</a:t>
                      </a:r>
                      <a:endParaRPr kumimoji="0" lang="en-US" sz="1200" b="0" i="0" u="none" strike="sng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5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GINR Go-Live</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normalizeH="0" baseline="0" dirty="0" smtClean="0">
                          <a:ln>
                            <a:noFill/>
                          </a:ln>
                          <a:solidFill>
                            <a:schemeClr val="tx1"/>
                          </a:solidFill>
                          <a:effectLst/>
                          <a:latin typeface="Courier New" pitchFamily="49" charset="0"/>
                          <a:ea typeface="+mn-ea"/>
                          <a:cs typeface="+mn-cs"/>
                        </a:rPr>
                        <a:t>(Interconnecting </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normalizeH="0" baseline="0" dirty="0" smtClean="0">
                          <a:ln>
                            <a:noFill/>
                          </a:ln>
                          <a:solidFill>
                            <a:schemeClr val="tx1"/>
                          </a:solidFill>
                          <a:effectLst/>
                          <a:latin typeface="Courier New" pitchFamily="49" charset="0"/>
                          <a:ea typeface="+mn-ea"/>
                          <a:cs typeface="+mn-cs"/>
                        </a:rPr>
                        <a:t>Entities only)</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NPRR854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NPRR864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NPRR519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NPRR620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NPRR809</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SCR794</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4351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8</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r>
            </a:tbl>
          </a:graphicData>
        </a:graphic>
      </p:graphicFrame>
      <p:sp>
        <p:nvSpPr>
          <p:cNvPr id="35" name="TextBox 34"/>
          <p:cNvSpPr txBox="1"/>
          <p:nvPr/>
        </p:nvSpPr>
        <p:spPr>
          <a:xfrm>
            <a:off x="7315200" y="1400352"/>
            <a:ext cx="236905" cy="1800493"/>
          </a:xfrm>
          <a:prstGeom prst="rect">
            <a:avLst/>
          </a:prstGeom>
          <a:noFill/>
        </p:spPr>
        <p:txBody>
          <a:bodyPr wrap="square" rtlCol="0">
            <a:spAutoFit/>
          </a:bodyPr>
          <a:lstStyle/>
          <a:p>
            <a:pPr algn="ctr" defTabSz="914400" eaLnBrk="1" hangingPunct="1">
              <a:defRPr/>
            </a:pPr>
            <a:r>
              <a:rPr lang="en-US" sz="11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endParaRPr lang="en-US" sz="500" b="1" i="1" kern="0" dirty="0" smtClean="0">
              <a:solidFill>
                <a:srgbClr val="000000"/>
              </a:solidFill>
              <a:latin typeface="Arial" panose="020B0604020202020204"/>
              <a:cs typeface="+mn-cs"/>
            </a:endParaRP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2400" b="1" i="1" kern="0" dirty="0" smtClean="0">
                <a:solidFill>
                  <a:srgbClr val="000000"/>
                </a:solidFill>
                <a:latin typeface="Arial" panose="020B0604020202020204"/>
                <a:cs typeface="+mn-cs"/>
              </a:rPr>
              <a:t> </a:t>
            </a:r>
            <a:endParaRPr lang="en-US" sz="28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5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p:txBody>
      </p:sp>
      <p:sp>
        <p:nvSpPr>
          <p:cNvPr id="25" name="TextBox 12"/>
          <p:cNvSpPr txBox="1">
            <a:spLocks noChangeArrowheads="1"/>
          </p:cNvSpPr>
          <p:nvPr/>
        </p:nvSpPr>
        <p:spPr bwMode="auto">
          <a:xfrm>
            <a:off x="3122655" y="3285979"/>
            <a:ext cx="1508760"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6/1</a:t>
            </a:r>
            <a:endParaRPr lang="en-US" sz="1200" kern="0" dirty="0" smtClean="0">
              <a:solidFill>
                <a:prstClr val="black"/>
              </a:solidFill>
              <a:cs typeface="+mn-cs"/>
            </a:endParaRPr>
          </a:p>
        </p:txBody>
      </p:sp>
      <p:sp>
        <p:nvSpPr>
          <p:cNvPr id="41" name="TextBox 40"/>
          <p:cNvSpPr txBox="1"/>
          <p:nvPr/>
        </p:nvSpPr>
        <p:spPr>
          <a:xfrm>
            <a:off x="5805167" y="1394984"/>
            <a:ext cx="370549" cy="2739211"/>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9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6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42" name="TextBox 41"/>
          <p:cNvSpPr txBox="1"/>
          <p:nvPr/>
        </p:nvSpPr>
        <p:spPr>
          <a:xfrm>
            <a:off x="7189795" y="1391700"/>
            <a:ext cx="370549" cy="1354217"/>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P </a:t>
            </a: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p:txBody>
      </p:sp>
      <p:sp>
        <p:nvSpPr>
          <p:cNvPr id="43" name="TextBox 42"/>
          <p:cNvSpPr txBox="1"/>
          <p:nvPr/>
        </p:nvSpPr>
        <p:spPr>
          <a:xfrm>
            <a:off x="8638685" y="1392114"/>
            <a:ext cx="370549" cy="2539157"/>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44" name="TextBox 12"/>
          <p:cNvSpPr txBox="1">
            <a:spLocks noChangeArrowheads="1"/>
          </p:cNvSpPr>
          <p:nvPr/>
        </p:nvSpPr>
        <p:spPr bwMode="auto">
          <a:xfrm>
            <a:off x="4647890" y="3274976"/>
            <a:ext cx="1501431"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8/30</a:t>
            </a:r>
            <a:endParaRPr lang="en-US" sz="1200" kern="0" dirty="0" smtClean="0">
              <a:solidFill>
                <a:prstClr val="black"/>
              </a:solidFill>
              <a:cs typeface="+mn-cs"/>
            </a:endParaRPr>
          </a:p>
        </p:txBody>
      </p:sp>
      <p:sp>
        <p:nvSpPr>
          <p:cNvPr id="3" name="TextBox 2"/>
          <p:cNvSpPr txBox="1"/>
          <p:nvPr/>
        </p:nvSpPr>
        <p:spPr>
          <a:xfrm rot="16200000">
            <a:off x="-301784" y="1935294"/>
            <a:ext cx="1274708" cy="261610"/>
          </a:xfrm>
          <a:prstGeom prst="rect">
            <a:avLst/>
          </a:prstGeom>
          <a:noFill/>
        </p:spPr>
        <p:txBody>
          <a:bodyPr wrap="none" rtlCol="0">
            <a:spAutoFit/>
          </a:bodyPr>
          <a:lstStyle/>
          <a:p>
            <a:pPr defTabSz="914400" eaLnBrk="1" fontAlgn="auto" hangingPunct="1">
              <a:spcBef>
                <a:spcPts val="0"/>
              </a:spcBef>
              <a:spcAft>
                <a:spcPts val="0"/>
              </a:spcAft>
            </a:pPr>
            <a:r>
              <a:rPr lang="en-US" sz="1100" i="1" dirty="0" smtClean="0">
                <a:solidFill>
                  <a:prstClr val="black"/>
                </a:solidFill>
                <a:latin typeface="Arial" panose="020B0604020202020204"/>
                <a:cs typeface="+mn-cs"/>
              </a:rPr>
              <a:t>CMM Release 1a</a:t>
            </a:r>
            <a:endParaRPr lang="en-US" sz="1100" i="1" dirty="0">
              <a:solidFill>
                <a:prstClr val="black"/>
              </a:solidFill>
              <a:latin typeface="Arial" panose="020B0604020202020204"/>
              <a:cs typeface="+mn-cs"/>
            </a:endParaRPr>
          </a:p>
        </p:txBody>
      </p:sp>
      <p:sp>
        <p:nvSpPr>
          <p:cNvPr id="4" name="Left Brace 3"/>
          <p:cNvSpPr/>
          <p:nvPr/>
        </p:nvSpPr>
        <p:spPr>
          <a:xfrm>
            <a:off x="406782" y="1645562"/>
            <a:ext cx="167979" cy="85437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24" name="TextBox 21"/>
          <p:cNvSpPr txBox="1">
            <a:spLocks noChangeArrowheads="1"/>
          </p:cNvSpPr>
          <p:nvPr/>
        </p:nvSpPr>
        <p:spPr bwMode="auto">
          <a:xfrm>
            <a:off x="7065242" y="5480871"/>
            <a:ext cx="1561038"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26" name="TextBox 12"/>
          <p:cNvSpPr txBox="1">
            <a:spLocks noChangeArrowheads="1"/>
          </p:cNvSpPr>
          <p:nvPr/>
        </p:nvSpPr>
        <p:spPr bwMode="auto">
          <a:xfrm>
            <a:off x="140666" y="3292999"/>
            <a:ext cx="1444653"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1/1  &amp;  2/1</a:t>
            </a:r>
            <a:endParaRPr lang="en-US" sz="1200" kern="0" dirty="0">
              <a:solidFill>
                <a:prstClr val="black"/>
              </a:solidFill>
              <a:cs typeface="+mn-cs"/>
            </a:endParaRPr>
          </a:p>
        </p:txBody>
      </p:sp>
      <p:sp>
        <p:nvSpPr>
          <p:cNvPr id="28" name="TextBox 21"/>
          <p:cNvSpPr txBox="1">
            <a:spLocks noChangeArrowheads="1"/>
          </p:cNvSpPr>
          <p:nvPr/>
        </p:nvSpPr>
        <p:spPr bwMode="auto">
          <a:xfrm>
            <a:off x="3957272" y="6171042"/>
            <a:ext cx="2485392" cy="584775"/>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smtClean="0">
                <a:solidFill>
                  <a:prstClr val="black"/>
                </a:solidFill>
                <a:cs typeface="+mn-cs"/>
              </a:rPr>
              <a:t>NPRR825(a) – </a:t>
            </a:r>
            <a:r>
              <a:rPr lang="en-US" sz="800" b="0" kern="0" dirty="0" err="1" smtClean="0">
                <a:solidFill>
                  <a:prstClr val="black"/>
                </a:solidFill>
                <a:cs typeface="+mn-cs"/>
              </a:rPr>
              <a:t>NoticeBuilder</a:t>
            </a:r>
            <a:r>
              <a:rPr lang="en-US" sz="800" b="0" kern="0" dirty="0" smtClean="0">
                <a:solidFill>
                  <a:prstClr val="black"/>
                </a:solidFill>
                <a:cs typeface="+mn-cs"/>
              </a:rPr>
              <a:t> changes</a:t>
            </a:r>
          </a:p>
          <a:p>
            <a:pPr defTabSz="914400" eaLnBrk="1" hangingPunct="1">
              <a:defRPr/>
            </a:pPr>
            <a:r>
              <a:rPr lang="en-US" sz="800" b="0" kern="0" dirty="0" smtClean="0">
                <a:solidFill>
                  <a:prstClr val="black"/>
                </a:solidFill>
                <a:cs typeface="+mn-cs"/>
              </a:rPr>
              <a:t>NPRR562(b</a:t>
            </a:r>
            <a:r>
              <a:rPr lang="en-US" sz="800" b="0" kern="0" dirty="0">
                <a:solidFill>
                  <a:prstClr val="black"/>
                </a:solidFill>
                <a:cs typeface="+mn-cs"/>
              </a:rPr>
              <a:t>) – </a:t>
            </a:r>
            <a:r>
              <a:rPr lang="en-US" sz="800" b="0" kern="0" dirty="0" smtClean="0">
                <a:solidFill>
                  <a:prstClr val="black"/>
                </a:solidFill>
                <a:cs typeface="+mn-cs"/>
              </a:rPr>
              <a:t>Reporting/posting system changes</a:t>
            </a:r>
          </a:p>
          <a:p>
            <a:pPr defTabSz="914400" eaLnBrk="1" hangingPunct="1">
              <a:defRPr/>
            </a:pPr>
            <a:r>
              <a:rPr lang="en-US" sz="800" b="0" kern="0" dirty="0" smtClean="0">
                <a:solidFill>
                  <a:prstClr val="black"/>
                </a:solidFill>
                <a:cs typeface="+mn-cs"/>
              </a:rPr>
              <a:t>NPRR809(b</a:t>
            </a:r>
            <a:r>
              <a:rPr lang="en-US" sz="800" b="0" kern="0" dirty="0">
                <a:solidFill>
                  <a:prstClr val="black"/>
                </a:solidFill>
                <a:cs typeface="+mn-cs"/>
              </a:rPr>
              <a:t>) – Reporting/posting </a:t>
            </a:r>
            <a:r>
              <a:rPr lang="en-US" sz="800" b="0" kern="0" dirty="0" smtClean="0">
                <a:solidFill>
                  <a:prstClr val="black"/>
                </a:solidFill>
                <a:cs typeface="+mn-cs"/>
              </a:rPr>
              <a:t>system changes</a:t>
            </a:r>
            <a:endParaRPr lang="en-US" sz="800" b="0" kern="0" dirty="0">
              <a:solidFill>
                <a:prstClr val="black"/>
              </a:solidFill>
              <a:cs typeface="+mn-cs"/>
            </a:endParaRPr>
          </a:p>
          <a:p>
            <a:pPr defTabSz="914400" eaLnBrk="1" hangingPunct="1">
              <a:defRPr/>
            </a:pPr>
            <a:r>
              <a:rPr lang="en-US" sz="800" b="0" kern="0" dirty="0" smtClean="0">
                <a:solidFill>
                  <a:prstClr val="black"/>
                </a:solidFill>
                <a:cs typeface="+mn-cs"/>
              </a:rPr>
              <a:t>NPRR831(b) – CRR system changes</a:t>
            </a:r>
          </a:p>
        </p:txBody>
      </p:sp>
      <p:sp>
        <p:nvSpPr>
          <p:cNvPr id="38" name="TextBox 37"/>
          <p:cNvSpPr txBox="1"/>
          <p:nvPr/>
        </p:nvSpPr>
        <p:spPr>
          <a:xfrm rot="16200000">
            <a:off x="7015442" y="1826663"/>
            <a:ext cx="1274708" cy="261610"/>
          </a:xfrm>
          <a:prstGeom prst="rect">
            <a:avLst/>
          </a:prstGeom>
          <a:noFill/>
        </p:spPr>
        <p:txBody>
          <a:bodyPr wrap="none" rtlCol="0">
            <a:spAutoFit/>
          </a:bodyPr>
          <a:lstStyle/>
          <a:p>
            <a:pPr defTabSz="914400" eaLnBrk="1" fontAlgn="auto" hangingPunct="1">
              <a:spcBef>
                <a:spcPts val="0"/>
              </a:spcBef>
              <a:spcAft>
                <a:spcPts val="0"/>
              </a:spcAft>
            </a:pPr>
            <a:r>
              <a:rPr lang="en-US" sz="1100" i="1" dirty="0" smtClean="0">
                <a:solidFill>
                  <a:prstClr val="black"/>
                </a:solidFill>
                <a:latin typeface="Arial" panose="020B0604020202020204"/>
                <a:cs typeface="+mn-cs"/>
              </a:rPr>
              <a:t>CMM Release 1b</a:t>
            </a:r>
            <a:endParaRPr lang="en-US" sz="1100" i="1" dirty="0">
              <a:solidFill>
                <a:prstClr val="black"/>
              </a:solidFill>
              <a:latin typeface="Arial" panose="020B0604020202020204"/>
              <a:cs typeface="+mn-cs"/>
            </a:endParaRPr>
          </a:p>
        </p:txBody>
      </p:sp>
      <p:sp>
        <p:nvSpPr>
          <p:cNvPr id="40" name="Left Brace 39"/>
          <p:cNvSpPr/>
          <p:nvPr/>
        </p:nvSpPr>
        <p:spPr>
          <a:xfrm>
            <a:off x="7724008" y="1437976"/>
            <a:ext cx="167979" cy="85437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37" name="TextBox 13"/>
          <p:cNvSpPr txBox="1">
            <a:spLocks noChangeArrowheads="1"/>
          </p:cNvSpPr>
          <p:nvPr/>
        </p:nvSpPr>
        <p:spPr bwMode="auto">
          <a:xfrm>
            <a:off x="160280" y="4642442"/>
            <a:ext cx="8839200" cy="261610"/>
          </a:xfrm>
          <a:prstGeom prst="rect">
            <a:avLst/>
          </a:prstGeom>
          <a:solidFill>
            <a:srgbClr val="BBE0E3"/>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100" kern="0" dirty="0" smtClean="0">
                <a:solidFill>
                  <a:srgbClr val="000000"/>
                </a:solidFill>
                <a:cs typeface="+mn-cs"/>
              </a:rPr>
              <a:t>TBD Items </a:t>
            </a:r>
            <a:r>
              <a:rPr lang="en-US" sz="1000" i="1" kern="0" dirty="0" smtClean="0">
                <a:solidFill>
                  <a:srgbClr val="000000"/>
                </a:solidFill>
                <a:cs typeface="+mn-cs"/>
              </a:rPr>
              <a:t>(and point at which they became “TBD”)</a:t>
            </a:r>
            <a:endParaRPr lang="en-US" sz="1100" i="1" kern="0" dirty="0">
              <a:solidFill>
                <a:srgbClr val="000000"/>
              </a:solidFill>
              <a:cs typeface="+mn-cs"/>
            </a:endParaRPr>
          </a:p>
        </p:txBody>
      </p:sp>
      <p:graphicFrame>
        <p:nvGraphicFramePr>
          <p:cNvPr id="45" name="Table 44"/>
          <p:cNvGraphicFramePr>
            <a:graphicFrameLocks noGrp="1"/>
          </p:cNvGraphicFramePr>
          <p:nvPr>
            <p:extLst/>
          </p:nvPr>
        </p:nvGraphicFramePr>
        <p:xfrm>
          <a:off x="168443" y="4908113"/>
          <a:ext cx="8823157" cy="464820"/>
        </p:xfrm>
        <a:graphic>
          <a:graphicData uri="http://schemas.openxmlformats.org/drawingml/2006/table">
            <a:tbl>
              <a:tblPr firstRow="1" bandRow="1"/>
              <a:tblGrid>
                <a:gridCol w="898357"/>
                <a:gridCol w="914400"/>
                <a:gridCol w="1066800"/>
                <a:gridCol w="5943600"/>
              </a:tblGrid>
              <a:tr h="239895">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2014</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2015</a:t>
                      </a:r>
                      <a:endParaRPr lang="en-US" sz="1050" b="0" dirty="0">
                        <a:solidFill>
                          <a:schemeClr val="tx1"/>
                        </a:solidFill>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2016</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2017</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r>
              <a:tr h="203547">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800" b="0" dirty="0" smtClean="0">
                          <a:solidFill>
                            <a:schemeClr val="tx1"/>
                          </a:solidFill>
                        </a:rPr>
                        <a:t>NPRR664</a:t>
                      </a: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algn="ctr"/>
                      <a:r>
                        <a:rPr lang="en-US" sz="800" b="0" strike="noStrike" dirty="0" smtClean="0">
                          <a:solidFill>
                            <a:schemeClr val="tx1"/>
                          </a:solidFill>
                        </a:rPr>
                        <a:t>None</a:t>
                      </a:r>
                      <a:endParaRPr lang="en-US" sz="800" b="0" strike="no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SCR781  P</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NPRR702  P,</a:t>
                      </a:r>
                      <a:r>
                        <a:rPr lang="en-US" sz="800" b="0" strike="noStrike" baseline="0" dirty="0" smtClean="0">
                          <a:solidFill>
                            <a:schemeClr val="tx1"/>
                          </a:solidFill>
                        </a:rPr>
                        <a:t> SCR777, NPRR831(b), NPRR749 E, NPRR833 E, </a:t>
                      </a:r>
                      <a:r>
                        <a:rPr lang="en-US" sz="800" b="0" strike="noStrike" baseline="0" dirty="0" smtClean="0">
                          <a:solidFill>
                            <a:srgbClr val="FF0000"/>
                          </a:solidFill>
                        </a:rPr>
                        <a:t>NPRR825(a)</a:t>
                      </a:r>
                      <a:endParaRPr lang="en-US" sz="800" b="0" strike="sngStrike" dirty="0">
                        <a:solidFill>
                          <a:srgbClr val="FF0000"/>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r>
            </a:tbl>
          </a:graphicData>
        </a:graphic>
      </p:graphicFrame>
      <p:sp>
        <p:nvSpPr>
          <p:cNvPr id="5" name="TextBox 4"/>
          <p:cNvSpPr txBox="1"/>
          <p:nvPr/>
        </p:nvSpPr>
        <p:spPr>
          <a:xfrm>
            <a:off x="180974" y="3617350"/>
            <a:ext cx="328936" cy="215444"/>
          </a:xfrm>
          <a:prstGeom prst="rect">
            <a:avLst/>
          </a:prstGeom>
          <a:noFill/>
        </p:spPr>
        <p:txBody>
          <a:bodyPr wrap="none" rtlCol="0">
            <a:spAutoFit/>
          </a:bodyPr>
          <a:lstStyle/>
          <a:p>
            <a:pPr defTabSz="914400" eaLnBrk="1" fontAlgn="auto" hangingPunct="1">
              <a:spcBef>
                <a:spcPts val="0"/>
              </a:spcBef>
              <a:spcAft>
                <a:spcPts val="0"/>
              </a:spcAft>
            </a:pPr>
            <a:r>
              <a:rPr lang="en-US" sz="800" dirty="0" smtClean="0">
                <a:solidFill>
                  <a:prstClr val="black"/>
                </a:solidFill>
                <a:latin typeface="Arial" panose="020B0604020202020204"/>
                <a:cs typeface="+mn-cs"/>
              </a:rPr>
              <a:t>1/1</a:t>
            </a:r>
            <a:endParaRPr lang="en-US" sz="800" dirty="0">
              <a:solidFill>
                <a:prstClr val="black"/>
              </a:solidFill>
              <a:latin typeface="Arial" panose="020B0604020202020204"/>
              <a:cs typeface="+mn-cs"/>
            </a:endParaRPr>
          </a:p>
        </p:txBody>
      </p:sp>
      <p:sp>
        <p:nvSpPr>
          <p:cNvPr id="49" name="TextBox 48"/>
          <p:cNvSpPr txBox="1"/>
          <p:nvPr/>
        </p:nvSpPr>
        <p:spPr>
          <a:xfrm>
            <a:off x="190060" y="3844243"/>
            <a:ext cx="328936" cy="215444"/>
          </a:xfrm>
          <a:prstGeom prst="rect">
            <a:avLst/>
          </a:prstGeom>
          <a:noFill/>
        </p:spPr>
        <p:txBody>
          <a:bodyPr wrap="none" rtlCol="0">
            <a:spAutoFit/>
          </a:bodyPr>
          <a:lstStyle/>
          <a:p>
            <a:pPr defTabSz="914400" eaLnBrk="1" fontAlgn="auto" hangingPunct="1">
              <a:spcBef>
                <a:spcPts val="0"/>
              </a:spcBef>
              <a:spcAft>
                <a:spcPts val="0"/>
              </a:spcAft>
            </a:pPr>
            <a:r>
              <a:rPr lang="en-US" sz="800" dirty="0">
                <a:solidFill>
                  <a:prstClr val="black"/>
                </a:solidFill>
                <a:latin typeface="Arial" panose="020B0604020202020204"/>
                <a:cs typeface="+mn-cs"/>
              </a:rPr>
              <a:t>2</a:t>
            </a:r>
            <a:r>
              <a:rPr lang="en-US" sz="800" dirty="0" smtClean="0">
                <a:solidFill>
                  <a:prstClr val="black"/>
                </a:solidFill>
                <a:latin typeface="Arial" panose="020B0604020202020204"/>
                <a:cs typeface="+mn-cs"/>
              </a:rPr>
              <a:t>/1</a:t>
            </a:r>
            <a:endParaRPr lang="en-US" sz="800" dirty="0">
              <a:solidFill>
                <a:prstClr val="black"/>
              </a:solidFill>
              <a:latin typeface="Arial" panose="020B0604020202020204"/>
              <a:cs typeface="+mn-cs"/>
            </a:endParaRPr>
          </a:p>
        </p:txBody>
      </p:sp>
      <p:sp>
        <p:nvSpPr>
          <p:cNvPr id="46" name="TextBox 45"/>
          <p:cNvSpPr txBox="1"/>
          <p:nvPr/>
        </p:nvSpPr>
        <p:spPr>
          <a:xfrm>
            <a:off x="1263557" y="1398340"/>
            <a:ext cx="304892" cy="2723823"/>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6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5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5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dirty="0">
              <a:solidFill>
                <a:prstClr val="black"/>
              </a:solidFill>
              <a:latin typeface="Wingdings" panose="05000000000000000000" pitchFamily="2" charset="2"/>
              <a:cs typeface="+mn-cs"/>
            </a:endParaRPr>
          </a:p>
        </p:txBody>
      </p:sp>
      <p:sp>
        <p:nvSpPr>
          <p:cNvPr id="53" name="TextBox 52"/>
          <p:cNvSpPr txBox="1"/>
          <p:nvPr/>
        </p:nvSpPr>
        <p:spPr>
          <a:xfrm>
            <a:off x="2809262" y="1375039"/>
            <a:ext cx="304892" cy="523220"/>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p:txBody>
      </p:sp>
      <p:sp>
        <p:nvSpPr>
          <p:cNvPr id="39" name="TextBox 38"/>
          <p:cNvSpPr txBox="1"/>
          <p:nvPr/>
        </p:nvSpPr>
        <p:spPr>
          <a:xfrm>
            <a:off x="4360791" y="3570037"/>
            <a:ext cx="304892" cy="523220"/>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p:txBody>
      </p:sp>
      <p:sp>
        <p:nvSpPr>
          <p:cNvPr id="48" name="TextBox 47"/>
          <p:cNvSpPr txBox="1"/>
          <p:nvPr/>
        </p:nvSpPr>
        <p:spPr>
          <a:xfrm>
            <a:off x="4355947" y="1389888"/>
            <a:ext cx="304892" cy="707886"/>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p:txBody>
      </p:sp>
    </p:spTree>
    <p:extLst>
      <p:ext uri="{BB962C8B-B14F-4D97-AF65-F5344CB8AC3E}">
        <p14:creationId xmlns:p14="http://schemas.microsoft.com/office/powerpoint/2010/main" val="91207476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Requests Recommended for Approval by PRS – Unopposed and No Impact (Vote):</a:t>
            </a:r>
          </a:p>
          <a:p>
            <a:pPr marL="0" indent="0" eaLnBrk="1" hangingPunct="1">
              <a:spcBef>
                <a:spcPts val="0"/>
              </a:spcBef>
              <a:buFontTx/>
              <a:buNone/>
              <a:defRPr/>
            </a:pPr>
            <a:endParaRPr lang="en-US" dirty="0" smtClean="0"/>
          </a:p>
          <a:p>
            <a:pPr eaLnBrk="1">
              <a:defRPr/>
            </a:pPr>
            <a:r>
              <a:rPr lang="en-US" b="0" dirty="0" smtClean="0"/>
              <a:t>NPRR862</a:t>
            </a:r>
            <a:r>
              <a:rPr lang="en-US" b="0" dirty="0"/>
              <a:t>, Updates to Address Revisions under PUCT Project 46369 [ERCOT</a:t>
            </a:r>
            <a:r>
              <a:rPr lang="en-US" b="0" dirty="0" smtClean="0"/>
              <a:t>]*</a:t>
            </a:r>
          </a:p>
          <a:p>
            <a:pPr eaLnBrk="1">
              <a:defRPr/>
            </a:pPr>
            <a:endParaRPr lang="en-US" b="0" dirty="0"/>
          </a:p>
          <a:p>
            <a:pPr eaLnBrk="1">
              <a:defRPr/>
            </a:pPr>
            <a:r>
              <a:rPr lang="en-US" b="0" dirty="0"/>
              <a:t>NPRR874, Change to Report for Net Allocation to Load Settlement Stability [Tenaska</a:t>
            </a:r>
            <a:r>
              <a:rPr lang="en-US" b="0" dirty="0" smtClean="0"/>
              <a:t>]*</a:t>
            </a:r>
          </a:p>
          <a:p>
            <a:pPr eaLnBrk="1">
              <a:defRPr/>
            </a:pPr>
            <a:endParaRPr lang="en-US" b="0" dirty="0" smtClean="0"/>
          </a:p>
          <a:p>
            <a:pPr eaLnBrk="1">
              <a:defRPr/>
            </a:pPr>
            <a:r>
              <a:rPr lang="en-US" b="0" dirty="0" smtClean="0"/>
              <a:t>NPRR875</a:t>
            </a:r>
            <a:r>
              <a:rPr lang="en-US" b="0" dirty="0"/>
              <a:t>, Clarification for the Implementation of NPRR864, RUC Modifications to Consider Market-Based Solutions [ERCOT</a:t>
            </a:r>
            <a:r>
              <a:rPr lang="en-US" b="0" dirty="0" smtClean="0"/>
              <a:t>]*</a:t>
            </a:r>
            <a:endParaRPr lang="en-US" b="0" dirty="0"/>
          </a:p>
          <a:p>
            <a:pPr eaLnBrk="1">
              <a:defRPr/>
            </a:pPr>
            <a:endParaRPr lang="en-US" b="0" dirty="0"/>
          </a:p>
          <a:p>
            <a:pPr marL="0" indent="0" eaLnBrk="1">
              <a:buFontTx/>
              <a:buNone/>
              <a:defRPr/>
            </a:pPr>
            <a:endParaRPr lang="en-US" sz="1200" i="1" dirty="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600"/>
              </a:spcAft>
              <a:buFontTx/>
              <a:buNone/>
              <a:defRPr/>
            </a:pPr>
            <a:r>
              <a:rPr lang="en-US" sz="1600" i="1" dirty="0" smtClean="0"/>
              <a:t>(* </a:t>
            </a:r>
            <a:r>
              <a:rPr lang="en-US" sz="1600" i="1" dirty="0"/>
              <a:t>denotes no impact</a:t>
            </a:r>
            <a:r>
              <a:rPr lang="en-US" sz="1600" i="1" dirty="0" smtClean="0"/>
              <a:t>)</a:t>
            </a:r>
            <a:endParaRPr lang="en-US"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Unopposed with Impacts (Vote</a:t>
            </a:r>
            <a:r>
              <a:rPr lang="en-US" dirty="0" smtClean="0"/>
              <a:t>):</a:t>
            </a:r>
          </a:p>
          <a:p>
            <a:pPr marL="0" indent="0" eaLnBrk="1" hangingPunct="1">
              <a:spcBef>
                <a:spcPts val="0"/>
              </a:spcBef>
              <a:buFontTx/>
              <a:buNone/>
              <a:defRPr/>
            </a:pPr>
            <a:endParaRPr lang="en-US" dirty="0"/>
          </a:p>
          <a:p>
            <a:pPr lvl="0"/>
            <a:r>
              <a:rPr lang="en-US" b="0" dirty="0" smtClean="0"/>
              <a:t>NPRR845</a:t>
            </a:r>
            <a:r>
              <a:rPr lang="en-US" b="0" dirty="0"/>
              <a:t>, RMR Process and Agreement Revisions [ERCOT]</a:t>
            </a:r>
          </a:p>
          <a:p>
            <a:pPr lvl="1"/>
            <a:r>
              <a:rPr lang="en-US" dirty="0" smtClean="0"/>
              <a:t>IA: Between $60k and $80k		Priority 2018; Rank 2280</a:t>
            </a:r>
          </a:p>
          <a:p>
            <a:pPr lvl="0"/>
            <a:endParaRPr lang="en-US" b="0" dirty="0" smtClean="0"/>
          </a:p>
          <a:p>
            <a:pPr lvl="0"/>
            <a:r>
              <a:rPr lang="en-US" b="0" dirty="0" smtClean="0"/>
              <a:t>NPRR856</a:t>
            </a:r>
            <a:r>
              <a:rPr lang="en-US" b="0" dirty="0"/>
              <a:t>, Treatment of OFFQS Status in Day-Ahead Make Whole and RUC Settlements [ERCOT</a:t>
            </a:r>
            <a:r>
              <a:rPr lang="en-US" b="0" dirty="0" smtClean="0"/>
              <a:t>]</a:t>
            </a:r>
          </a:p>
          <a:p>
            <a:pPr lvl="1"/>
            <a:r>
              <a:rPr lang="en-US" dirty="0">
                <a:cs typeface="Arial" panose="020B0604020202020204" pitchFamily="34" charset="0"/>
              </a:rPr>
              <a:t>IA: Between $</a:t>
            </a:r>
            <a:r>
              <a:rPr lang="en-US" dirty="0" smtClean="0">
                <a:cs typeface="Arial" panose="020B0604020202020204" pitchFamily="34" charset="0"/>
              </a:rPr>
              <a:t>50k </a:t>
            </a:r>
            <a:r>
              <a:rPr lang="en-US" dirty="0">
                <a:cs typeface="Arial" panose="020B0604020202020204" pitchFamily="34" charset="0"/>
              </a:rPr>
              <a:t>and $</a:t>
            </a:r>
            <a:r>
              <a:rPr lang="en-US" dirty="0" smtClean="0">
                <a:cs typeface="Arial" panose="020B0604020202020204" pitchFamily="34" charset="0"/>
              </a:rPr>
              <a:t>75k</a:t>
            </a:r>
            <a:r>
              <a:rPr lang="en-US" dirty="0">
                <a:cs typeface="Arial" panose="020B0604020202020204" pitchFamily="34" charset="0"/>
              </a:rPr>
              <a:t>	</a:t>
            </a:r>
            <a:r>
              <a:rPr lang="en-US" dirty="0" smtClean="0">
                <a:cs typeface="Arial" panose="020B0604020202020204" pitchFamily="34" charset="0"/>
              </a:rPr>
              <a:t>	Priority 2018; </a:t>
            </a:r>
            <a:r>
              <a:rPr lang="en-US" dirty="0">
                <a:cs typeface="Arial" panose="020B0604020202020204" pitchFamily="34" charset="0"/>
              </a:rPr>
              <a:t>Rank </a:t>
            </a:r>
            <a:r>
              <a:rPr lang="en-US" dirty="0" smtClean="0">
                <a:cs typeface="Arial" panose="020B0604020202020204" pitchFamily="34" charset="0"/>
              </a:rPr>
              <a:t>2230</a:t>
            </a:r>
            <a:endParaRPr lang="en-US" dirty="0">
              <a:cs typeface="Arial" panose="020B0604020202020204" pitchFamily="34" charset="0"/>
            </a:endParaRPr>
          </a:p>
          <a:p>
            <a:pPr lvl="0"/>
            <a:endParaRPr lang="en-US" b="0" dirty="0" smtClean="0"/>
          </a:p>
          <a:p>
            <a:pPr lvl="0"/>
            <a:r>
              <a:rPr lang="en-US" b="0" dirty="0" smtClean="0"/>
              <a:t>NPRR866</a:t>
            </a:r>
            <a:r>
              <a:rPr lang="en-US" b="0" dirty="0"/>
              <a:t>, Mapping Registered Distributed Generation and Load Resources to Transmission Loads in the Network Operations Model [ERCOT</a:t>
            </a:r>
            <a:r>
              <a:rPr lang="en-US" b="0" dirty="0" smtClean="0"/>
              <a:t>]</a:t>
            </a:r>
          </a:p>
          <a:p>
            <a:pPr lvl="1"/>
            <a:r>
              <a:rPr lang="en-US" dirty="0" smtClean="0"/>
              <a:t>IA</a:t>
            </a:r>
            <a:r>
              <a:rPr lang="en-US" dirty="0"/>
              <a:t>: Between </a:t>
            </a:r>
            <a:r>
              <a:rPr lang="en-US" dirty="0" smtClean="0"/>
              <a:t>$10k </a:t>
            </a:r>
            <a:r>
              <a:rPr lang="en-US" dirty="0"/>
              <a:t>and </a:t>
            </a:r>
            <a:r>
              <a:rPr lang="en-US" dirty="0" smtClean="0"/>
              <a:t>$</a:t>
            </a:r>
            <a:r>
              <a:rPr lang="en-US" dirty="0"/>
              <a:t>2</a:t>
            </a:r>
            <a:r>
              <a:rPr lang="en-US" dirty="0" smtClean="0"/>
              <a:t>0k</a:t>
            </a:r>
            <a:r>
              <a:rPr lang="en-US" dirty="0"/>
              <a:t>	</a:t>
            </a:r>
            <a:r>
              <a:rPr lang="en-US" dirty="0" smtClean="0"/>
              <a:t>	Priority 2018; </a:t>
            </a:r>
            <a:r>
              <a:rPr lang="en-US" dirty="0"/>
              <a:t>Rank </a:t>
            </a:r>
            <a:r>
              <a:rPr lang="en-US" dirty="0" smtClean="0"/>
              <a:t>2270</a:t>
            </a:r>
          </a:p>
          <a:p>
            <a:pPr marL="0" indent="0" eaLnBrk="1">
              <a:buFontTx/>
              <a:buNone/>
              <a:defRPr/>
            </a:pPr>
            <a:endParaRPr lang="en-US" sz="1200" i="1" dirty="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dirty="0" smtClean="0"/>
              <a:t>Summary of PRS </a:t>
            </a:r>
            <a:r>
              <a:rPr lang="en-US" altLang="en-US" dirty="0"/>
              <a:t>Update (continued)</a:t>
            </a:r>
            <a:endParaRPr lang="en-US" altLang="en-US" dirty="0" smtClean="0"/>
          </a:p>
        </p:txBody>
      </p:sp>
    </p:spTree>
    <p:extLst>
      <p:ext uri="{BB962C8B-B14F-4D97-AF65-F5344CB8AC3E}">
        <p14:creationId xmlns:p14="http://schemas.microsoft.com/office/powerpoint/2010/main" val="247487448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Unopposed with Impacts (Vote</a:t>
            </a:r>
            <a:r>
              <a:rPr lang="en-US" dirty="0" smtClean="0"/>
              <a:t>) (continued):</a:t>
            </a:r>
          </a:p>
          <a:p>
            <a:pPr marL="0" indent="0" eaLnBrk="1" hangingPunct="1">
              <a:spcBef>
                <a:spcPts val="0"/>
              </a:spcBef>
              <a:buFontTx/>
              <a:buNone/>
              <a:defRPr/>
            </a:pPr>
            <a:endParaRPr lang="en-US" dirty="0"/>
          </a:p>
          <a:p>
            <a:r>
              <a:rPr lang="en-US" b="0" dirty="0" smtClean="0"/>
              <a:t>NPRR873</a:t>
            </a:r>
            <a:r>
              <a:rPr lang="en-US" b="0" dirty="0"/>
              <a:t>, Posting of the ERCOT Wide Intra-Hour Wind Power and Load Forecast on the MIS Public [ERCOT</a:t>
            </a:r>
            <a:r>
              <a:rPr lang="en-US" b="0" dirty="0" smtClean="0"/>
              <a:t>]</a:t>
            </a:r>
          </a:p>
          <a:p>
            <a:pPr lvl="1"/>
            <a:r>
              <a:rPr lang="en-US" dirty="0" smtClean="0"/>
              <a:t>IA:  Between $60k and $80k		Priority 2018; Rank 2240</a:t>
            </a:r>
            <a:endParaRPr lang="en-US" b="0" dirty="0"/>
          </a:p>
          <a:p>
            <a:pPr marL="0" indent="0" eaLnBrk="1">
              <a:buFontTx/>
              <a:buNone/>
              <a:defRPr/>
            </a:pPr>
            <a:endParaRPr lang="en-US" sz="1200" i="1" dirty="0"/>
          </a:p>
          <a:p>
            <a:r>
              <a:rPr lang="en-US" b="0" dirty="0" smtClean="0"/>
              <a:t>NPRR877</a:t>
            </a:r>
            <a:r>
              <a:rPr lang="en-US" b="0" dirty="0"/>
              <a:t>, Use of Actual Interval Data for IDR ESI IDs for Initial Settlement [Oncor</a:t>
            </a:r>
            <a:r>
              <a:rPr lang="en-US" b="0" dirty="0" smtClean="0"/>
              <a:t>]</a:t>
            </a:r>
          </a:p>
          <a:p>
            <a:pPr lvl="1"/>
            <a:r>
              <a:rPr lang="en-US" dirty="0" smtClean="0"/>
              <a:t>IA</a:t>
            </a:r>
            <a:r>
              <a:rPr lang="en-US" dirty="0"/>
              <a:t>:  Between </a:t>
            </a:r>
            <a:r>
              <a:rPr lang="en-US" dirty="0" smtClean="0"/>
              <a:t>$10k </a:t>
            </a:r>
            <a:r>
              <a:rPr lang="en-US" dirty="0"/>
              <a:t>and </a:t>
            </a:r>
            <a:r>
              <a:rPr lang="en-US" dirty="0" smtClean="0"/>
              <a:t>$25k</a:t>
            </a:r>
            <a:r>
              <a:rPr lang="en-US" dirty="0"/>
              <a:t>	</a:t>
            </a:r>
            <a:r>
              <a:rPr lang="en-US" dirty="0" smtClean="0"/>
              <a:t>Phase 1 Priority </a:t>
            </a:r>
            <a:r>
              <a:rPr lang="en-US" dirty="0"/>
              <a:t>2018; Rank </a:t>
            </a:r>
            <a:r>
              <a:rPr lang="en-US" dirty="0" smtClean="0"/>
              <a:t>2290</a:t>
            </a:r>
          </a:p>
          <a:p>
            <a:pPr lvl="1"/>
            <a:r>
              <a:rPr lang="en-US" dirty="0"/>
              <a:t>IA:  Between </a:t>
            </a:r>
            <a:r>
              <a:rPr lang="en-US" dirty="0" smtClean="0"/>
              <a:t>$25k </a:t>
            </a:r>
            <a:r>
              <a:rPr lang="en-US" dirty="0"/>
              <a:t>and </a:t>
            </a:r>
            <a:r>
              <a:rPr lang="en-US" dirty="0" smtClean="0"/>
              <a:t>$45k</a:t>
            </a:r>
            <a:r>
              <a:rPr lang="en-US" dirty="0"/>
              <a:t>	</a:t>
            </a:r>
            <a:r>
              <a:rPr lang="en-US" dirty="0" smtClean="0"/>
              <a:t>Phase 2 Priority 2019; </a:t>
            </a:r>
            <a:r>
              <a:rPr lang="en-US" dirty="0"/>
              <a:t>Rank </a:t>
            </a:r>
            <a:r>
              <a:rPr lang="en-US" dirty="0" smtClean="0"/>
              <a:t>2540</a:t>
            </a:r>
          </a:p>
          <a:p>
            <a:pPr lvl="1"/>
            <a:endParaRPr lang="en-US" i="1" dirty="0"/>
          </a:p>
          <a:p>
            <a:r>
              <a:rPr lang="en-US" b="0" dirty="0" smtClean="0"/>
              <a:t>SCR796</a:t>
            </a:r>
            <a:r>
              <a:rPr lang="en-US" b="0" dirty="0"/>
              <a:t>, Change Validation Rules to Preclude Certain Transactions at Resource Nodes Within Private Use Networks [ERCOT</a:t>
            </a:r>
            <a:r>
              <a:rPr lang="en-US" b="0" dirty="0" smtClean="0"/>
              <a:t>]</a:t>
            </a:r>
          </a:p>
          <a:p>
            <a:pPr lvl="1"/>
            <a:r>
              <a:rPr lang="en-US" dirty="0" smtClean="0"/>
              <a:t>IA</a:t>
            </a:r>
            <a:r>
              <a:rPr lang="en-US" dirty="0"/>
              <a:t>:  Between </a:t>
            </a:r>
            <a:r>
              <a:rPr lang="en-US" dirty="0" smtClean="0"/>
              <a:t>$35k </a:t>
            </a:r>
            <a:r>
              <a:rPr lang="en-US" dirty="0"/>
              <a:t>and </a:t>
            </a:r>
            <a:r>
              <a:rPr lang="en-US" dirty="0" smtClean="0"/>
              <a:t>$55k</a:t>
            </a:r>
            <a:r>
              <a:rPr lang="en-US" dirty="0"/>
              <a:t>		Priority 2018; Rank </a:t>
            </a:r>
            <a:r>
              <a:rPr lang="en-US" dirty="0" smtClean="0"/>
              <a:t>2250</a:t>
            </a:r>
            <a:endParaRPr lang="en-US" dirty="0"/>
          </a:p>
          <a:p>
            <a:pPr lvl="1"/>
            <a:endParaRPr lang="en-US" i="1" dirty="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dirty="0" smtClean="0"/>
              <a:t>Summary of PRS </a:t>
            </a:r>
            <a:r>
              <a:rPr lang="en-US" altLang="en-US" dirty="0"/>
              <a:t>Update (continued)</a:t>
            </a:r>
            <a:endParaRPr lang="en-US" altLang="en-US" dirty="0" smtClean="0"/>
          </a:p>
        </p:txBody>
      </p:sp>
    </p:spTree>
    <p:extLst>
      <p:ext uri="{BB962C8B-B14F-4D97-AF65-F5344CB8AC3E}">
        <p14:creationId xmlns:p14="http://schemas.microsoft.com/office/powerpoint/2010/main" val="87144111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a:spcBef>
                <a:spcPct val="0"/>
              </a:spcBef>
              <a:buFontTx/>
              <a:buNone/>
              <a:defRPr/>
            </a:pPr>
            <a:r>
              <a:rPr lang="en-US" dirty="0" smtClean="0"/>
              <a:t>Revision </a:t>
            </a:r>
            <a:r>
              <a:rPr lang="en-US" dirty="0"/>
              <a:t>Requests Recommended for Approval by PRS – With Opposing Votes (Vote</a:t>
            </a:r>
            <a:r>
              <a:rPr lang="en-US" dirty="0" smtClean="0"/>
              <a:t>):</a:t>
            </a:r>
          </a:p>
          <a:p>
            <a:pPr marL="0" indent="0" eaLnBrk="1">
              <a:spcBef>
                <a:spcPct val="0"/>
              </a:spcBef>
              <a:buFontTx/>
              <a:buNone/>
              <a:defRPr/>
            </a:pPr>
            <a:endParaRPr lang="en-US" dirty="0"/>
          </a:p>
          <a:p>
            <a:pPr eaLnBrk="1">
              <a:defRPr/>
            </a:pPr>
            <a:r>
              <a:rPr lang="en-US" b="0" dirty="0" smtClean="0"/>
              <a:t>NPRR878</a:t>
            </a:r>
            <a:r>
              <a:rPr lang="en-US" b="0" dirty="0"/>
              <a:t>, ERS Obligation Report for TDSPs [</a:t>
            </a:r>
            <a:r>
              <a:rPr lang="en-US" b="0" dirty="0" smtClean="0"/>
              <a:t>CenterPoint]</a:t>
            </a:r>
            <a:endParaRPr lang="en-US" dirty="0" smtClean="0"/>
          </a:p>
          <a:p>
            <a:pPr lvl="1" eaLnBrk="1">
              <a:defRPr/>
            </a:pPr>
            <a:r>
              <a:rPr lang="en-US" dirty="0" smtClean="0"/>
              <a:t>IA</a:t>
            </a:r>
            <a:r>
              <a:rPr lang="en-US" dirty="0"/>
              <a:t>:  </a:t>
            </a:r>
            <a:r>
              <a:rPr lang="en-US" dirty="0" smtClean="0"/>
              <a:t>Less than $5k (O&amp;M)</a:t>
            </a:r>
            <a:r>
              <a:rPr lang="en-US" dirty="0"/>
              <a:t>		Priority </a:t>
            </a:r>
            <a:r>
              <a:rPr lang="en-US" dirty="0" smtClean="0"/>
              <a:t>n/a; </a:t>
            </a:r>
            <a:r>
              <a:rPr lang="en-US" dirty="0"/>
              <a:t>Rank </a:t>
            </a:r>
            <a:r>
              <a:rPr lang="en-US" dirty="0" smtClean="0"/>
              <a:t>n/a</a:t>
            </a:r>
            <a:endParaRPr lang="en-US" b="0" dirty="0"/>
          </a:p>
          <a:p>
            <a:pPr marL="0" indent="0" eaLnBrk="1">
              <a:spcBef>
                <a:spcPct val="0"/>
              </a:spcBef>
              <a:buFontTx/>
              <a:buNone/>
              <a:defRPr/>
            </a:pPr>
            <a:endParaRPr lang="en-US" dirty="0" smtClean="0"/>
          </a:p>
          <a:p>
            <a:pPr marL="0" indent="0" eaLnBrk="1">
              <a:spcBef>
                <a:spcPct val="0"/>
              </a:spcBef>
              <a:buFontTx/>
              <a:buNone/>
              <a:defRPr/>
            </a:pPr>
            <a:endParaRPr lang="en-US" dirty="0" smtClean="0"/>
          </a:p>
          <a:p>
            <a:pPr marL="0" indent="0" eaLnBrk="1">
              <a:spcBef>
                <a:spcPct val="0"/>
              </a:spcBef>
              <a:buFontTx/>
              <a:buNone/>
              <a:defRPr/>
            </a:pPr>
            <a:r>
              <a:rPr lang="en-US" dirty="0" smtClean="0"/>
              <a:t>Revision </a:t>
            </a:r>
            <a:r>
              <a:rPr lang="en-US" dirty="0"/>
              <a:t>Requests </a:t>
            </a:r>
            <a:r>
              <a:rPr lang="en-US" dirty="0" smtClean="0"/>
              <a:t>Rejected:</a:t>
            </a:r>
            <a:endParaRPr lang="en-US" dirty="0"/>
          </a:p>
          <a:p>
            <a:pPr>
              <a:spcBef>
                <a:spcPct val="0"/>
              </a:spcBef>
              <a:defRPr/>
            </a:pPr>
            <a:r>
              <a:rPr lang="en-US" b="0" dirty="0" smtClean="0"/>
              <a:t>NPRR848</a:t>
            </a:r>
            <a:r>
              <a:rPr lang="en-US" b="0" dirty="0"/>
              <a:t>, Separate Clearing Prices for RRS [Morgan Stanley]</a:t>
            </a:r>
            <a:endParaRPr lang="en-US" sz="1200" b="0" i="1" dirty="0" smtClean="0"/>
          </a:p>
          <a:p>
            <a:pPr marL="0" indent="0" eaLnBrk="1">
              <a:buFontTx/>
              <a:buNone/>
              <a:defRPr/>
            </a:pPr>
            <a:endParaRPr lang="en-US" sz="1200" b="0" i="1" dirty="0" smtClean="0"/>
          </a:p>
          <a:p>
            <a:pPr marL="0" indent="0" eaLnBrk="1">
              <a:buFontTx/>
              <a:buNone/>
              <a:defRPr/>
            </a:pPr>
            <a:endParaRPr lang="en-US" sz="1200" b="0" i="1" dirty="0"/>
          </a:p>
          <a:p>
            <a:pPr marL="0" indent="0" eaLnBrk="1">
              <a:buFontTx/>
              <a:buNone/>
              <a:defRPr/>
            </a:pPr>
            <a:endParaRPr lang="en-US" sz="1200" b="0" i="1" dirty="0" smtClean="0"/>
          </a:p>
          <a:p>
            <a:pPr marL="0" indent="0" eaLnBrk="1">
              <a:buFontTx/>
              <a:buNone/>
              <a:defRPr/>
            </a:pPr>
            <a:endParaRPr lang="en-US" sz="1200" b="0" i="1" dirty="0" smtClean="0"/>
          </a:p>
          <a:p>
            <a:pPr marL="0" indent="0" eaLnBrk="1">
              <a:spcBef>
                <a:spcPct val="0"/>
              </a:spcBef>
              <a:buFontTx/>
              <a:buNone/>
              <a:defRPr/>
            </a:pPr>
            <a:r>
              <a:rPr lang="en-US" dirty="0"/>
              <a:t>Revision Requests Withdrawn:</a:t>
            </a:r>
          </a:p>
          <a:p>
            <a:pPr>
              <a:defRPr/>
            </a:pPr>
            <a:r>
              <a:rPr lang="en-US" b="0" dirty="0" smtClean="0"/>
              <a:t>NPRR807</a:t>
            </a:r>
            <a:r>
              <a:rPr lang="en-US" b="0" dirty="0"/>
              <a:t>, Day-Ahead Market Price Correction [ERCOT]</a:t>
            </a: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11267"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dirty="0" smtClean="0"/>
              <a:t>Summary of PRS Update (continued)</a:t>
            </a:r>
          </a:p>
        </p:txBody>
      </p:sp>
    </p:spTree>
    <p:extLst>
      <p:ext uri="{BB962C8B-B14F-4D97-AF65-F5344CB8AC3E}">
        <p14:creationId xmlns:p14="http://schemas.microsoft.com/office/powerpoint/2010/main" val="377103541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mtClean="0"/>
              <a:t>Appendix</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NPRR845, RMR Process and Agreement Revisions [ERCOT]</a:t>
            </a:r>
            <a:endParaRPr lang="en-US" sz="1800" dirty="0"/>
          </a:p>
        </p:txBody>
      </p:sp>
      <p:sp>
        <p:nvSpPr>
          <p:cNvPr id="14339" name="Rectangle 2"/>
          <p:cNvSpPr>
            <a:spLocks noChangeArrowheads="1"/>
          </p:cNvSpPr>
          <p:nvPr/>
        </p:nvSpPr>
        <p:spPr bwMode="auto">
          <a:xfrm>
            <a:off x="487363" y="879475"/>
            <a:ext cx="8158162"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2280</a:t>
            </a:r>
          </a:p>
          <a:p>
            <a:r>
              <a:rPr lang="en-US" b="1" dirty="0"/>
              <a:t>ERCOT Impact Analysis:  </a:t>
            </a:r>
            <a:r>
              <a:rPr lang="x-none" dirty="0"/>
              <a:t>Between $</a:t>
            </a:r>
            <a:r>
              <a:rPr lang="en-US" dirty="0"/>
              <a:t>60</a:t>
            </a:r>
            <a:r>
              <a:rPr lang="x-none" dirty="0"/>
              <a:t>k and $</a:t>
            </a:r>
            <a:r>
              <a:rPr lang="en-US" dirty="0"/>
              <a:t>80</a:t>
            </a:r>
            <a:r>
              <a:rPr lang="x-none" dirty="0"/>
              <a:t>k</a:t>
            </a:r>
            <a:r>
              <a:rPr lang="en-US" dirty="0"/>
              <a:t>; no impacts to ERCOT staffing; impacts to Market Settlements (S&amp;B), Data and Information Products (DAIP), Integration,  and CRM &amp; Registration System (REG); ERCOT </a:t>
            </a:r>
            <a:r>
              <a:rPr lang="x-none" dirty="0"/>
              <a:t>business processes</a:t>
            </a:r>
            <a:r>
              <a:rPr lang="en-US" dirty="0"/>
              <a:t> will be updated; no impacts to ERCOT grid operations and practices.</a:t>
            </a:r>
          </a:p>
          <a:p>
            <a:r>
              <a:rPr lang="en-US" b="1" dirty="0"/>
              <a:t>Revision Description:  </a:t>
            </a:r>
            <a:r>
              <a:rPr lang="en-US" dirty="0"/>
              <a:t>This NPRR incorporates a number of revisions to improve the effectiveness of the Reliability Must-Run (RMR) process.</a:t>
            </a:r>
          </a:p>
          <a:p>
            <a:r>
              <a:rPr lang="en-US" b="1" dirty="0"/>
              <a:t>PRS Decision:</a:t>
            </a:r>
            <a:r>
              <a:rPr lang="en-US" dirty="0"/>
              <a:t>  On 6/14/18, PRS unanimously voted to recommend approval of NPRR845 as amended by the 6/7/18 WMS comments.  On 7/19/18, PRS unanimously voted to endorse and forward to TAC the 6/14/18 PRS Report and Impact Analysis </a:t>
            </a:r>
            <a:r>
              <a:rPr lang="en-US" dirty="0" smtClean="0"/>
              <a:t>for NPRR845 </a:t>
            </a:r>
            <a:r>
              <a:rPr lang="en-US" dirty="0"/>
              <a:t>with a recommended priority of 2018 and a rank of 2280.</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NPRR856, Treatment of OFFQS Status in Day-Ahead Make Whole and RUC Settlements [ERCOT]</a:t>
            </a:r>
            <a:endParaRPr lang="en-US" sz="1800" dirty="0"/>
          </a:p>
        </p:txBody>
      </p:sp>
      <p:sp>
        <p:nvSpPr>
          <p:cNvPr id="14339" name="Rectangle 2"/>
          <p:cNvSpPr>
            <a:spLocks noChangeArrowheads="1"/>
          </p:cNvSpPr>
          <p:nvPr/>
        </p:nvSpPr>
        <p:spPr bwMode="auto">
          <a:xfrm>
            <a:off x="487363" y="879475"/>
            <a:ext cx="8158162"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2018; Rank 2230</a:t>
            </a:r>
          </a:p>
          <a:p>
            <a:r>
              <a:rPr lang="en-US" b="1" dirty="0"/>
              <a:t>ERCOT Impact Analysis:  </a:t>
            </a:r>
            <a:r>
              <a:rPr lang="x-none" dirty="0"/>
              <a:t>Between $</a:t>
            </a:r>
            <a:r>
              <a:rPr lang="en-US" dirty="0"/>
              <a:t>50</a:t>
            </a:r>
            <a:r>
              <a:rPr lang="x-none" dirty="0"/>
              <a:t>k and $</a:t>
            </a:r>
            <a:r>
              <a:rPr lang="en-US" dirty="0"/>
              <a:t>75</a:t>
            </a:r>
            <a:r>
              <a:rPr lang="x-none" dirty="0"/>
              <a:t>k</a:t>
            </a:r>
            <a:r>
              <a:rPr lang="en-US" dirty="0"/>
              <a:t>; no impacts to ERCOT staffing; impacts to S&amp;B and Integration; no impacts to </a:t>
            </a:r>
            <a:r>
              <a:rPr lang="x-none" dirty="0"/>
              <a:t>ERCOT business processes</a:t>
            </a:r>
            <a:r>
              <a:rPr lang="en-US" dirty="0"/>
              <a:t>; no impacts to ERCOT grid operations and practices.</a:t>
            </a:r>
          </a:p>
          <a:p>
            <a:r>
              <a:rPr lang="en-US" b="1" dirty="0"/>
              <a:t>Revision Description:  </a:t>
            </a:r>
            <a:r>
              <a:rPr lang="en-US" dirty="0"/>
              <a:t>This NPRR clarifies that for Day-Ahead make-whole Settlement purposes, the OFFQS status is currently considered an On-Line status and will be considered an Off-Line status after system implementation.  This NPRR also clarifies that the OFFQS Resource Status is considered an On-Line status for purposes of the RUC Capacity-Short Charge.</a:t>
            </a:r>
          </a:p>
          <a:p>
            <a:r>
              <a:rPr lang="en-US" b="1" dirty="0"/>
              <a:t>PRS Decision:</a:t>
            </a:r>
            <a:r>
              <a:rPr lang="en-US" dirty="0"/>
              <a:t>  On 5/10/18, PRS unanimously voted to recommend approval of NPRR856 as amended by the 5/3/18 WMS comments.  On 6/14/18, PRS unanimously voted to endorse and forward to TAC the 5/10/18 PRS Report and Impact Analysis for NPRR856 with a recommended priority of 2018 and rank of 2230.</a:t>
            </a:r>
          </a:p>
        </p:txBody>
      </p:sp>
    </p:spTree>
    <p:extLst>
      <p:ext uri="{BB962C8B-B14F-4D97-AF65-F5344CB8AC3E}">
        <p14:creationId xmlns:p14="http://schemas.microsoft.com/office/powerpoint/2010/main" val="216909505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NPRR862, Updates to Address Revisions under PUCT Project 46369 [ERCOT]</a:t>
            </a:r>
            <a:endParaRPr lang="en-US" sz="1800" dirty="0"/>
          </a:p>
        </p:txBody>
      </p:sp>
      <p:sp>
        <p:nvSpPr>
          <p:cNvPr id="14339" name="Rectangle 2"/>
          <p:cNvSpPr>
            <a:spLocks noChangeArrowheads="1"/>
          </p:cNvSpPr>
          <p:nvPr/>
        </p:nvSpPr>
        <p:spPr bwMode="auto">
          <a:xfrm>
            <a:off x="487363" y="879475"/>
            <a:ext cx="8158162"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September 1, 2018</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no impacts to ERCOT grid operations and practices.</a:t>
            </a:r>
          </a:p>
          <a:p>
            <a:r>
              <a:rPr lang="en-US" b="1" dirty="0"/>
              <a:t>Revision Description:  </a:t>
            </a:r>
            <a:r>
              <a:rPr lang="en-US" dirty="0"/>
              <a:t>This NPRR incorporates a number of revisions to address recent changes to Public Utility Commission of Texas (PUCT) S</a:t>
            </a:r>
            <a:r>
              <a:rPr lang="en-US" cap="small" dirty="0"/>
              <a:t>ubst</a:t>
            </a:r>
            <a:r>
              <a:rPr lang="en-US" dirty="0"/>
              <a:t>. R. 25.502, Pricing Safeguards in Markets Operated by the Electric Reliability Council of </a:t>
            </a:r>
            <a:r>
              <a:rPr lang="en-US" dirty="0" smtClean="0"/>
              <a:t>Texas, in </a:t>
            </a:r>
            <a:r>
              <a:rPr lang="en-US" dirty="0"/>
              <a:t>PUCT Project No. 46369, Rulemaking Relating to Reliability Must-Run Service.</a:t>
            </a:r>
          </a:p>
          <a:p>
            <a:r>
              <a:rPr lang="en-US" b="1" dirty="0"/>
              <a:t>PRS Decision:</a:t>
            </a:r>
            <a:r>
              <a:rPr lang="en-US" dirty="0"/>
              <a:t>  On 6/14/18, PRS unanimously voted to recommend approval of NPRR862 as amended by the 5/24/18 ERCOT comments.  On 7/19/18, PRS unanimously voted to endorse and forward to TAC the 6/14/18 PRS Report and Impact Analysis for NPRR862.</a:t>
            </a:r>
          </a:p>
        </p:txBody>
      </p:sp>
    </p:spTree>
    <p:extLst>
      <p:ext uri="{BB962C8B-B14F-4D97-AF65-F5344CB8AC3E}">
        <p14:creationId xmlns:p14="http://schemas.microsoft.com/office/powerpoint/2010/main" val="3159321606"/>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microsoft.com/office/infopath/2007/PartnerControls"/>
    <ds:schemaRef ds:uri="http://purl.org/dc/elements/1.1/"/>
    <ds:schemaRef ds:uri="http://purl.org/dc/dcmitype/"/>
    <ds:schemaRef ds:uri="http://www.w3.org/XML/1998/namespace"/>
    <ds:schemaRef ds:uri="http://schemas.microsoft.com/office/2006/documentManagement/types"/>
    <ds:schemaRef ds:uri="http://purl.org/dc/terms/"/>
    <ds:schemaRef ds:uri="http://schemas.microsoft.com/office/2006/metadata/properties"/>
    <ds:schemaRef ds:uri="http://schemas.openxmlformats.org/package/2006/metadata/core-properties"/>
    <ds:schemaRef ds:uri="c34af464-7aa1-4edd-9be4-83dffc1cb926"/>
  </ds:schemaRefs>
</ds:datastoreItem>
</file>

<file path=docProps/app.xml><?xml version="1.0" encoding="utf-8"?>
<Properties xmlns="http://schemas.openxmlformats.org/officeDocument/2006/extended-properties" xmlns:vt="http://schemas.openxmlformats.org/officeDocument/2006/docPropsVTypes">
  <Template/>
  <TotalTime>7962</TotalTime>
  <Words>2335</Words>
  <Application>Microsoft Office PowerPoint</Application>
  <PresentationFormat>On-screen Show (4:3)</PresentationFormat>
  <Paragraphs>325</Paragraphs>
  <Slides>17</Slides>
  <Notes>6</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17</vt:i4>
      </vt:variant>
    </vt:vector>
  </HeadingPairs>
  <TitlesOfParts>
    <vt:vector size="23" baseType="lpstr">
      <vt:lpstr>Arial</vt:lpstr>
      <vt:lpstr>Calibri</vt:lpstr>
      <vt:lpstr>Courier New</vt:lpstr>
      <vt:lpstr>Wingdings</vt:lpstr>
      <vt:lpstr>Custom Design</vt:lpstr>
      <vt:lpstr>Office Theme</vt:lpstr>
      <vt:lpstr>PowerPoint Presentation</vt:lpstr>
      <vt:lpstr>Summary of PRS Update</vt:lpstr>
      <vt:lpstr>Summary of PRS Update (continued)</vt:lpstr>
      <vt:lpstr>Summary of PRS Update (continued)</vt:lpstr>
      <vt:lpstr>Summary of PRS Update (continued)</vt:lpstr>
      <vt:lpstr>Appendix</vt:lpstr>
      <vt:lpstr>NPRR845, RMR Process and Agreement Revisions [ERCOT]</vt:lpstr>
      <vt:lpstr>NPRR856, Treatment of OFFQS Status in Day-Ahead Make Whole and RUC Settlements [ERCOT]</vt:lpstr>
      <vt:lpstr>NPRR862, Updates to Address Revisions under PUCT Project 46369 [ERCOT]</vt:lpstr>
      <vt:lpstr>NPRR866, Mapping Registered Distributed Generation and Load Resources to Transmission Loads in the Network Operations Model [ERCOT]</vt:lpstr>
      <vt:lpstr>NPRR873, Posting of the ERCOT Wide Intra-Hour Wind Power and Load Forecast on the MIS Public [ERCOT]</vt:lpstr>
      <vt:lpstr>NPRR874, Change to Report for Net Allocation to Load Settlement Stability [Tenaska]</vt:lpstr>
      <vt:lpstr>NPRR875, Clarification for the Implementation of NPRR864, RUC Modifications to Consider Market-Based Solutions [ERCOT]</vt:lpstr>
      <vt:lpstr>NPRR877, Use of Actual Interval Data for IDR ESI IDs for Initial Settlement [Oncor]</vt:lpstr>
      <vt:lpstr>NPRR878, ERS Obligation Report for TDSPs [CenterPoint]</vt:lpstr>
      <vt:lpstr>SCR796, Change Validation Rules to Preclude Certain Transactions at Resource Nodes Within Private Use Networks [ERCOT]</vt:lpstr>
      <vt:lpstr>2018 Release Targets – Board Approved NPRRs / SCRs / xGRRs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414</cp:revision>
  <cp:lastPrinted>2013-01-30T23:16:36Z</cp:lastPrinted>
  <dcterms:created xsi:type="dcterms:W3CDTF">2010-04-12T23:12:02Z</dcterms:created>
  <dcterms:modified xsi:type="dcterms:W3CDTF">2018-07-19T20:04:15Z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