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17"/>
  </p:notesMasterIdLst>
  <p:handoutMasterIdLst>
    <p:handoutMasterId r:id="rId18"/>
  </p:handoutMasterIdLst>
  <p:sldIdLst>
    <p:sldId id="260" r:id="rId6"/>
    <p:sldId id="282" r:id="rId7"/>
    <p:sldId id="283" r:id="rId8"/>
    <p:sldId id="285" r:id="rId9"/>
    <p:sldId id="286" r:id="rId10"/>
    <p:sldId id="287" r:id="rId11"/>
    <p:sldId id="289" r:id="rId12"/>
    <p:sldId id="277" r:id="rId13"/>
    <p:sldId id="290" r:id="rId14"/>
    <p:sldId id="280" r:id="rId15"/>
    <p:sldId id="291" r:id="rId16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99" d="100"/>
          <a:sy n="99" d="100"/>
        </p:scale>
        <p:origin x="246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1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10.xml"/><Relationship Id="rId10" Type="http://schemas.openxmlformats.org/officeDocument/2006/relationships/slide" Target="slides/slide5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7/23/2018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7/23/2018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618944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185018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902946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0523889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961932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02933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Footer text goes here.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70951"/>
          </a:xfrm>
          <a:prstGeom prst="rect">
            <a:avLst/>
          </a:prstGeom>
        </p:spPr>
        <p:txBody>
          <a:bodyPr/>
          <a:lstStyle>
            <a:lvl1pPr algn="l">
              <a:defRPr sz="24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853233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Footer text goes here.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223084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223084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223084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5994484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248400"/>
            <a:ext cx="28409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endParaRPr lang="en-US" sz="1000" b="0" baseline="0" dirty="0" smtClean="0">
              <a:solidFill>
                <a:schemeClr val="tx1"/>
              </a:solidFill>
            </a:endParaRPr>
          </a:p>
          <a:p>
            <a:pPr algn="l"/>
            <a:r>
              <a:rPr lang="en-US" sz="1000" b="0" baseline="0" dirty="0" smtClean="0">
                <a:solidFill>
                  <a:schemeClr val="tx1"/>
                </a:solidFill>
              </a:rPr>
              <a:t>ERCOT Public</a:t>
            </a:r>
            <a:endParaRPr lang="en-US" sz="1000" b="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mktrules/puctDirectives" TargetMode="Externa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05200" y="1371600"/>
            <a:ext cx="5553740" cy="38472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 smtClean="0">
                <a:solidFill>
                  <a:schemeClr val="tx2"/>
                </a:solidFill>
              </a:rPr>
              <a:t>ERCOT </a:t>
            </a:r>
            <a:r>
              <a:rPr lang="en-US" sz="2000" b="1" dirty="0">
                <a:solidFill>
                  <a:schemeClr val="tx2"/>
                </a:solidFill>
              </a:rPr>
              <a:t>Recommendations </a:t>
            </a:r>
            <a:r>
              <a:rPr lang="en-US" sz="2000" b="1" dirty="0" smtClean="0">
                <a:solidFill>
                  <a:schemeClr val="tx2"/>
                </a:solidFill>
              </a:rPr>
              <a:t>for Public Utility Commission of Texas (PUCT) Oversight </a:t>
            </a:r>
            <a:r>
              <a:rPr lang="en-US" sz="2000" b="1" dirty="0">
                <a:solidFill>
                  <a:schemeClr val="tx2"/>
                </a:solidFill>
              </a:rPr>
              <a:t>Project No. 46304 Relating to DC Tie Project Proposed by Southern Cross Transmission, LLC</a:t>
            </a:r>
            <a:endParaRPr lang="en-US" b="1" dirty="0" smtClean="0">
              <a:solidFill>
                <a:schemeClr val="tx2"/>
              </a:solidFill>
            </a:endParaRPr>
          </a:p>
          <a:p>
            <a:endParaRPr lang="en-US" i="1" dirty="0" smtClean="0">
              <a:solidFill>
                <a:schemeClr val="tx2"/>
              </a:solidFill>
            </a:endParaRPr>
          </a:p>
          <a:p>
            <a:r>
              <a:rPr lang="en-US" i="1" dirty="0" smtClean="0">
                <a:solidFill>
                  <a:schemeClr val="tx2"/>
                </a:solidFill>
              </a:rPr>
              <a:t>Matt Mereness</a:t>
            </a:r>
            <a:endParaRPr lang="en-US" i="1" dirty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Director, Compliance</a:t>
            </a: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TAC Meeting</a:t>
            </a: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ERCOT </a:t>
            </a:r>
          </a:p>
          <a:p>
            <a:r>
              <a:rPr lang="en-US" dirty="0" smtClean="0">
                <a:solidFill>
                  <a:schemeClr val="tx2"/>
                </a:solidFill>
              </a:rPr>
              <a:t>July 26, 2018</a:t>
            </a:r>
            <a:endParaRPr lang="en-US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746918"/>
          </a:xfrm>
        </p:spPr>
        <p:txBody>
          <a:bodyPr/>
          <a:lstStyle/>
          <a:p>
            <a:r>
              <a:rPr lang="en-US" dirty="0" smtClean="0"/>
              <a:t>Endorsement request for Directive 8</a:t>
            </a:r>
            <a:endParaRPr lang="en-US" sz="28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685800"/>
            <a:ext cx="8534400" cy="5334000"/>
          </a:xfrm>
        </p:spPr>
        <p:txBody>
          <a:bodyPr/>
          <a:lstStyle/>
          <a:p>
            <a:pPr marL="0" indent="0">
              <a:buNone/>
            </a:pPr>
            <a:r>
              <a:rPr lang="en-US" sz="2400" b="1" dirty="0" smtClean="0"/>
              <a:t>Directive </a:t>
            </a:r>
            <a:r>
              <a:rPr lang="en-US" sz="2400" b="1" dirty="0"/>
              <a:t>8</a:t>
            </a:r>
            <a:endParaRPr lang="en-US" sz="2400" b="1" dirty="0" smtClean="0"/>
          </a:p>
          <a:p>
            <a:r>
              <a:rPr lang="en-US" sz="2000" dirty="0" smtClean="0"/>
              <a:t>Requires 2 determinations:</a:t>
            </a:r>
          </a:p>
          <a:p>
            <a:pPr marL="914400" lvl="2" indent="0">
              <a:buNone/>
            </a:pPr>
            <a:r>
              <a:rPr lang="en-US" sz="1600" dirty="0" smtClean="0"/>
              <a:t>Determine </a:t>
            </a:r>
            <a:r>
              <a:rPr lang="en-US" sz="1600" dirty="0"/>
              <a:t>whether Southern Cross Transmission or any other entity scheduling flows across the Southern Cross DC </a:t>
            </a:r>
            <a:r>
              <a:rPr lang="en-US" sz="1600" dirty="0" smtClean="0"/>
              <a:t>Tie </a:t>
            </a:r>
            <a:r>
              <a:rPr lang="en-US" sz="1600" dirty="0"/>
              <a:t>should be required to provide or </a:t>
            </a:r>
            <a:r>
              <a:rPr lang="en-US" sz="1600" dirty="0" smtClean="0"/>
              <a:t>procure: </a:t>
            </a:r>
          </a:p>
          <a:p>
            <a:pPr marL="1714500" lvl="3" indent="-342900">
              <a:buFont typeface="+mj-lt"/>
              <a:buAutoNum type="arabicParenR"/>
            </a:pPr>
            <a:r>
              <a:rPr lang="en-US" sz="1200" dirty="0"/>
              <a:t>V</a:t>
            </a:r>
            <a:r>
              <a:rPr lang="en-US" sz="1200" dirty="0" smtClean="0"/>
              <a:t>oltage </a:t>
            </a:r>
            <a:r>
              <a:rPr lang="en-US" sz="1200" dirty="0"/>
              <a:t>S</a:t>
            </a:r>
            <a:r>
              <a:rPr lang="en-US" sz="1200" dirty="0" smtClean="0"/>
              <a:t>upport </a:t>
            </a:r>
            <a:r>
              <a:rPr lang="en-US" sz="1200" dirty="0"/>
              <a:t>S</a:t>
            </a:r>
            <a:r>
              <a:rPr lang="en-US" sz="1200" dirty="0" smtClean="0"/>
              <a:t>ervice </a:t>
            </a:r>
          </a:p>
          <a:p>
            <a:pPr marL="1714500" lvl="3" indent="-342900">
              <a:buFont typeface="+mj-lt"/>
              <a:buAutoNum type="arabicParenR"/>
            </a:pPr>
            <a:r>
              <a:rPr lang="en-US" sz="1200" dirty="0" smtClean="0"/>
              <a:t>Primary Frequency Response</a:t>
            </a:r>
          </a:p>
          <a:p>
            <a:r>
              <a:rPr lang="en-US" sz="2000" dirty="0"/>
              <a:t>This request addresses the </a:t>
            </a:r>
            <a:r>
              <a:rPr lang="en-US" sz="2000" dirty="0" smtClean="0"/>
              <a:t>second (2) </a:t>
            </a:r>
            <a:r>
              <a:rPr lang="en-US" sz="2000" dirty="0"/>
              <a:t>determination only.</a:t>
            </a:r>
          </a:p>
          <a:p>
            <a:pPr marL="514350" lvl="1" indent="0">
              <a:buNone/>
            </a:pPr>
            <a:endParaRPr lang="en-US" sz="500" dirty="0" smtClean="0"/>
          </a:p>
          <a:p>
            <a:r>
              <a:rPr lang="en-US" sz="2000" b="1" dirty="0" smtClean="0">
                <a:solidFill>
                  <a:srgbClr val="FF0000"/>
                </a:solidFill>
              </a:rPr>
              <a:t>Determination:</a:t>
            </a:r>
            <a:r>
              <a:rPr lang="en-US" sz="2000" dirty="0" smtClean="0">
                <a:solidFill>
                  <a:srgbClr val="FF0000"/>
                </a:solidFill>
              </a:rPr>
              <a:t> </a:t>
            </a:r>
            <a:r>
              <a:rPr lang="en-US" sz="2000" dirty="0">
                <a:solidFill>
                  <a:srgbClr val="FF0000"/>
                </a:solidFill>
              </a:rPr>
              <a:t>No Protocol or Other Binding Document (OBD) Revision Requests concerning Primary Frequency Response (PFR) are necessary in order to specifically accommodate the </a:t>
            </a:r>
            <a:r>
              <a:rPr lang="en-US" sz="2000" dirty="0" smtClean="0">
                <a:solidFill>
                  <a:srgbClr val="FF0000"/>
                </a:solidFill>
              </a:rPr>
              <a:t>SCT DC Tie.</a:t>
            </a:r>
          </a:p>
          <a:p>
            <a:pPr marL="0" indent="0">
              <a:buNone/>
            </a:pPr>
            <a:endParaRPr lang="en-US" sz="500" dirty="0" smtClean="0">
              <a:solidFill>
                <a:srgbClr val="FF0000"/>
              </a:solidFill>
            </a:endParaRPr>
          </a:p>
          <a:p>
            <a:r>
              <a:rPr lang="en-US" sz="2000" b="1" dirty="0" smtClean="0"/>
              <a:t>Basis for Determination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sz="1600" dirty="0" smtClean="0"/>
              <a:t>ERCOT’s System </a:t>
            </a:r>
            <a:r>
              <a:rPr lang="en-US" sz="1600" dirty="0"/>
              <a:t>currently exceeds minimum PFR requirements under NERC standards; </a:t>
            </a:r>
            <a:endParaRPr lang="en-US" sz="1600" dirty="0" smtClean="0"/>
          </a:p>
          <a:p>
            <a:pPr marL="800100" lvl="1" indent="-342900">
              <a:buFont typeface="+mj-lt"/>
              <a:buAutoNum type="arabicPeriod"/>
            </a:pPr>
            <a:r>
              <a:rPr lang="en-US" sz="1600" dirty="0"/>
              <a:t>C</a:t>
            </a:r>
            <a:r>
              <a:rPr lang="en-US" sz="1600" dirty="0" smtClean="0"/>
              <a:t>oordinating </a:t>
            </a:r>
            <a:r>
              <a:rPr lang="en-US" sz="1600" dirty="0"/>
              <a:t>with other Balancing Authorities in providing PFR would introduce significant operational complexities; and </a:t>
            </a:r>
            <a:endParaRPr lang="en-US" sz="1600" dirty="0" smtClean="0"/>
          </a:p>
          <a:p>
            <a:pPr marL="800100" lvl="1" indent="-342900">
              <a:buFont typeface="+mj-lt"/>
              <a:buAutoNum type="arabicPeriod"/>
            </a:pPr>
            <a:r>
              <a:rPr lang="en-US" sz="1600" dirty="0" smtClean="0"/>
              <a:t>Current </a:t>
            </a:r>
            <a:r>
              <a:rPr lang="en-US" sz="1600" dirty="0"/>
              <a:t>ERCOT Protocols </a:t>
            </a:r>
            <a:r>
              <a:rPr lang="en-US" sz="1600" dirty="0" smtClean="0"/>
              <a:t>do </a:t>
            </a:r>
            <a:r>
              <a:rPr lang="en-US" sz="1600" dirty="0"/>
              <a:t>not require existing DC </a:t>
            </a:r>
            <a:r>
              <a:rPr lang="en-US" sz="1600" dirty="0" smtClean="0"/>
              <a:t>Ties </a:t>
            </a:r>
            <a:r>
              <a:rPr lang="en-US" sz="1600" dirty="0"/>
              <a:t>to provide PFR.</a:t>
            </a:r>
            <a:endParaRPr lang="en-US" sz="1600" dirty="0" smtClean="0"/>
          </a:p>
          <a:p>
            <a:endParaRPr lang="en-US" sz="500" b="1" dirty="0" smtClean="0"/>
          </a:p>
          <a:p>
            <a:endParaRPr lang="en-US" sz="2400" dirty="0">
              <a:solidFill>
                <a:schemeClr val="tx2"/>
              </a:solidFill>
            </a:endParaRPr>
          </a:p>
          <a:p>
            <a:pPr marL="0" indent="0">
              <a:buNone/>
            </a:pPr>
            <a:endParaRPr lang="en-US" sz="2400" dirty="0" smtClean="0">
              <a:solidFill>
                <a:schemeClr val="tx2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610600" y="6248400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28471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Next steps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US" sz="2400" dirty="0" smtClean="0"/>
              <a:t>Presentation on Directives 1 and 5 and request for vote on Directive 8 will be made to ERCOT Board at August 7, 2018 meeting</a:t>
            </a:r>
          </a:p>
          <a:p>
            <a:pPr marL="457200" lvl="1" indent="0">
              <a:buNone/>
            </a:pPr>
            <a:endParaRPr lang="en-US" sz="2400" dirty="0" smtClean="0"/>
          </a:p>
          <a:p>
            <a:pPr lvl="1"/>
            <a:r>
              <a:rPr lang="en-US" sz="2400" dirty="0" smtClean="0"/>
              <a:t>ERCOT staff will continue to work with stakeholders on remaining Directives</a:t>
            </a:r>
          </a:p>
          <a:p>
            <a:pPr lvl="1"/>
            <a:endParaRPr lang="en-US" sz="2400" dirty="0"/>
          </a:p>
          <a:p>
            <a:pPr lvl="1"/>
            <a:r>
              <a:rPr lang="en-US" sz="2400" dirty="0" smtClean="0"/>
              <a:t>Webpage established on ercot.com to </a:t>
            </a:r>
            <a:r>
              <a:rPr lang="en-US" sz="2400" dirty="0"/>
              <a:t>track work on </a:t>
            </a:r>
            <a:r>
              <a:rPr lang="en-US" sz="2400" dirty="0" smtClean="0"/>
              <a:t>Directives: </a:t>
            </a:r>
            <a:r>
              <a:rPr lang="en-US" sz="2000" dirty="0">
                <a:hlinkClick r:id="rId2"/>
              </a:rPr>
              <a:t>http://</a:t>
            </a:r>
            <a:r>
              <a:rPr lang="en-US" sz="2000" dirty="0" smtClean="0">
                <a:hlinkClick r:id="rId2"/>
              </a:rPr>
              <a:t>www.ercot.com/mktrules/puctDirectives</a:t>
            </a:r>
            <a:endParaRPr lang="en-US" sz="2000" dirty="0" smtClean="0"/>
          </a:p>
          <a:p>
            <a:pPr lvl="1"/>
            <a:endParaRPr lang="en-US" sz="2000" dirty="0" smtClean="0"/>
          </a:p>
          <a:p>
            <a:pPr marL="457200" lvl="1" indent="0">
              <a:buNone/>
            </a:pPr>
            <a:endParaRPr lang="en-US" sz="2000" dirty="0" smtClean="0"/>
          </a:p>
          <a:p>
            <a:pPr lvl="1"/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8513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Outline of </a:t>
            </a:r>
            <a:r>
              <a:rPr lang="en-US" sz="2000" dirty="0"/>
              <a:t>Discussion for R</a:t>
            </a:r>
            <a:r>
              <a:rPr lang="en-US" sz="2000" dirty="0" smtClean="0"/>
              <a:t>ecommendations for PUCT </a:t>
            </a:r>
            <a:r>
              <a:rPr lang="en-US" sz="2000" dirty="0"/>
              <a:t>Oversight Project No. 46304 Relating to </a:t>
            </a:r>
            <a:r>
              <a:rPr lang="en-US" sz="2000" dirty="0" smtClean="0"/>
              <a:t>Southern Cross Transmission (SCT) DC </a:t>
            </a:r>
            <a:r>
              <a:rPr lang="en-US" sz="2000" dirty="0"/>
              <a:t>Tie </a:t>
            </a:r>
            <a:r>
              <a:rPr lang="en-US" sz="2000" dirty="0" smtClean="0"/>
              <a:t>Project</a:t>
            </a:r>
            <a:endParaRPr lang="en-US" sz="2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71600"/>
            <a:ext cx="8534400" cy="3962400"/>
          </a:xfrm>
        </p:spPr>
        <p:txBody>
          <a:bodyPr/>
          <a:lstStyle/>
          <a:p>
            <a:r>
              <a:rPr lang="en-US" sz="2400" dirty="0" smtClean="0"/>
              <a:t>Background of Project and PUCT Directives</a:t>
            </a:r>
          </a:p>
          <a:p>
            <a:r>
              <a:rPr lang="en-US" sz="2400" dirty="0" smtClean="0"/>
              <a:t>List of PUCT Directives</a:t>
            </a:r>
          </a:p>
          <a:p>
            <a:r>
              <a:rPr lang="en-US" sz="2400" dirty="0" smtClean="0"/>
              <a:t>Summary of engagement process to date</a:t>
            </a:r>
          </a:p>
          <a:p>
            <a:r>
              <a:rPr lang="en-US" sz="2400" dirty="0" smtClean="0"/>
              <a:t>Process to review and make recommendations on Directives</a:t>
            </a:r>
          </a:p>
          <a:p>
            <a:r>
              <a:rPr lang="en-US" sz="2400" dirty="0" smtClean="0"/>
              <a:t>Specific Directives in this update:</a:t>
            </a:r>
          </a:p>
          <a:p>
            <a:pPr lvl="1"/>
            <a:r>
              <a:rPr lang="en-US" sz="2000" dirty="0" smtClean="0"/>
              <a:t>Directives 1 &amp; 5 (Informational Only)</a:t>
            </a:r>
          </a:p>
          <a:p>
            <a:pPr lvl="1"/>
            <a:r>
              <a:rPr lang="en-US" sz="2000" dirty="0" smtClean="0">
                <a:solidFill>
                  <a:srgbClr val="FF0000"/>
                </a:solidFill>
              </a:rPr>
              <a:t>Directive 8</a:t>
            </a:r>
            <a:r>
              <a:rPr lang="en-US" sz="2000" dirty="0">
                <a:solidFill>
                  <a:srgbClr val="FF0000"/>
                </a:solidFill>
              </a:rPr>
              <a:t> </a:t>
            </a:r>
            <a:r>
              <a:rPr lang="en-US" sz="2000" dirty="0" smtClean="0">
                <a:solidFill>
                  <a:srgbClr val="FF0000"/>
                </a:solidFill>
              </a:rPr>
              <a:t>- Primary Frequency Response (Possible Vote)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17683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Background of Project and PUCT Directives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838200"/>
            <a:ext cx="8534400" cy="3124200"/>
          </a:xfrm>
        </p:spPr>
        <p:txBody>
          <a:bodyPr/>
          <a:lstStyle/>
          <a:p>
            <a:r>
              <a:rPr lang="en-US" sz="1800" dirty="0" smtClean="0"/>
              <a:t>Southern </a:t>
            </a:r>
            <a:r>
              <a:rPr lang="en-US" sz="1800" dirty="0"/>
              <a:t>Cross Transmission LLC/Pattern Power Marketing LLC received FERC approval (FERC Docket No. TX 11-1-001) to interconnect </a:t>
            </a:r>
            <a:r>
              <a:rPr lang="en-US" sz="1800" dirty="0" smtClean="0"/>
              <a:t>DC </a:t>
            </a:r>
            <a:r>
              <a:rPr lang="en-US" sz="1800" dirty="0"/>
              <a:t>Tie </a:t>
            </a:r>
            <a:r>
              <a:rPr lang="en-US" sz="1800" dirty="0" smtClean="0"/>
              <a:t>line.</a:t>
            </a:r>
            <a:endParaRPr lang="en-US" sz="1800" dirty="0"/>
          </a:p>
          <a:p>
            <a:r>
              <a:rPr lang="en-US" sz="1800" dirty="0" smtClean="0"/>
              <a:t>PUCT imposed conditions for interconnection of the SCT DC </a:t>
            </a:r>
            <a:r>
              <a:rPr lang="en-US" sz="1800" dirty="0"/>
              <a:t>Tie line </a:t>
            </a:r>
            <a:r>
              <a:rPr lang="en-US" sz="1800" dirty="0" smtClean="0"/>
              <a:t>in two </a:t>
            </a:r>
            <a:r>
              <a:rPr lang="en-US" sz="1800" dirty="0"/>
              <a:t>PUCT </a:t>
            </a:r>
            <a:r>
              <a:rPr lang="en-US" sz="1800" dirty="0" smtClean="0"/>
              <a:t>proceedings:</a:t>
            </a:r>
            <a:endParaRPr lang="en-US" sz="1800" dirty="0"/>
          </a:p>
          <a:p>
            <a:pPr lvl="1"/>
            <a:r>
              <a:rPr lang="en-US" sz="1400" dirty="0" smtClean="0"/>
              <a:t>City of Garland </a:t>
            </a:r>
            <a:r>
              <a:rPr lang="en-US" sz="1400" dirty="0"/>
              <a:t>docket – Docket No. 45624</a:t>
            </a:r>
          </a:p>
          <a:p>
            <a:pPr lvl="1"/>
            <a:r>
              <a:rPr lang="en-US" sz="1400" dirty="0" smtClean="0"/>
              <a:t>Oversight </a:t>
            </a:r>
            <a:r>
              <a:rPr lang="en-US" sz="1400" dirty="0"/>
              <a:t>proceeding arising out of </a:t>
            </a:r>
            <a:r>
              <a:rPr lang="en-US" sz="1400" dirty="0" smtClean="0"/>
              <a:t>City of Garland </a:t>
            </a:r>
            <a:r>
              <a:rPr lang="en-US" sz="1400" dirty="0"/>
              <a:t>docket – Project No. 46304</a:t>
            </a:r>
          </a:p>
          <a:p>
            <a:r>
              <a:rPr lang="en-US" sz="1800" dirty="0" smtClean="0"/>
              <a:t>As </a:t>
            </a:r>
            <a:r>
              <a:rPr lang="en-US" sz="1800" dirty="0"/>
              <a:t>part </a:t>
            </a:r>
            <a:r>
              <a:rPr lang="en-US" sz="1800" dirty="0" smtClean="0"/>
              <a:t>of the </a:t>
            </a:r>
            <a:r>
              <a:rPr lang="en-US" sz="1800" dirty="0"/>
              <a:t>oversight proceeding, PUCT issued 14 Directives to ERCOT, requiring certain studies and determinations be made to accommodate the </a:t>
            </a:r>
            <a:r>
              <a:rPr lang="en-US" sz="1800" dirty="0" smtClean="0"/>
              <a:t>SCT DC Tie.</a:t>
            </a:r>
            <a:endParaRPr lang="en-US" sz="1800" dirty="0"/>
          </a:p>
          <a:p>
            <a:endParaRPr lang="en-US" sz="1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3</a:t>
            </a:fld>
            <a:endParaRPr lang="en-US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782075" y="3429000"/>
            <a:ext cx="4285725" cy="309910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94818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List of PUCT Order 46304 Directives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 dirty="0"/>
          </a:p>
        </p:txBody>
      </p:sp>
      <p:graphicFrame>
        <p:nvGraphicFramePr>
          <p:cNvPr id="3" name="Content Placeholder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24385403"/>
              </p:ext>
            </p:extLst>
          </p:nvPr>
        </p:nvGraphicFramePr>
        <p:xfrm>
          <a:off x="304800" y="838200"/>
          <a:ext cx="8415454" cy="49358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6358054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990600"/>
              </a:tblGrid>
              <a:tr h="152400">
                <a:tc>
                  <a:txBody>
                    <a:bodyPr/>
                    <a:lstStyle/>
                    <a:p>
                      <a:pPr algn="ctr"/>
                      <a:r>
                        <a:rPr lang="en-US" sz="1300" dirty="0" smtClean="0"/>
                        <a:t>Directive</a:t>
                      </a:r>
                      <a:endParaRPr lang="en-US" sz="13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300" dirty="0" smtClean="0"/>
                        <a:t>Subject</a:t>
                      </a:r>
                      <a:endParaRPr lang="en-US" sz="13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Anticipated Start</a:t>
                      </a:r>
                      <a:endParaRPr lang="en-US" sz="10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44561">
                <a:tc>
                  <a:txBody>
                    <a:bodyPr/>
                    <a:lstStyle/>
                    <a:p>
                      <a:r>
                        <a:rPr lang="en-US" sz="2000" b="0" dirty="0" smtClean="0">
                          <a:solidFill>
                            <a:schemeClr val="tx1"/>
                          </a:solidFill>
                          <a:latin typeface="+mn-lt"/>
                        </a:rPr>
                        <a:t>1</a:t>
                      </a:r>
                      <a:endParaRPr lang="en-US" sz="2000" b="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>
                    <a:solidFill>
                      <a:srgbClr val="CBE3E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b="1" dirty="0" smtClean="0">
                          <a:effectLst/>
                          <a:latin typeface="Calibri Light" panose="020F0302020204030204" pitchFamily="34" charset="0"/>
                        </a:rPr>
                        <a:t>Determination of appropriate Market Participant category and market segment for SCT.</a:t>
                      </a:r>
                      <a:endParaRPr lang="en-US" sz="2200" b="1" dirty="0">
                        <a:effectLst/>
                        <a:latin typeface="Calibri Light" panose="020F0302020204030204" pitchFamily="34" charset="0"/>
                        <a:ea typeface="Times New Roman" panose="02020603050405020304" pitchFamily="18" charset="0"/>
                      </a:endParaRPr>
                    </a:p>
                  </a:txBody>
                  <a:tcPr>
                    <a:solidFill>
                      <a:srgbClr val="CBE3E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0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>
                    <a:solidFill>
                      <a:srgbClr val="CBE3EB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4164978374"/>
                  </a:ext>
                </a:extLst>
              </a:tr>
              <a:tr h="344561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solidFill>
                            <a:schemeClr val="tx1"/>
                          </a:solidFill>
                          <a:latin typeface="+mn-lt"/>
                        </a:rPr>
                        <a:t>2</a:t>
                      </a:r>
                      <a:endParaRPr lang="en-US" sz="20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Execution of any necessary coordination agreements.</a:t>
                      </a:r>
                      <a:endParaRPr lang="en-US" sz="2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73025" marR="73025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0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44894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 smtClean="0">
                          <a:effectLst/>
                          <a:latin typeface="+mn-lt"/>
                        </a:rPr>
                        <a:t>3</a:t>
                      </a:r>
                      <a:endParaRPr lang="en-US" sz="2000" dirty="0" smtClean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Determination regarding </a:t>
                      </a:r>
                      <a:r>
                        <a:rPr lang="en-US" sz="2200" b="1" dirty="0" smtClean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ramp rate </a:t>
                      </a:r>
                      <a:r>
                        <a:rPr lang="en-US" sz="22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restrictions.</a:t>
                      </a:r>
                      <a:endParaRPr lang="en-US" sz="2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73025" marR="73025"/>
                </a:tc>
                <a:tc>
                  <a:txBody>
                    <a:bodyPr/>
                    <a:lstStyle/>
                    <a:p>
                      <a:endParaRPr lang="en-US" sz="1000" u="non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</a:tr>
              <a:tr h="34456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 smtClean="0">
                          <a:effectLst/>
                          <a:latin typeface="+mn-lt"/>
                        </a:rPr>
                        <a:t>4</a:t>
                      </a:r>
                      <a:endParaRPr lang="en-US" sz="2000" dirty="0" smtClean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Development of methodology for outage coordination.</a:t>
                      </a:r>
                      <a:endParaRPr lang="en-US" sz="2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73025" marR="73025"/>
                </a:tc>
                <a:tc>
                  <a:txBody>
                    <a:bodyPr/>
                    <a:lstStyle/>
                    <a:p>
                      <a:endParaRPr lang="en-US" sz="1000" u="non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</a:tr>
              <a:tr h="344561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solidFill>
                            <a:schemeClr val="tx1"/>
                          </a:solidFill>
                          <a:latin typeface="+mn-lt"/>
                        </a:rPr>
                        <a:t>5</a:t>
                      </a:r>
                      <a:endParaRPr lang="en-US" sz="20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Determination of planning model assumptions and considerations.</a:t>
                      </a:r>
                      <a:endParaRPr lang="en-US" sz="2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73025" marR="73025"/>
                </a:tc>
                <a:tc>
                  <a:txBody>
                    <a:bodyPr/>
                    <a:lstStyle/>
                    <a:p>
                      <a:pPr marL="0" marR="0"/>
                      <a:endParaRPr lang="en-US" sz="10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47625" marR="47625" marT="47625" marB="47625" anchor="ctr"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41757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solidFill>
                            <a:schemeClr val="tx1"/>
                          </a:solidFill>
                          <a:latin typeface="+mn-lt"/>
                        </a:rPr>
                        <a:t>6</a:t>
                      </a:r>
                      <a:endParaRPr lang="en-US" sz="20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Determination regarding any needed transmission upgrades.</a:t>
                      </a:r>
                      <a:endParaRPr lang="en-US" sz="2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73025" marR="73025"/>
                </a:tc>
                <a:tc>
                  <a:txBody>
                    <a:bodyPr/>
                    <a:lstStyle/>
                    <a:p>
                      <a:pPr marL="0" marR="0"/>
                      <a:endParaRPr lang="en-US" sz="10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47625" marR="47625" marT="47625" marB="47625" anchor="ctr"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441757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solidFill>
                            <a:schemeClr val="tx1"/>
                          </a:solidFill>
                          <a:latin typeface="+mn-lt"/>
                        </a:rPr>
                        <a:t>7</a:t>
                      </a:r>
                      <a:endParaRPr lang="en-US" sz="20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Determination as to how to manage congestion </a:t>
                      </a:r>
                      <a:r>
                        <a:rPr lang="en-US" sz="2200" b="1" dirty="0" smtClean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caused</a:t>
                      </a:r>
                      <a:r>
                        <a:rPr lang="en-US" sz="2200" b="1" baseline="0" dirty="0" smtClean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by </a:t>
                      </a:r>
                      <a:r>
                        <a:rPr lang="en-US" sz="2200" b="1" dirty="0" smtClean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DC Ties.</a:t>
                      </a:r>
                      <a:endParaRPr lang="en-US" sz="2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73025" marR="73025"/>
                </a:tc>
                <a:tc>
                  <a:txBody>
                    <a:bodyPr/>
                    <a:lstStyle/>
                    <a:p>
                      <a:pPr marL="0" marR="0"/>
                      <a:endParaRPr lang="en-US" sz="10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47625" marR="47625" marT="47625" marB="47625" anchor="ctr"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5" name="Flowchart: Terminator 4"/>
          <p:cNvSpPr/>
          <p:nvPr/>
        </p:nvSpPr>
        <p:spPr>
          <a:xfrm>
            <a:off x="7805528" y="1527048"/>
            <a:ext cx="823331" cy="301752"/>
          </a:xfrm>
          <a:prstGeom prst="flowChartTerminator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Started</a:t>
            </a:r>
            <a:endParaRPr lang="en-US" sz="1100" dirty="0"/>
          </a:p>
        </p:txBody>
      </p:sp>
      <p:sp>
        <p:nvSpPr>
          <p:cNvPr id="6" name="Flowchart: Terminator 5"/>
          <p:cNvSpPr/>
          <p:nvPr/>
        </p:nvSpPr>
        <p:spPr>
          <a:xfrm>
            <a:off x="7805528" y="2056858"/>
            <a:ext cx="823331" cy="301752"/>
          </a:xfrm>
          <a:prstGeom prst="flowChartTerminator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Q2-2020</a:t>
            </a:r>
            <a:endParaRPr lang="en-US" sz="1100" dirty="0"/>
          </a:p>
        </p:txBody>
      </p:sp>
      <p:sp>
        <p:nvSpPr>
          <p:cNvPr id="7" name="Flowchart: Terminator 6"/>
          <p:cNvSpPr/>
          <p:nvPr/>
        </p:nvSpPr>
        <p:spPr>
          <a:xfrm>
            <a:off x="7805528" y="2517648"/>
            <a:ext cx="823331" cy="301752"/>
          </a:xfrm>
          <a:prstGeom prst="flowChartTerminator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Q1-2019</a:t>
            </a:r>
            <a:endParaRPr lang="en-US" sz="1100" dirty="0"/>
          </a:p>
        </p:txBody>
      </p:sp>
      <p:sp>
        <p:nvSpPr>
          <p:cNvPr id="8" name="Flowchart: Terminator 7"/>
          <p:cNvSpPr/>
          <p:nvPr/>
        </p:nvSpPr>
        <p:spPr>
          <a:xfrm>
            <a:off x="7805528" y="2974848"/>
            <a:ext cx="823331" cy="301752"/>
          </a:xfrm>
          <a:prstGeom prst="flowChartTerminator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Q1-2019</a:t>
            </a:r>
            <a:endParaRPr lang="en-US" sz="1100" dirty="0"/>
          </a:p>
        </p:txBody>
      </p:sp>
      <p:sp>
        <p:nvSpPr>
          <p:cNvPr id="9" name="Flowchart: Terminator 8"/>
          <p:cNvSpPr/>
          <p:nvPr/>
        </p:nvSpPr>
        <p:spPr>
          <a:xfrm>
            <a:off x="7805528" y="3584448"/>
            <a:ext cx="823331" cy="301752"/>
          </a:xfrm>
          <a:prstGeom prst="flowChartTerminator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Started</a:t>
            </a:r>
            <a:endParaRPr lang="en-US" sz="1100" dirty="0"/>
          </a:p>
        </p:txBody>
      </p:sp>
      <p:sp>
        <p:nvSpPr>
          <p:cNvPr id="11" name="Flowchart: Terminator 10"/>
          <p:cNvSpPr/>
          <p:nvPr/>
        </p:nvSpPr>
        <p:spPr>
          <a:xfrm>
            <a:off x="7805528" y="5181600"/>
            <a:ext cx="823331" cy="301752"/>
          </a:xfrm>
          <a:prstGeom prst="flowChartTerminator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Q1-2019</a:t>
            </a:r>
          </a:p>
        </p:txBody>
      </p:sp>
      <p:sp>
        <p:nvSpPr>
          <p:cNvPr id="13" name="Flowchart: Terminator 12"/>
          <p:cNvSpPr/>
          <p:nvPr/>
        </p:nvSpPr>
        <p:spPr>
          <a:xfrm>
            <a:off x="7805528" y="4422648"/>
            <a:ext cx="823331" cy="301752"/>
          </a:xfrm>
          <a:prstGeom prst="flowChartTerminator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Started</a:t>
            </a:r>
            <a:endParaRPr lang="en-US" sz="1100" dirty="0"/>
          </a:p>
        </p:txBody>
      </p:sp>
    </p:spTree>
    <p:extLst>
      <p:ext uri="{BB962C8B-B14F-4D97-AF65-F5344CB8AC3E}">
        <p14:creationId xmlns:p14="http://schemas.microsoft.com/office/powerpoint/2010/main" val="3507068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/>
              <a:t>List of </a:t>
            </a:r>
            <a:r>
              <a:rPr lang="en-US" sz="2000" dirty="0" smtClean="0"/>
              <a:t>PUCT </a:t>
            </a:r>
            <a:r>
              <a:rPr lang="en-US" sz="2000" dirty="0"/>
              <a:t>Order 46304 </a:t>
            </a:r>
            <a:r>
              <a:rPr lang="en-US" sz="2000" dirty="0" smtClean="0"/>
              <a:t>Directives (continued)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5</a:t>
            </a:fld>
            <a:endParaRPr lang="en-US" dirty="0"/>
          </a:p>
        </p:txBody>
      </p:sp>
      <p:graphicFrame>
        <p:nvGraphicFramePr>
          <p:cNvPr id="3" name="Content Placeholder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73834118"/>
              </p:ext>
            </p:extLst>
          </p:nvPr>
        </p:nvGraphicFramePr>
        <p:xfrm>
          <a:off x="304800" y="838200"/>
          <a:ext cx="8415454" cy="526140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28854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6096000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990600"/>
              </a:tblGrid>
              <a:tr h="152400">
                <a:tc>
                  <a:txBody>
                    <a:bodyPr/>
                    <a:lstStyle/>
                    <a:p>
                      <a:pPr algn="ctr"/>
                      <a:r>
                        <a:rPr lang="en-US" sz="1300" dirty="0" smtClean="0"/>
                        <a:t>Directive</a:t>
                      </a:r>
                      <a:endParaRPr lang="en-US" sz="13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300" dirty="0" smtClean="0"/>
                        <a:t>Subject</a:t>
                      </a:r>
                      <a:endParaRPr lang="en-US" sz="13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Anticipated Start</a:t>
                      </a:r>
                      <a:endParaRPr lang="en-US" sz="10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44561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solidFill>
                            <a:schemeClr val="tx1"/>
                          </a:solidFill>
                          <a:latin typeface="+mn-lt"/>
                        </a:rPr>
                        <a:t>8</a:t>
                      </a:r>
                      <a:endParaRPr lang="en-US" sz="20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>
                    <a:solidFill>
                      <a:srgbClr val="CBE3E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Determination regarding Primary Frequency Response and Voltage </a:t>
                      </a:r>
                      <a:r>
                        <a:rPr lang="en-US" sz="2000" b="1" dirty="0" smtClean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Support Service.</a:t>
                      </a:r>
                      <a:endParaRPr lang="en-US" sz="2000" b="1" dirty="0">
                        <a:effectLst/>
                        <a:latin typeface="Calibri Light" panose="020F03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73025" marR="73025">
                    <a:solidFill>
                      <a:srgbClr val="CBE3E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0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>
                    <a:solidFill>
                      <a:srgbClr val="CBE3EB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4164978374"/>
                  </a:ext>
                </a:extLst>
              </a:tr>
              <a:tr h="344561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solidFill>
                            <a:schemeClr val="tx1"/>
                          </a:solidFill>
                          <a:latin typeface="+mn-lt"/>
                        </a:rPr>
                        <a:t>9</a:t>
                      </a:r>
                      <a:endParaRPr lang="en-US" sz="20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1" dirty="0" smtClean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Determination regarding modifications to Ancillary Services.</a:t>
                      </a:r>
                      <a:endParaRPr lang="en-US" sz="2000" b="1" dirty="0">
                        <a:effectLst/>
                        <a:latin typeface="Calibri Light" panose="020F03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73025" marR="73025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0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44561">
                <a:tc>
                  <a:txBody>
                    <a:bodyPr/>
                    <a:lstStyle/>
                    <a:p>
                      <a:r>
                        <a:rPr lang="en-US" sz="2000" b="0" dirty="0" smtClean="0">
                          <a:solidFill>
                            <a:schemeClr val="tx1"/>
                          </a:solidFill>
                          <a:latin typeface="+mn-lt"/>
                        </a:rPr>
                        <a:t>10</a:t>
                      </a:r>
                      <a:endParaRPr lang="en-US" sz="2000" b="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Determination regarding price formation under emergency conditions.</a:t>
                      </a:r>
                    </a:p>
                  </a:txBody>
                  <a:tcPr marL="73025" marR="73025"/>
                </a:tc>
                <a:tc>
                  <a:txBody>
                    <a:bodyPr/>
                    <a:lstStyle/>
                    <a:p>
                      <a:endParaRPr lang="en-US" sz="1000" u="non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</a:tr>
              <a:tr h="34456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 smtClean="0">
                          <a:effectLst/>
                          <a:latin typeface="+mn-lt"/>
                        </a:rPr>
                        <a:t>11</a:t>
                      </a:r>
                      <a:endParaRPr lang="en-US" sz="2000" dirty="0" smtClean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Determination regarding allocation of costs identified in </a:t>
                      </a:r>
                      <a:r>
                        <a:rPr lang="en-US" sz="2000" b="1" dirty="0" smtClean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PUCT </a:t>
                      </a:r>
                      <a:r>
                        <a:rPr lang="en-US" sz="20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Docket No. 45624.</a:t>
                      </a:r>
                    </a:p>
                  </a:txBody>
                  <a:tcPr marL="73025" marR="73025"/>
                </a:tc>
                <a:tc>
                  <a:txBody>
                    <a:bodyPr/>
                    <a:lstStyle/>
                    <a:p>
                      <a:endParaRPr lang="en-US" sz="1000" u="none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</a:tr>
              <a:tr h="344561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solidFill>
                            <a:schemeClr val="tx1"/>
                          </a:solidFill>
                          <a:latin typeface="+mn-lt"/>
                        </a:rPr>
                        <a:t>12</a:t>
                      </a:r>
                      <a:endParaRPr lang="en-US" sz="20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Determination regarding </a:t>
                      </a:r>
                      <a:r>
                        <a:rPr lang="en-US" sz="2000" b="1" dirty="0" smtClean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possible assignment of </a:t>
                      </a:r>
                      <a:r>
                        <a:rPr lang="en-US" sz="2000" b="1" dirty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export-related costs to </a:t>
                      </a:r>
                      <a:r>
                        <a:rPr lang="en-US" sz="2000" b="1" dirty="0" smtClean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Qualified Scheduling</a:t>
                      </a:r>
                      <a:r>
                        <a:rPr lang="en-US" sz="2000" b="1" baseline="0" dirty="0" smtClean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Entities (QSEs)</a:t>
                      </a:r>
                      <a:r>
                        <a:rPr lang="en-US" sz="2000" b="1" dirty="0" smtClean="0"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.</a:t>
                      </a:r>
                      <a:endParaRPr lang="en-US" sz="2000" b="1" dirty="0">
                        <a:effectLst/>
                        <a:latin typeface="Calibri Light" panose="020F03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73025" marR="73025"/>
                </a:tc>
                <a:tc>
                  <a:txBody>
                    <a:bodyPr/>
                    <a:lstStyle/>
                    <a:p>
                      <a:pPr marL="0" marR="0"/>
                      <a:endParaRPr lang="en-US" sz="10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47625" marR="47625" marT="47625" marB="47625" anchor="ctr"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41757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solidFill>
                            <a:schemeClr val="tx1"/>
                          </a:solidFill>
                          <a:latin typeface="+mn-lt"/>
                        </a:rPr>
                        <a:t>13</a:t>
                      </a:r>
                      <a:endParaRPr lang="en-US" sz="20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1" dirty="0" smtClean="0">
                          <a:effectLst/>
                          <a:latin typeface="Calibri Light" panose="020F0302020204030204" pitchFamily="34" charset="0"/>
                          <a:ea typeface="Times New Roman" panose="02020603050405020304" pitchFamily="18" charset="0"/>
                        </a:rPr>
                        <a:t>ERCOT reporting of status of work on Directives to PUCT.</a:t>
                      </a:r>
                      <a:endParaRPr lang="en-US" sz="2000" b="1" dirty="0">
                        <a:effectLst/>
                        <a:latin typeface="Calibri Light" panose="020F030202020403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7625" marR="47625" marT="47625" marB="47625" anchor="ctr"/>
                </a:tc>
                <a:tc>
                  <a:txBody>
                    <a:bodyPr/>
                    <a:lstStyle/>
                    <a:p>
                      <a:pPr marL="0" marR="0"/>
                      <a:endParaRPr lang="en-US" sz="10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47625" marR="47625" marT="47625" marB="47625" anchor="ctr"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441757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solidFill>
                            <a:schemeClr val="tx1"/>
                          </a:solidFill>
                          <a:latin typeface="+mn-lt"/>
                        </a:rPr>
                        <a:t>14</a:t>
                      </a:r>
                      <a:endParaRPr lang="en-US" sz="20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1" dirty="0" smtClean="0">
                          <a:effectLst/>
                          <a:latin typeface="Calibri Light" panose="020F0302020204030204" pitchFamily="34" charset="0"/>
                          <a:ea typeface="Times New Roman" panose="02020603050405020304" pitchFamily="18" charset="0"/>
                        </a:rPr>
                        <a:t>ERCOT updates to PUCT regarding completion dates for Directives 1 to 12. </a:t>
                      </a:r>
                      <a:endParaRPr lang="en-US" sz="2000" b="1" dirty="0">
                        <a:effectLst/>
                        <a:latin typeface="Calibri Light" panose="020F030202020403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7625" marR="47625" marT="47625" marB="47625" anchor="ctr"/>
                </a:tc>
                <a:tc>
                  <a:txBody>
                    <a:bodyPr/>
                    <a:lstStyle/>
                    <a:p>
                      <a:pPr marL="0" marR="0"/>
                      <a:endParaRPr lang="en-US" sz="10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47625" marR="47625" marT="47625" marB="47625" anchor="ctr"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5" name="Flowchart: Terminator 4"/>
          <p:cNvSpPr/>
          <p:nvPr/>
        </p:nvSpPr>
        <p:spPr>
          <a:xfrm>
            <a:off x="7802155" y="1450848"/>
            <a:ext cx="823331" cy="301752"/>
          </a:xfrm>
          <a:prstGeom prst="flowChartTerminator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Started</a:t>
            </a:r>
          </a:p>
        </p:txBody>
      </p:sp>
      <p:sp>
        <p:nvSpPr>
          <p:cNvPr id="8" name="Flowchart: Terminator 7"/>
          <p:cNvSpPr/>
          <p:nvPr/>
        </p:nvSpPr>
        <p:spPr>
          <a:xfrm>
            <a:off x="7802155" y="3641643"/>
            <a:ext cx="823331" cy="301752"/>
          </a:xfrm>
          <a:prstGeom prst="flowChartTerminator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TBD</a:t>
            </a:r>
            <a:endParaRPr lang="en-US" sz="1100" dirty="0"/>
          </a:p>
        </p:txBody>
      </p:sp>
      <p:sp>
        <p:nvSpPr>
          <p:cNvPr id="11" name="Flowchart: Terminator 10"/>
          <p:cNvSpPr/>
          <p:nvPr/>
        </p:nvSpPr>
        <p:spPr>
          <a:xfrm>
            <a:off x="7802155" y="4953000"/>
            <a:ext cx="823331" cy="301752"/>
          </a:xfrm>
          <a:prstGeom prst="flowChartTerminator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Ongoing</a:t>
            </a:r>
            <a:endParaRPr lang="en-US" sz="1100" dirty="0"/>
          </a:p>
        </p:txBody>
      </p:sp>
      <p:sp>
        <p:nvSpPr>
          <p:cNvPr id="12" name="Flowchart: Terminator 11"/>
          <p:cNvSpPr/>
          <p:nvPr/>
        </p:nvSpPr>
        <p:spPr>
          <a:xfrm>
            <a:off x="7802155" y="2212848"/>
            <a:ext cx="823331" cy="301752"/>
          </a:xfrm>
          <a:prstGeom prst="flowChartTerminator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Started</a:t>
            </a:r>
            <a:endParaRPr lang="en-US" sz="1100" dirty="0"/>
          </a:p>
        </p:txBody>
      </p:sp>
      <p:sp>
        <p:nvSpPr>
          <p:cNvPr id="13" name="Flowchart: Terminator 12"/>
          <p:cNvSpPr/>
          <p:nvPr/>
        </p:nvSpPr>
        <p:spPr>
          <a:xfrm>
            <a:off x="7802155" y="2879357"/>
            <a:ext cx="823331" cy="301752"/>
          </a:xfrm>
          <a:prstGeom prst="flowChartTerminator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Started</a:t>
            </a:r>
          </a:p>
        </p:txBody>
      </p:sp>
      <p:sp>
        <p:nvSpPr>
          <p:cNvPr id="14" name="Flowchart: Terminator 13"/>
          <p:cNvSpPr/>
          <p:nvPr/>
        </p:nvSpPr>
        <p:spPr>
          <a:xfrm>
            <a:off x="7802155" y="4343077"/>
            <a:ext cx="823331" cy="301752"/>
          </a:xfrm>
          <a:prstGeom prst="flowChartTerminator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TBD</a:t>
            </a:r>
            <a:endParaRPr lang="en-US" sz="1100" dirty="0"/>
          </a:p>
        </p:txBody>
      </p:sp>
      <p:sp>
        <p:nvSpPr>
          <p:cNvPr id="16" name="Flowchart: Terminator 15"/>
          <p:cNvSpPr/>
          <p:nvPr/>
        </p:nvSpPr>
        <p:spPr>
          <a:xfrm>
            <a:off x="7802155" y="5565648"/>
            <a:ext cx="823331" cy="301752"/>
          </a:xfrm>
          <a:prstGeom prst="flowChartTerminator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Ongoing</a:t>
            </a:r>
            <a:endParaRPr lang="en-US" sz="1100" dirty="0"/>
          </a:p>
        </p:txBody>
      </p:sp>
    </p:spTree>
    <p:extLst>
      <p:ext uri="{BB962C8B-B14F-4D97-AF65-F5344CB8AC3E}">
        <p14:creationId xmlns:p14="http://schemas.microsoft.com/office/powerpoint/2010/main" val="3290390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746918"/>
          </a:xfrm>
        </p:spPr>
        <p:txBody>
          <a:bodyPr/>
          <a:lstStyle/>
          <a:p>
            <a:r>
              <a:rPr lang="en-US" dirty="0" smtClean="0"/>
              <a:t>Summary of engagement process to date</a:t>
            </a:r>
            <a:endParaRPr lang="en-US" sz="2800" b="1" dirty="0">
              <a:solidFill>
                <a:schemeClr val="accent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610600" y="6248400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609600" y="1234192"/>
            <a:ext cx="3505200" cy="108557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ERCOT’s engagement with experts in non-voting Working Groups or Workshops (OWG, PWG, QMWG)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189873" y="1234192"/>
            <a:ext cx="45720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At the direction of TAC/ROS/WMS, ERCOT has engaged the appropriate working groups to brainstorm and assist ERCOT staff in reaching determinations for the issues raised in each Directive.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609600" y="2338216"/>
            <a:ext cx="3505200" cy="108557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Capture key assumptions and solutions in whitepapers and/or Revision Requests</a:t>
            </a:r>
          </a:p>
        </p:txBody>
      </p:sp>
      <p:sp>
        <p:nvSpPr>
          <p:cNvPr id="13" name="Right Arrow 12"/>
          <p:cNvSpPr/>
          <p:nvPr/>
        </p:nvSpPr>
        <p:spPr>
          <a:xfrm rot="5400000">
            <a:off x="1949319" y="3538093"/>
            <a:ext cx="838595" cy="609993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571398" y="4237805"/>
            <a:ext cx="3543402" cy="147719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Take determinations to appropriate voting body (ROS, WMS, PRS) for endorsement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304173" y="4191000"/>
            <a:ext cx="43434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Presentations and whitepapers have been posted with meeting agendas, and ERCOT has also established a page on its website for posting documents and </a:t>
            </a:r>
            <a:r>
              <a:rPr lang="en-US" dirty="0"/>
              <a:t>stakeholder comments relevant to each Directive.</a:t>
            </a:r>
          </a:p>
        </p:txBody>
      </p:sp>
      <p:sp>
        <p:nvSpPr>
          <p:cNvPr id="3" name="Rectangle 2"/>
          <p:cNvSpPr/>
          <p:nvPr/>
        </p:nvSpPr>
        <p:spPr>
          <a:xfrm rot="16200000">
            <a:off x="-710113" y="2096705"/>
            <a:ext cx="2189601" cy="464574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Working Groups</a:t>
            </a:r>
            <a:endParaRPr lang="en-US" sz="1400" dirty="0"/>
          </a:p>
        </p:txBody>
      </p:sp>
      <p:sp>
        <p:nvSpPr>
          <p:cNvPr id="11" name="Rectangle 10"/>
          <p:cNvSpPr/>
          <p:nvPr/>
        </p:nvSpPr>
        <p:spPr>
          <a:xfrm rot="16200000">
            <a:off x="-361285" y="4744117"/>
            <a:ext cx="1477196" cy="464574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Subcommittee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4513744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304800"/>
            <a:ext cx="8458200" cy="518318"/>
          </a:xfrm>
        </p:spPr>
        <p:txBody>
          <a:bodyPr/>
          <a:lstStyle/>
          <a:p>
            <a:r>
              <a:rPr lang="en-US" b="1" dirty="0" smtClean="0">
                <a:solidFill>
                  <a:schemeClr val="accent1"/>
                </a:solidFill>
              </a:rPr>
              <a:t>Directive Review at TAC and Board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5275" y="1118393"/>
            <a:ext cx="8534400" cy="4672807"/>
          </a:xfrm>
        </p:spPr>
        <p:txBody>
          <a:bodyPr/>
          <a:lstStyle/>
          <a:p>
            <a:pPr marL="457200" indent="-457200">
              <a:buAutoNum type="arabicParenR"/>
            </a:pPr>
            <a:r>
              <a:rPr lang="en-US" sz="2000" dirty="0" smtClean="0"/>
              <a:t>If ERCOT determines that </a:t>
            </a:r>
            <a:r>
              <a:rPr lang="en-US" sz="2000" dirty="0"/>
              <a:t>a </a:t>
            </a:r>
            <a:r>
              <a:rPr lang="en-US" sz="2000" dirty="0" smtClean="0"/>
              <a:t>Revision Request is necessary to resolve an issue raised in a Directive, then:</a:t>
            </a:r>
          </a:p>
          <a:p>
            <a:pPr lvl="1"/>
            <a:r>
              <a:rPr lang="en-US" sz="1600" dirty="0"/>
              <a:t>ERCOT will provide </a:t>
            </a:r>
            <a:r>
              <a:rPr lang="en-US" sz="1600" dirty="0" smtClean="0"/>
              <a:t>updates on </a:t>
            </a:r>
            <a:r>
              <a:rPr lang="en-US" sz="1600" dirty="0"/>
              <a:t>the issue at </a:t>
            </a:r>
            <a:r>
              <a:rPr lang="en-US" sz="1600" dirty="0" smtClean="0"/>
              <a:t>relevant </a:t>
            </a:r>
            <a:r>
              <a:rPr lang="en-US" sz="1600" dirty="0"/>
              <a:t>working </a:t>
            </a:r>
            <a:r>
              <a:rPr lang="en-US" sz="1600" dirty="0" smtClean="0"/>
              <a:t>groups, subcommittees</a:t>
            </a:r>
            <a:r>
              <a:rPr lang="en-US" sz="1600" dirty="0"/>
              <a:t>, the Technical Advisory Committee (TAC), and </a:t>
            </a:r>
            <a:r>
              <a:rPr lang="en-US" sz="1600" dirty="0" smtClean="0"/>
              <a:t>the </a:t>
            </a:r>
            <a:r>
              <a:rPr lang="en-US" sz="1600" dirty="0"/>
              <a:t>ERCOT </a:t>
            </a:r>
            <a:r>
              <a:rPr lang="en-US" sz="1600" dirty="0" smtClean="0"/>
              <a:t>Board.</a:t>
            </a:r>
          </a:p>
          <a:p>
            <a:pPr lvl="1"/>
            <a:r>
              <a:rPr lang="en-US" sz="1600" dirty="0" smtClean="0"/>
              <a:t>ERCOT </a:t>
            </a:r>
            <a:r>
              <a:rPr lang="en-US" sz="1600" dirty="0"/>
              <a:t>will </a:t>
            </a:r>
            <a:r>
              <a:rPr lang="en-US" sz="1600" dirty="0" smtClean="0"/>
              <a:t>request </a:t>
            </a:r>
            <a:r>
              <a:rPr lang="en-US" sz="1600" dirty="0"/>
              <a:t>a vote when the </a:t>
            </a:r>
            <a:r>
              <a:rPr lang="en-US" sz="1600" dirty="0" smtClean="0"/>
              <a:t>Revision Request </a:t>
            </a:r>
            <a:r>
              <a:rPr lang="en-US" sz="1600" dirty="0"/>
              <a:t>intended to resolve the </a:t>
            </a:r>
            <a:r>
              <a:rPr lang="en-US" sz="1600" dirty="0" smtClean="0"/>
              <a:t>issue is </a:t>
            </a:r>
            <a:r>
              <a:rPr lang="en-US" sz="1600" dirty="0"/>
              <a:t>before each group for a vote</a:t>
            </a:r>
            <a:r>
              <a:rPr lang="en-US" sz="1600" dirty="0" smtClean="0"/>
              <a:t>.</a:t>
            </a:r>
          </a:p>
          <a:p>
            <a:pPr lvl="1"/>
            <a:endParaRPr lang="en-US" sz="2000" dirty="0" smtClean="0"/>
          </a:p>
          <a:p>
            <a:pPr marL="457200" indent="-457200">
              <a:buAutoNum type="arabicParenR"/>
            </a:pPr>
            <a:r>
              <a:rPr lang="en-US" sz="2000" dirty="0" smtClean="0"/>
              <a:t>If ERCOT determines that no Revision Request or other ERCOT action is needed to </a:t>
            </a:r>
            <a:r>
              <a:rPr lang="en-US" sz="2000" dirty="0"/>
              <a:t>resolve an issue raised in a Directive</a:t>
            </a:r>
            <a:r>
              <a:rPr lang="en-US" sz="2000" dirty="0" smtClean="0"/>
              <a:t>, then:</a:t>
            </a:r>
          </a:p>
          <a:p>
            <a:pPr lvl="1"/>
            <a:r>
              <a:rPr lang="en-US" sz="1600" dirty="0" smtClean="0"/>
              <a:t>Relevant </a:t>
            </a:r>
            <a:r>
              <a:rPr lang="en-US" sz="1600" dirty="0"/>
              <a:t>working groups, subcommittees and </a:t>
            </a:r>
            <a:r>
              <a:rPr lang="en-US" sz="1600" dirty="0" smtClean="0"/>
              <a:t>TAC may vote to endorse this determination, at their discretion; and</a:t>
            </a:r>
          </a:p>
          <a:p>
            <a:pPr lvl="1"/>
            <a:r>
              <a:rPr lang="en-US" sz="1600" dirty="0" smtClean="0"/>
              <a:t>ERCOT will </a:t>
            </a:r>
            <a:r>
              <a:rPr lang="en-US" sz="1600" dirty="0"/>
              <a:t>present the issue and </a:t>
            </a:r>
            <a:r>
              <a:rPr lang="en-US" sz="1600" dirty="0" smtClean="0"/>
              <a:t>determination </a:t>
            </a:r>
            <a:r>
              <a:rPr lang="en-US" sz="1600" dirty="0"/>
              <a:t>to the </a:t>
            </a:r>
            <a:r>
              <a:rPr lang="en-US" sz="1600" dirty="0" smtClean="0"/>
              <a:t>ERCOT Board </a:t>
            </a:r>
            <a:r>
              <a:rPr lang="en-US" sz="1600" dirty="0"/>
              <a:t>for a vote to accept the </a:t>
            </a:r>
            <a:r>
              <a:rPr lang="en-US" sz="1600" dirty="0" smtClean="0"/>
              <a:t>determination.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62887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 smtClean="0"/>
              <a:t>Informational update for Directive 1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838200"/>
            <a:ext cx="8534400" cy="4533351"/>
          </a:xfrm>
        </p:spPr>
        <p:txBody>
          <a:bodyPr/>
          <a:lstStyle/>
          <a:p>
            <a:pPr marL="0" indent="0">
              <a:buNone/>
            </a:pPr>
            <a:r>
              <a:rPr lang="en-US" sz="2400" b="1" dirty="0" smtClean="0"/>
              <a:t>Directive 1</a:t>
            </a:r>
            <a:endParaRPr lang="en-US" sz="2000" dirty="0" smtClean="0"/>
          </a:p>
          <a:p>
            <a:r>
              <a:rPr lang="en-US" sz="2000" dirty="0" smtClean="0"/>
              <a:t>Requires </a:t>
            </a:r>
            <a:r>
              <a:rPr lang="en-US" sz="2000" dirty="0"/>
              <a:t>that ERCOT make two determinations:</a:t>
            </a:r>
          </a:p>
          <a:p>
            <a:pPr marL="1257300" lvl="2" indent="-342900">
              <a:buFont typeface="+mj-lt"/>
              <a:buAutoNum type="arabicParenR"/>
            </a:pPr>
            <a:r>
              <a:rPr lang="en-US" sz="1600" dirty="0"/>
              <a:t>Determine the appropriate </a:t>
            </a:r>
            <a:r>
              <a:rPr lang="en-US" sz="1600" dirty="0" smtClean="0"/>
              <a:t>Market Participant category for SCT</a:t>
            </a:r>
            <a:endParaRPr lang="en-US" sz="1600" dirty="0"/>
          </a:p>
          <a:p>
            <a:pPr marL="1257300" lvl="2" indent="-342900">
              <a:buFont typeface="+mj-lt"/>
              <a:buAutoNum type="arabicParenR"/>
            </a:pPr>
            <a:r>
              <a:rPr lang="en-US" sz="1600" dirty="0"/>
              <a:t>Determine the appropriate market </a:t>
            </a:r>
            <a:r>
              <a:rPr lang="en-US" sz="1600" dirty="0" smtClean="0"/>
              <a:t>segment for SCT</a:t>
            </a:r>
            <a:endParaRPr lang="en-US" sz="1600" dirty="0"/>
          </a:p>
          <a:p>
            <a:r>
              <a:rPr lang="en-US" sz="2000" dirty="0"/>
              <a:t>This request addresses the first (1) determination only</a:t>
            </a:r>
            <a:r>
              <a:rPr lang="en-US" sz="2000" dirty="0" smtClean="0"/>
              <a:t>.</a:t>
            </a:r>
          </a:p>
          <a:p>
            <a:endParaRPr lang="en-US" sz="2000" b="1" dirty="0" smtClean="0"/>
          </a:p>
          <a:p>
            <a:r>
              <a:rPr lang="en-US" sz="2000" b="1" dirty="0" smtClean="0"/>
              <a:t>Determination:</a:t>
            </a:r>
            <a:r>
              <a:rPr lang="en-US" sz="2000" dirty="0" smtClean="0"/>
              <a:t> Create a </a:t>
            </a:r>
            <a:r>
              <a:rPr lang="en-US" sz="2000" dirty="0"/>
              <a:t>new Market Participant category called Direct Current Tie Operator (DCTO) </a:t>
            </a:r>
            <a:endParaRPr lang="en-US" sz="2000" dirty="0" smtClean="0"/>
          </a:p>
          <a:p>
            <a:endParaRPr lang="en-US" sz="2000" b="1" dirty="0" smtClean="0"/>
          </a:p>
          <a:p>
            <a:r>
              <a:rPr lang="en-US" sz="2000" b="1" dirty="0" smtClean="0"/>
              <a:t>Solution:</a:t>
            </a:r>
            <a:r>
              <a:rPr lang="en-US" sz="2000" dirty="0" smtClean="0"/>
              <a:t> </a:t>
            </a:r>
          </a:p>
          <a:p>
            <a:pPr lvl="1"/>
            <a:r>
              <a:rPr lang="en-US" sz="1600" dirty="0" smtClean="0"/>
              <a:t>NPRR857</a:t>
            </a:r>
            <a:r>
              <a:rPr lang="en-US" sz="1600" dirty="0"/>
              <a:t>, Creation of Direct Current Tie Operator Market Participant Role </a:t>
            </a:r>
          </a:p>
          <a:p>
            <a:pPr lvl="1"/>
            <a:r>
              <a:rPr lang="en-US" sz="1600" dirty="0" smtClean="0"/>
              <a:t>NOGRR177</a:t>
            </a:r>
            <a:r>
              <a:rPr lang="en-US" sz="1600" dirty="0"/>
              <a:t>, Related to NPRR857, Creation of Direct Current Tie Operator Market Participant </a:t>
            </a:r>
            <a:r>
              <a:rPr lang="en-US" sz="1600" dirty="0" smtClean="0"/>
              <a:t>Role.</a:t>
            </a:r>
            <a:endParaRPr lang="en-US" sz="1600" dirty="0"/>
          </a:p>
          <a:p>
            <a:endParaRPr lang="en-US" sz="2400" dirty="0">
              <a:solidFill>
                <a:schemeClr val="tx2"/>
              </a:solidFill>
            </a:endParaRPr>
          </a:p>
          <a:p>
            <a:pPr marL="0" indent="0">
              <a:buNone/>
            </a:pPr>
            <a:endParaRPr lang="en-US" sz="2400" dirty="0" smtClean="0">
              <a:solidFill>
                <a:schemeClr val="tx2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610600" y="6248400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08890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746918"/>
          </a:xfrm>
        </p:spPr>
        <p:txBody>
          <a:bodyPr/>
          <a:lstStyle/>
          <a:p>
            <a:r>
              <a:rPr lang="en-US" dirty="0"/>
              <a:t>Informational update for Directive </a:t>
            </a:r>
            <a:r>
              <a:rPr lang="en-US" dirty="0" smtClean="0"/>
              <a:t>5</a:t>
            </a:r>
            <a:endParaRPr lang="en-US" sz="28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838200"/>
            <a:ext cx="8534400" cy="4533351"/>
          </a:xfrm>
        </p:spPr>
        <p:txBody>
          <a:bodyPr/>
          <a:lstStyle/>
          <a:p>
            <a:pPr marL="0" indent="0">
              <a:buNone/>
            </a:pPr>
            <a:r>
              <a:rPr lang="en-US" sz="2400" b="1" dirty="0" smtClean="0"/>
              <a:t>Directive </a:t>
            </a:r>
            <a:r>
              <a:rPr lang="en-US" sz="2400" b="1" dirty="0"/>
              <a:t>5</a:t>
            </a:r>
            <a:endParaRPr lang="en-US" sz="2400" b="1" dirty="0" smtClean="0"/>
          </a:p>
          <a:p>
            <a:r>
              <a:rPr lang="en-US" sz="2000" dirty="0" smtClean="0"/>
              <a:t>Requires a single determination:</a:t>
            </a:r>
            <a:endParaRPr lang="en-US" sz="2000" dirty="0"/>
          </a:p>
          <a:p>
            <a:pPr marL="1257300" lvl="2" indent="-342900">
              <a:buFont typeface="+mj-lt"/>
              <a:buAutoNum type="arabicParenR"/>
            </a:pPr>
            <a:r>
              <a:rPr lang="en-US" sz="1600" dirty="0"/>
              <a:t>D</a:t>
            </a:r>
            <a:r>
              <a:rPr lang="en-US" sz="1600" dirty="0" smtClean="0"/>
              <a:t>etermine </a:t>
            </a:r>
            <a:r>
              <a:rPr lang="en-US" sz="1600" dirty="0"/>
              <a:t>how best to model the </a:t>
            </a:r>
            <a:r>
              <a:rPr lang="en-US" sz="1600" dirty="0" smtClean="0"/>
              <a:t>SCT DC Tie </a:t>
            </a:r>
            <a:r>
              <a:rPr lang="en-US" sz="1600" dirty="0"/>
              <a:t>in </a:t>
            </a:r>
            <a:r>
              <a:rPr lang="en-US" sz="1600" dirty="0" smtClean="0"/>
              <a:t>ERCOT’s transmission </a:t>
            </a:r>
            <a:r>
              <a:rPr lang="en-US" sz="1600" dirty="0"/>
              <a:t>planning </a:t>
            </a:r>
            <a:r>
              <a:rPr lang="en-US" sz="1600" dirty="0" smtClean="0"/>
              <a:t>cases</a:t>
            </a:r>
            <a:endParaRPr lang="en-US" sz="1600" dirty="0"/>
          </a:p>
          <a:p>
            <a:pPr marL="0" indent="0">
              <a:buNone/>
            </a:pPr>
            <a:endParaRPr lang="en-US" sz="2000" b="1" dirty="0" smtClean="0"/>
          </a:p>
          <a:p>
            <a:r>
              <a:rPr lang="en-US" sz="2000" b="1" dirty="0" smtClean="0"/>
              <a:t>Determination:</a:t>
            </a:r>
            <a:r>
              <a:rPr lang="en-US" sz="2000" dirty="0" smtClean="0"/>
              <a:t> Add language to ERCOT Planning Guide to require that </a:t>
            </a:r>
            <a:r>
              <a:rPr lang="en-US" sz="2000" dirty="0"/>
              <a:t>new DC </a:t>
            </a:r>
            <a:r>
              <a:rPr lang="en-US" sz="2000" dirty="0" smtClean="0"/>
              <a:t>Ties be </a:t>
            </a:r>
            <a:r>
              <a:rPr lang="en-US" sz="2000" dirty="0"/>
              <a:t>added to the </a:t>
            </a:r>
            <a:r>
              <a:rPr lang="en-US" sz="2000" dirty="0" smtClean="0"/>
              <a:t>planning models </a:t>
            </a:r>
            <a:r>
              <a:rPr lang="en-US" sz="2000" dirty="0"/>
              <a:t>once they have posted financial security with notice to proceed to the interconnecting </a:t>
            </a:r>
            <a:r>
              <a:rPr lang="en-US" sz="2000" dirty="0" smtClean="0"/>
              <a:t>Transmission Service Provider (TSP).</a:t>
            </a:r>
          </a:p>
          <a:p>
            <a:endParaRPr lang="en-US" sz="2000" b="1" dirty="0" smtClean="0"/>
          </a:p>
          <a:p>
            <a:r>
              <a:rPr lang="en-US" sz="2000" b="1" dirty="0" smtClean="0"/>
              <a:t>Solution:</a:t>
            </a:r>
            <a:r>
              <a:rPr lang="en-US" sz="2000" dirty="0" smtClean="0"/>
              <a:t> </a:t>
            </a:r>
          </a:p>
          <a:p>
            <a:pPr lvl="1"/>
            <a:r>
              <a:rPr lang="en-US" sz="1600" dirty="0" smtClean="0"/>
              <a:t>A Planning Guide </a:t>
            </a:r>
            <a:r>
              <a:rPr lang="en-US" sz="1600" dirty="0"/>
              <a:t>Revision </a:t>
            </a:r>
            <a:r>
              <a:rPr lang="en-US" sz="1600" dirty="0" smtClean="0"/>
              <a:t>Request (PGRR) is expected to be submitted by ERCOT for stakeholder consideration in the near future.</a:t>
            </a:r>
            <a:endParaRPr lang="en-US" sz="1600" dirty="0"/>
          </a:p>
          <a:p>
            <a:endParaRPr lang="en-US" sz="2400" dirty="0">
              <a:solidFill>
                <a:schemeClr val="tx2"/>
              </a:solidFill>
            </a:endParaRPr>
          </a:p>
          <a:p>
            <a:pPr marL="0" indent="0">
              <a:buNone/>
            </a:pPr>
            <a:endParaRPr lang="en-US" sz="2400" dirty="0" smtClean="0">
              <a:solidFill>
                <a:schemeClr val="tx2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610600" y="6248400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0177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Inside pages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75107C8-DC22-41ED-81EF-363FA845221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163D459-1C05-483F-85D1-C9E478EC32CC}">
  <ds:schemaRefs>
    <ds:schemaRef ds:uri="http://purl.org/dc/elements/1.1/"/>
    <ds:schemaRef ds:uri="http://www.w3.org/XML/1998/namespace"/>
    <ds:schemaRef ds:uri="http://purl.org/dc/terms/"/>
    <ds:schemaRef ds:uri="http://schemas.openxmlformats.org/package/2006/metadata/core-properties"/>
    <ds:schemaRef ds:uri="http://schemas.microsoft.com/office/infopath/2007/PartnerControls"/>
    <ds:schemaRef ds:uri="c34af464-7aa1-4edd-9be4-83dffc1cb926"/>
    <ds:schemaRef ds:uri="http://schemas.microsoft.com/office/2006/documentManagement/types"/>
    <ds:schemaRef ds:uri="http://purl.org/dc/dcmitype/"/>
    <ds:schemaRef ds:uri="http://schemas.microsoft.com/office/2006/metadata/properties"/>
  </ds:schemaRefs>
</ds:datastoreItem>
</file>

<file path=customXml/itemProps3.xml><?xml version="1.0" encoding="utf-8"?>
<ds:datastoreItem xmlns:ds="http://schemas.openxmlformats.org/officeDocument/2006/customXml" ds:itemID="{39968CB8-5FF8-44D7-A459-A3FC34AC4F77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1916</TotalTime>
  <Words>1011</Words>
  <Application>Microsoft Office PowerPoint</Application>
  <PresentationFormat>On-screen Show (4:3)</PresentationFormat>
  <Paragraphs>149</Paragraphs>
  <Slides>11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Arial</vt:lpstr>
      <vt:lpstr>Calibri</vt:lpstr>
      <vt:lpstr>Calibri Light</vt:lpstr>
      <vt:lpstr>Times New Roman</vt:lpstr>
      <vt:lpstr>1_Custom Design</vt:lpstr>
      <vt:lpstr>Inside pages</vt:lpstr>
      <vt:lpstr>PowerPoint Presentation</vt:lpstr>
      <vt:lpstr>Outline of Discussion for Recommendations for PUCT Oversight Project No. 46304 Relating to Southern Cross Transmission (SCT) DC Tie Project</vt:lpstr>
      <vt:lpstr>Background of Project and PUCT Directives</vt:lpstr>
      <vt:lpstr>List of PUCT Order 46304 Directives</vt:lpstr>
      <vt:lpstr>List of PUCT Order 46304 Directives (continued)</vt:lpstr>
      <vt:lpstr>Summary of engagement process to date</vt:lpstr>
      <vt:lpstr>Directive Review at TAC and Board</vt:lpstr>
      <vt:lpstr>Informational update for Directive 1</vt:lpstr>
      <vt:lpstr>Informational update for Directive 5</vt:lpstr>
      <vt:lpstr>Endorsement request for Directive 8</vt:lpstr>
      <vt:lpstr>Next steps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ERCOT</cp:lastModifiedBy>
  <cp:revision>70</cp:revision>
  <cp:lastPrinted>2016-01-21T20:53:15Z</cp:lastPrinted>
  <dcterms:created xsi:type="dcterms:W3CDTF">2016-01-21T15:20:31Z</dcterms:created>
  <dcterms:modified xsi:type="dcterms:W3CDTF">2018-07-23T20:48:58Z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