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90" r:id="rId7"/>
    <p:sldId id="302" r:id="rId8"/>
    <p:sldId id="303" r:id="rId9"/>
    <p:sldId id="304" r:id="rId10"/>
    <p:sldId id="307" r:id="rId11"/>
    <p:sldId id="298" r:id="rId12"/>
    <p:sldId id="306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614" autoAdjust="0"/>
  </p:normalViewPr>
  <p:slideViewPr>
    <p:cSldViewPr showGuides="1">
      <p:cViewPr varScale="1">
        <p:scale>
          <a:sx n="74" d="100"/>
          <a:sy n="74" d="100"/>
        </p:scale>
        <p:origin x="54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Price_Validation\Price%20Correction\SCED\2018\20180718\presentation%20materials\SCED%20LMP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Impact to the Hub Average Locational Marginal Prices for July 18, 2018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2"/>
          <c:tx>
            <c:v>Calculated - Original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'hb and lz pivoted data'!$A$39:$A$66</c:f>
              <c:numCache>
                <c:formatCode>h:mm:ss</c:formatCode>
                <c:ptCount val="28"/>
                <c:pt idx="0">
                  <c:v>43299.68068287037</c:v>
                </c:pt>
                <c:pt idx="1">
                  <c:v>43299.68414351852</c:v>
                </c:pt>
                <c:pt idx="2">
                  <c:v>43299.687627314815</c:v>
                </c:pt>
                <c:pt idx="3">
                  <c:v>43299.691099537034</c:v>
                </c:pt>
                <c:pt idx="4">
                  <c:v>43299.694571759261</c:v>
                </c:pt>
                <c:pt idx="5">
                  <c:v>43299.69803240741</c:v>
                </c:pt>
                <c:pt idx="6">
                  <c:v>43299.701516203706</c:v>
                </c:pt>
                <c:pt idx="7">
                  <c:v>43299.704988425925</c:v>
                </c:pt>
                <c:pt idx="8">
                  <c:v>43299.708495370367</c:v>
                </c:pt>
                <c:pt idx="9">
                  <c:v>43299.711921296293</c:v>
                </c:pt>
                <c:pt idx="10">
                  <c:v>43299.71539351852</c:v>
                </c:pt>
                <c:pt idx="11">
                  <c:v>43299.718865740739</c:v>
                </c:pt>
                <c:pt idx="12">
                  <c:v>43299.722349537034</c:v>
                </c:pt>
                <c:pt idx="13">
                  <c:v>43299.725810185184</c:v>
                </c:pt>
                <c:pt idx="14">
                  <c:v>43299.72929398148</c:v>
                </c:pt>
                <c:pt idx="15">
                  <c:v>43299.732743055552</c:v>
                </c:pt>
                <c:pt idx="16">
                  <c:v>43299.736226851855</c:v>
                </c:pt>
                <c:pt idx="17">
                  <c:v>43299.739699074074</c:v>
                </c:pt>
                <c:pt idx="18">
                  <c:v>43299.740543981483</c:v>
                </c:pt>
                <c:pt idx="19">
                  <c:v>43299.741273148145</c:v>
                </c:pt>
                <c:pt idx="20">
                  <c:v>43299.74318287037</c:v>
                </c:pt>
                <c:pt idx="21">
                  <c:v>43299.746655092589</c:v>
                </c:pt>
                <c:pt idx="22">
                  <c:v>43299.750150462962</c:v>
                </c:pt>
                <c:pt idx="23">
                  <c:v>43299.753599537034</c:v>
                </c:pt>
                <c:pt idx="24">
                  <c:v>43299.757060185184</c:v>
                </c:pt>
                <c:pt idx="25">
                  <c:v>43299.76053240741</c:v>
                </c:pt>
                <c:pt idx="26">
                  <c:v>43299.764016203706</c:v>
                </c:pt>
                <c:pt idx="27">
                  <c:v>43299.767476851855</c:v>
                </c:pt>
              </c:numCache>
            </c:numRef>
          </c:cat>
          <c:val>
            <c:numRef>
              <c:f>'hb and lz pivoted data'!$AG$39:$AG$66</c:f>
              <c:numCache>
                <c:formatCode>0.000</c:formatCode>
                <c:ptCount val="28"/>
                <c:pt idx="0">
                  <c:v>-6.3910265724998681</c:v>
                </c:pt>
                <c:pt idx="1">
                  <c:v>-6.4022964117998526</c:v>
                </c:pt>
                <c:pt idx="2">
                  <c:v>-185.00008821403003</c:v>
                </c:pt>
                <c:pt idx="3">
                  <c:v>-29.767876312596002</c:v>
                </c:pt>
                <c:pt idx="4">
                  <c:v>-1.1273827397550065</c:v>
                </c:pt>
                <c:pt idx="5">
                  <c:v>-1.7648046286819863</c:v>
                </c:pt>
                <c:pt idx="6">
                  <c:v>-2.1443166197599908</c:v>
                </c:pt>
                <c:pt idx="7">
                  <c:v>-1.4786357946239832</c:v>
                </c:pt>
                <c:pt idx="8">
                  <c:v>-0.73033446311460182</c:v>
                </c:pt>
                <c:pt idx="9">
                  <c:v>-3.0576021282300303E-2</c:v>
                </c:pt>
                <c:pt idx="10">
                  <c:v>-8.6041615262104187E-2</c:v>
                </c:pt>
                <c:pt idx="11">
                  <c:v>-2.9587190183804069E-2</c:v>
                </c:pt>
                <c:pt idx="12">
                  <c:v>-3.0506049395199852E-2</c:v>
                </c:pt>
                <c:pt idx="13">
                  <c:v>-3.4175709551902855E-2</c:v>
                </c:pt>
                <c:pt idx="14">
                  <c:v>-3.2766382452692255E-2</c:v>
                </c:pt>
                <c:pt idx="15">
                  <c:v>-0.33993620103279909</c:v>
                </c:pt>
                <c:pt idx="16">
                  <c:v>-0.5817220828292875</c:v>
                </c:pt>
                <c:pt idx="17">
                  <c:v>-4.4559038180011612E-2</c:v>
                </c:pt>
                <c:pt idx="18">
                  <c:v>-3.1223198221397297E-2</c:v>
                </c:pt>
                <c:pt idx="19">
                  <c:v>-0.72511178400299059</c:v>
                </c:pt>
                <c:pt idx="20">
                  <c:v>-14.692127559671007</c:v>
                </c:pt>
                <c:pt idx="21">
                  <c:v>-0.31723275803520323</c:v>
                </c:pt>
                <c:pt idx="22">
                  <c:v>-1.2013993435097348E-2</c:v>
                </c:pt>
                <c:pt idx="23">
                  <c:v>0</c:v>
                </c:pt>
                <c:pt idx="24">
                  <c:v>0</c:v>
                </c:pt>
                <c:pt idx="25">
                  <c:v>-3.0772703412999647E-2</c:v>
                </c:pt>
                <c:pt idx="26">
                  <c:v>0</c:v>
                </c:pt>
                <c:pt idx="27">
                  <c:v>-3.9243544869599134E-2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682344"/>
        <c:axId val="182681952"/>
      </c:barChart>
      <c:lineChart>
        <c:grouping val="standard"/>
        <c:varyColors val="0"/>
        <c:ser>
          <c:idx val="0"/>
          <c:order val="0"/>
          <c:tx>
            <c:strRef>
              <c:f>'hb and lz pivoted data'!$F$38</c:f>
              <c:strCache>
                <c:ptCount val="1"/>
                <c:pt idx="0">
                  <c:v>Original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'hb and lz pivoted data'!$A$39:$A$66</c:f>
              <c:numCache>
                <c:formatCode>h:mm:ss</c:formatCode>
                <c:ptCount val="28"/>
                <c:pt idx="0">
                  <c:v>43299.68068287037</c:v>
                </c:pt>
                <c:pt idx="1">
                  <c:v>43299.68414351852</c:v>
                </c:pt>
                <c:pt idx="2">
                  <c:v>43299.687627314815</c:v>
                </c:pt>
                <c:pt idx="3">
                  <c:v>43299.691099537034</c:v>
                </c:pt>
                <c:pt idx="4">
                  <c:v>43299.694571759261</c:v>
                </c:pt>
                <c:pt idx="5">
                  <c:v>43299.69803240741</c:v>
                </c:pt>
                <c:pt idx="6">
                  <c:v>43299.701516203706</c:v>
                </c:pt>
                <c:pt idx="7">
                  <c:v>43299.704988425925</c:v>
                </c:pt>
                <c:pt idx="8">
                  <c:v>43299.708495370367</c:v>
                </c:pt>
                <c:pt idx="9">
                  <c:v>43299.711921296293</c:v>
                </c:pt>
                <c:pt idx="10">
                  <c:v>43299.71539351852</c:v>
                </c:pt>
                <c:pt idx="11">
                  <c:v>43299.718865740739</c:v>
                </c:pt>
                <c:pt idx="12">
                  <c:v>43299.722349537034</c:v>
                </c:pt>
                <c:pt idx="13">
                  <c:v>43299.725810185184</c:v>
                </c:pt>
                <c:pt idx="14">
                  <c:v>43299.72929398148</c:v>
                </c:pt>
                <c:pt idx="15">
                  <c:v>43299.732743055552</c:v>
                </c:pt>
                <c:pt idx="16">
                  <c:v>43299.736226851855</c:v>
                </c:pt>
                <c:pt idx="17">
                  <c:v>43299.739699074074</c:v>
                </c:pt>
                <c:pt idx="18">
                  <c:v>43299.740543981483</c:v>
                </c:pt>
                <c:pt idx="19">
                  <c:v>43299.741273148145</c:v>
                </c:pt>
                <c:pt idx="20">
                  <c:v>43299.74318287037</c:v>
                </c:pt>
                <c:pt idx="21">
                  <c:v>43299.746655092589</c:v>
                </c:pt>
                <c:pt idx="22">
                  <c:v>43299.750150462962</c:v>
                </c:pt>
                <c:pt idx="23">
                  <c:v>43299.753599537034</c:v>
                </c:pt>
                <c:pt idx="24">
                  <c:v>43299.757060185184</c:v>
                </c:pt>
                <c:pt idx="25">
                  <c:v>43299.76053240741</c:v>
                </c:pt>
                <c:pt idx="26">
                  <c:v>43299.764016203706</c:v>
                </c:pt>
                <c:pt idx="27">
                  <c:v>43299.767476851855</c:v>
                </c:pt>
              </c:numCache>
            </c:numRef>
          </c:cat>
          <c:val>
            <c:numRef>
              <c:f>'hb and lz pivoted data'!$F$39:$F$66</c:f>
              <c:numCache>
                <c:formatCode>General</c:formatCode>
                <c:ptCount val="28"/>
                <c:pt idx="0">
                  <c:v>1976.7628665724999</c:v>
                </c:pt>
                <c:pt idx="1">
                  <c:v>1976.8852464117999</c:v>
                </c:pt>
                <c:pt idx="2">
                  <c:v>1183.2045538140301</c:v>
                </c:pt>
                <c:pt idx="3">
                  <c:v>158.01275831259599</c:v>
                </c:pt>
                <c:pt idx="4">
                  <c:v>151.406305739755</c:v>
                </c:pt>
                <c:pt idx="5">
                  <c:v>132.02103142868199</c:v>
                </c:pt>
                <c:pt idx="6">
                  <c:v>130.39151391976</c:v>
                </c:pt>
                <c:pt idx="7">
                  <c:v>129.730496894624</c:v>
                </c:pt>
                <c:pt idx="8">
                  <c:v>76.142642993114606</c:v>
                </c:pt>
                <c:pt idx="9">
                  <c:v>75.398816441282307</c:v>
                </c:pt>
                <c:pt idx="10">
                  <c:v>75.444293615262097</c:v>
                </c:pt>
                <c:pt idx="11">
                  <c:v>74.335678780183798</c:v>
                </c:pt>
                <c:pt idx="12">
                  <c:v>75.472816259395202</c:v>
                </c:pt>
                <c:pt idx="13">
                  <c:v>75.005367859551896</c:v>
                </c:pt>
                <c:pt idx="14">
                  <c:v>74.255458802452694</c:v>
                </c:pt>
                <c:pt idx="15">
                  <c:v>75.020436601032799</c:v>
                </c:pt>
                <c:pt idx="16">
                  <c:v>74.087952982829293</c:v>
                </c:pt>
                <c:pt idx="17">
                  <c:v>75.454537808180007</c:v>
                </c:pt>
                <c:pt idx="18">
                  <c:v>75.4980755382214</c:v>
                </c:pt>
                <c:pt idx="19">
                  <c:v>150.908866984003</c:v>
                </c:pt>
                <c:pt idx="20">
                  <c:v>161.472501659671</c:v>
                </c:pt>
                <c:pt idx="21">
                  <c:v>74.960909378035197</c:v>
                </c:pt>
                <c:pt idx="22">
                  <c:v>54.860862993435099</c:v>
                </c:pt>
                <c:pt idx="23">
                  <c:v>44.770092535306901</c:v>
                </c:pt>
                <c:pt idx="24">
                  <c:v>45.510304840353903</c:v>
                </c:pt>
                <c:pt idx="25">
                  <c:v>46.751919163413</c:v>
                </c:pt>
                <c:pt idx="26">
                  <c:v>44.858953566353399</c:v>
                </c:pt>
                <c:pt idx="27">
                  <c:v>45.033488104869598</c:v>
                </c:pt>
              </c:numCache>
            </c:numRef>
          </c:val>
          <c:smooth val="0"/>
        </c:ser>
        <c:ser>
          <c:idx val="1"/>
          <c:order val="1"/>
          <c:tx>
            <c:v>Calculated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'hb and lz pivoted data'!$A$39:$A$66</c:f>
              <c:numCache>
                <c:formatCode>h:mm:ss</c:formatCode>
                <c:ptCount val="28"/>
                <c:pt idx="0">
                  <c:v>43299.68068287037</c:v>
                </c:pt>
                <c:pt idx="1">
                  <c:v>43299.68414351852</c:v>
                </c:pt>
                <c:pt idx="2">
                  <c:v>43299.687627314815</c:v>
                </c:pt>
                <c:pt idx="3">
                  <c:v>43299.691099537034</c:v>
                </c:pt>
                <c:pt idx="4">
                  <c:v>43299.694571759261</c:v>
                </c:pt>
                <c:pt idx="5">
                  <c:v>43299.69803240741</c:v>
                </c:pt>
                <c:pt idx="6">
                  <c:v>43299.701516203706</c:v>
                </c:pt>
                <c:pt idx="7">
                  <c:v>43299.704988425925</c:v>
                </c:pt>
                <c:pt idx="8">
                  <c:v>43299.708495370367</c:v>
                </c:pt>
                <c:pt idx="9">
                  <c:v>43299.711921296293</c:v>
                </c:pt>
                <c:pt idx="10">
                  <c:v>43299.71539351852</c:v>
                </c:pt>
                <c:pt idx="11">
                  <c:v>43299.718865740739</c:v>
                </c:pt>
                <c:pt idx="12">
                  <c:v>43299.722349537034</c:v>
                </c:pt>
                <c:pt idx="13">
                  <c:v>43299.725810185184</c:v>
                </c:pt>
                <c:pt idx="14">
                  <c:v>43299.72929398148</c:v>
                </c:pt>
                <c:pt idx="15">
                  <c:v>43299.732743055552</c:v>
                </c:pt>
                <c:pt idx="16">
                  <c:v>43299.736226851855</c:v>
                </c:pt>
                <c:pt idx="17">
                  <c:v>43299.739699074074</c:v>
                </c:pt>
                <c:pt idx="18">
                  <c:v>43299.740543981483</c:v>
                </c:pt>
                <c:pt idx="19">
                  <c:v>43299.741273148145</c:v>
                </c:pt>
                <c:pt idx="20">
                  <c:v>43299.74318287037</c:v>
                </c:pt>
                <c:pt idx="21">
                  <c:v>43299.746655092589</c:v>
                </c:pt>
                <c:pt idx="22">
                  <c:v>43299.750150462962</c:v>
                </c:pt>
                <c:pt idx="23">
                  <c:v>43299.753599537034</c:v>
                </c:pt>
                <c:pt idx="24">
                  <c:v>43299.757060185184</c:v>
                </c:pt>
                <c:pt idx="25">
                  <c:v>43299.76053240741</c:v>
                </c:pt>
                <c:pt idx="26">
                  <c:v>43299.764016203706</c:v>
                </c:pt>
                <c:pt idx="27">
                  <c:v>43299.767476851855</c:v>
                </c:pt>
              </c:numCache>
            </c:numRef>
          </c:cat>
          <c:val>
            <c:numRef>
              <c:f>'hb and lz pivoted data'!$G$39:$G$66</c:f>
              <c:numCache>
                <c:formatCode>General</c:formatCode>
                <c:ptCount val="28"/>
                <c:pt idx="0">
                  <c:v>1970.37184</c:v>
                </c:pt>
                <c:pt idx="1">
                  <c:v>1970.4829500000001</c:v>
                </c:pt>
                <c:pt idx="2">
                  <c:v>998.20446560000005</c:v>
                </c:pt>
                <c:pt idx="3">
                  <c:v>128.24488199999999</c:v>
                </c:pt>
                <c:pt idx="4">
                  <c:v>150.27892299999999</c:v>
                </c:pt>
                <c:pt idx="5">
                  <c:v>130.25622680000001</c:v>
                </c:pt>
                <c:pt idx="6">
                  <c:v>128.24719730000001</c:v>
                </c:pt>
                <c:pt idx="7">
                  <c:v>128.25186110000001</c:v>
                </c:pt>
                <c:pt idx="8">
                  <c:v>75.412308530000004</c:v>
                </c:pt>
                <c:pt idx="9">
                  <c:v>75.368240420000006</c:v>
                </c:pt>
                <c:pt idx="10">
                  <c:v>75.358251999999993</c:v>
                </c:pt>
                <c:pt idx="11">
                  <c:v>74.306091589999994</c:v>
                </c:pt>
                <c:pt idx="12">
                  <c:v>75.442310210000002</c:v>
                </c:pt>
                <c:pt idx="13">
                  <c:v>74.971192149999993</c:v>
                </c:pt>
                <c:pt idx="14">
                  <c:v>74.222692420000001</c:v>
                </c:pt>
                <c:pt idx="15">
                  <c:v>74.6805004</c:v>
                </c:pt>
                <c:pt idx="16">
                  <c:v>73.506230900000006</c:v>
                </c:pt>
                <c:pt idx="17">
                  <c:v>75.409978769999995</c:v>
                </c:pt>
                <c:pt idx="18">
                  <c:v>75.466852340000003</c:v>
                </c:pt>
                <c:pt idx="19">
                  <c:v>150.18375520000001</c:v>
                </c:pt>
                <c:pt idx="20">
                  <c:v>146.78037409999999</c:v>
                </c:pt>
                <c:pt idx="21">
                  <c:v>74.643676619999994</c:v>
                </c:pt>
                <c:pt idx="22">
                  <c:v>54.848849000000001</c:v>
                </c:pt>
                <c:pt idx="23">
                  <c:v>44.770092535306901</c:v>
                </c:pt>
                <c:pt idx="24">
                  <c:v>45.510304840353903</c:v>
                </c:pt>
                <c:pt idx="25">
                  <c:v>46.72114646</c:v>
                </c:pt>
                <c:pt idx="26">
                  <c:v>44.858953566353399</c:v>
                </c:pt>
                <c:pt idx="27">
                  <c:v>44.994244559999999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681168"/>
        <c:axId val="182681560"/>
      </c:lineChart>
      <c:catAx>
        <c:axId val="1826811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SCED Interval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hh: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681560"/>
        <c:crosses val="autoZero"/>
        <c:auto val="1"/>
        <c:lblAlgn val="ctr"/>
        <c:lblOffset val="100"/>
        <c:noMultiLvlLbl val="0"/>
      </c:catAx>
      <c:valAx>
        <c:axId val="182681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Original </a:t>
                </a:r>
                <a:r>
                  <a:rPr lang="en-US" dirty="0"/>
                  <a:t>and </a:t>
                </a:r>
                <a:r>
                  <a:rPr lang="en-US" dirty="0" smtClean="0"/>
                  <a:t>Calculated </a:t>
                </a:r>
                <a:r>
                  <a:rPr lang="en-US" dirty="0"/>
                  <a:t>($/MWh)</a:t>
                </a:r>
              </a:p>
            </c:rich>
          </c:tx>
          <c:layout>
            <c:manualLayout>
              <c:xMode val="edge"/>
              <c:yMode val="edge"/>
              <c:x val="1.9345238095238096E-2"/>
              <c:y val="0.193517066905454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681168"/>
        <c:crosses val="autoZero"/>
        <c:crossBetween val="between"/>
      </c:valAx>
      <c:valAx>
        <c:axId val="18268195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Calculated </a:t>
                </a:r>
                <a:r>
                  <a:rPr lang="en-US" dirty="0"/>
                  <a:t>- Original ($/MWh)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682344"/>
        <c:crosses val="max"/>
        <c:crossBetween val="between"/>
        <c:majorUnit val="40"/>
      </c:valAx>
      <c:catAx>
        <c:axId val="182682344"/>
        <c:scaling>
          <c:orientation val="minMax"/>
        </c:scaling>
        <c:delete val="1"/>
        <c:axPos val="b"/>
        <c:numFmt formatCode="h:mm:ss" sourceLinked="1"/>
        <c:majorTickMark val="out"/>
        <c:minorTickMark val="none"/>
        <c:tickLblPos val="nextTo"/>
        <c:crossAx val="1826819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935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345235" y="6540542"/>
            <a:ext cx="707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0FCC7E3-021B-47DF-A1B2-17EE18AFD701}" type="slidenum">
              <a:rPr lang="en-US" sz="1200" b="0" smtClean="0">
                <a:solidFill>
                  <a:schemeClr val="tx2"/>
                </a:solidFill>
              </a:rPr>
              <a:pPr algn="r"/>
              <a:t>‹#›</a:t>
            </a:fld>
            <a:endParaRPr lang="en-US" sz="1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105561"/>
            <a:ext cx="5105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Update </a:t>
            </a:r>
            <a:r>
              <a:rPr lang="en-US" sz="2400" b="1" dirty="0">
                <a:solidFill>
                  <a:schemeClr val="tx2"/>
                </a:solidFill>
              </a:rPr>
              <a:t>on the Investigation of Prices for the Real-Time on July 18 and Day-Ahead on July </a:t>
            </a:r>
            <a:r>
              <a:rPr lang="en-US" sz="2400" b="1" dirty="0" smtClean="0">
                <a:solidFill>
                  <a:schemeClr val="tx2"/>
                </a:solidFill>
              </a:rPr>
              <a:t>20</a:t>
            </a:r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July 26, 2018</a:t>
            </a:r>
            <a:endParaRPr lang="en-US" dirty="0">
              <a:solidFill>
                <a:schemeClr val="tx2"/>
              </a:solidFill>
            </a:endParaRPr>
          </a:p>
          <a:p>
            <a:endParaRPr lang="en-US" i="1" dirty="0" smtClean="0">
              <a:solidFill>
                <a:schemeClr val="tx2"/>
              </a:solidFill>
            </a:endParaRPr>
          </a:p>
          <a:p>
            <a:endParaRPr lang="en-US" i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8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Late last week, an issue was discovered with respect to the definition of two double-circuit contingencies.</a:t>
            </a:r>
          </a:p>
          <a:p>
            <a:r>
              <a:rPr lang="en-US" sz="2400" smtClean="0">
                <a:solidFill>
                  <a:schemeClr val="tx2"/>
                </a:solidFill>
              </a:rPr>
              <a:t>The </a:t>
            </a:r>
            <a:r>
              <a:rPr lang="en-US" sz="2400" dirty="0" smtClean="0">
                <a:solidFill>
                  <a:schemeClr val="tx2"/>
                </a:solidFill>
              </a:rPr>
              <a:t>issue affected both the Day-Ahead and Real-Time Markets (DAM and RTM)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Operating Day July 20, 2018 for the DAM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Operating Day July 18, 2018 for the RTM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For the DAM, prices were corrected and published on July 23, 2018. 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For the RTM, not able to correct and publish prices prior to the deadline of July 20, 2018 4:00 PM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Will be seeking </a:t>
            </a:r>
            <a:r>
              <a:rPr lang="en-US" sz="2000" dirty="0">
                <a:solidFill>
                  <a:schemeClr val="tx2"/>
                </a:solidFill>
              </a:rPr>
              <a:t>ERCOT Board of Directors </a:t>
            </a:r>
            <a:r>
              <a:rPr lang="en-US" sz="2000" dirty="0" smtClean="0">
                <a:solidFill>
                  <a:schemeClr val="tx2"/>
                </a:solidFill>
              </a:rPr>
              <a:t>approval of the price corrections at the August 7, 2018 meeting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523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Contingency Definition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562600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The two contingencies impacted by this </a:t>
            </a:r>
            <a:r>
              <a:rPr lang="en-US" sz="2400" dirty="0">
                <a:solidFill>
                  <a:schemeClr val="tx2"/>
                </a:solidFill>
              </a:rPr>
              <a:t>issue were DCNLHS8 and </a:t>
            </a:r>
            <a:r>
              <a:rPr lang="en-US" sz="2400" dirty="0" smtClean="0">
                <a:solidFill>
                  <a:schemeClr val="tx2"/>
                </a:solidFill>
              </a:rPr>
              <a:t>DLHSCNR8.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Only </a:t>
            </a:r>
            <a:r>
              <a:rPr lang="en-US" sz="2000" dirty="0" smtClean="0">
                <a:solidFill>
                  <a:schemeClr val="tx2"/>
                </a:solidFill>
              </a:rPr>
              <a:t>DCNSLHS8 was part of a binding transmission constraint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The constrained element in both markets was the 138 kV transmission line between Centerville Road and Lake Hubbard SES (3270__B)</a:t>
            </a:r>
          </a:p>
          <a:p>
            <a:pPr lvl="1"/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These incorrect definitions resulted </a:t>
            </a:r>
            <a:r>
              <a:rPr lang="en-US" sz="2400" dirty="0">
                <a:solidFill>
                  <a:schemeClr val="tx2"/>
                </a:solidFill>
              </a:rPr>
              <a:t>from </a:t>
            </a:r>
            <a:r>
              <a:rPr lang="en-US" sz="2400" dirty="0" smtClean="0">
                <a:solidFill>
                  <a:schemeClr val="tx2"/>
                </a:solidFill>
              </a:rPr>
              <a:t>a model change request </a:t>
            </a:r>
            <a:r>
              <a:rPr lang="en-US" sz="2400" dirty="0">
                <a:solidFill>
                  <a:schemeClr val="tx2"/>
                </a:solidFill>
              </a:rPr>
              <a:t>to redefine </a:t>
            </a:r>
            <a:r>
              <a:rPr lang="en-US" sz="2400" dirty="0" smtClean="0">
                <a:solidFill>
                  <a:schemeClr val="tx2"/>
                </a:solidFill>
              </a:rPr>
              <a:t>the double-circuits involved and an ERCOT post-process tool error when creating the contingency definitions for </a:t>
            </a:r>
            <a:r>
              <a:rPr lang="en-US" sz="2400" dirty="0">
                <a:solidFill>
                  <a:schemeClr val="tx2"/>
                </a:solidFill>
              </a:rPr>
              <a:t>the Energy and Market Management Systems (EMS and </a:t>
            </a:r>
            <a:r>
              <a:rPr lang="en-US" sz="2400" dirty="0" smtClean="0">
                <a:solidFill>
                  <a:schemeClr val="tx2"/>
                </a:solidFill>
              </a:rPr>
              <a:t>MMS)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Congestion Revenue Rights (CRR) Auction models were not affected</a:t>
            </a:r>
          </a:p>
          <a:p>
            <a:pPr lvl="1"/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389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Contingency Definition Issue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396033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The process resulted in </a:t>
            </a:r>
            <a:r>
              <a:rPr lang="en-US" sz="2400" dirty="0" smtClean="0">
                <a:solidFill>
                  <a:schemeClr val="tx2"/>
                </a:solidFill>
              </a:rPr>
              <a:t>incorrect additional equipment </a:t>
            </a:r>
            <a:r>
              <a:rPr lang="en-US" sz="2400" dirty="0">
                <a:solidFill>
                  <a:schemeClr val="tx2"/>
                </a:solidFill>
              </a:rPr>
              <a:t>being included in the </a:t>
            </a:r>
            <a:r>
              <a:rPr lang="en-US" sz="2400" dirty="0" smtClean="0">
                <a:solidFill>
                  <a:schemeClr val="tx2"/>
                </a:solidFill>
              </a:rPr>
              <a:t>two new contingency definitions.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The two contingency </a:t>
            </a:r>
            <a:r>
              <a:rPr lang="en-US" sz="2400" dirty="0">
                <a:solidFill>
                  <a:schemeClr val="tx2"/>
                </a:solidFill>
              </a:rPr>
              <a:t>definitions </a:t>
            </a:r>
            <a:r>
              <a:rPr lang="en-US" sz="2400" dirty="0" smtClean="0">
                <a:solidFill>
                  <a:schemeClr val="tx2"/>
                </a:solidFill>
              </a:rPr>
              <a:t>were corrected for all models. Additional checks by the tool have been added to avoid similar concerns moving forward.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After analysis, no other contingencies were identified as being impacted by the issue.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071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RTM and DAM Price Corrections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396033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For the DAM, prices were corrected and published on July 23, 2018.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</a:t>
            </a:r>
            <a:r>
              <a:rPr lang="en-US" sz="2000" dirty="0" smtClean="0">
                <a:solidFill>
                  <a:schemeClr val="tx2"/>
                </a:solidFill>
              </a:rPr>
              <a:t>rior to the deadline of July 24, 2018 10:00 AM</a:t>
            </a:r>
          </a:p>
          <a:p>
            <a:pPr lvl="1"/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For the RTM, not able to correct and publish prices prior to the deadline of July 20, 2018 4:00 PM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Will be seeking </a:t>
            </a:r>
            <a:r>
              <a:rPr lang="en-US" sz="2000" dirty="0">
                <a:solidFill>
                  <a:schemeClr val="tx2"/>
                </a:solidFill>
              </a:rPr>
              <a:t>ERCOT Board of Directors </a:t>
            </a:r>
            <a:r>
              <a:rPr lang="en-US" sz="2000" dirty="0" smtClean="0">
                <a:solidFill>
                  <a:schemeClr val="tx2"/>
                </a:solidFill>
              </a:rPr>
              <a:t>approval of the price corrections at the August 7, 2018 meeting</a:t>
            </a:r>
          </a:p>
        </p:txBody>
      </p:sp>
    </p:spTree>
    <p:extLst>
      <p:ext uri="{BB962C8B-B14F-4D97-AF65-F5344CB8AC3E}">
        <p14:creationId xmlns:p14="http://schemas.microsoft.com/office/powerpoint/2010/main" val="1838738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Real-Time Pricing Impacts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246636"/>
              </p:ext>
            </p:extLst>
          </p:nvPr>
        </p:nvGraphicFramePr>
        <p:xfrm>
          <a:off x="495300" y="10668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1447800" y="5715000"/>
            <a:ext cx="6553200" cy="60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2"/>
                </a:solidFill>
              </a:rPr>
              <a:t>The Load Zone and Hubs were affected similarly.</a:t>
            </a:r>
          </a:p>
        </p:txBody>
      </p:sp>
    </p:spTree>
    <p:extLst>
      <p:ext uri="{BB962C8B-B14F-4D97-AF65-F5344CB8AC3E}">
        <p14:creationId xmlns:p14="http://schemas.microsoft.com/office/powerpoint/2010/main" val="1364759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Real-Time Pricing Impacts cont.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892315"/>
            <a:ext cx="57567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Resource Node Locational Marginal Price Impact</a:t>
            </a:r>
          </a:p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for Interval 16:30 on July 18, 2018  </a:t>
            </a:r>
            <a:endParaRPr lang="en-US" sz="2000" dirty="0">
              <a:solidFill>
                <a:schemeClr val="tx2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971800" y="1593197"/>
            <a:ext cx="4737894" cy="4759269"/>
            <a:chOff x="2971800" y="1593197"/>
            <a:chExt cx="4737894" cy="475926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1800" y="1593197"/>
              <a:ext cx="4737894" cy="475926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5791200" y="1676400"/>
              <a:ext cx="1600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4395" y="533400"/>
            <a:ext cx="703405" cy="58650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043039" y="1676400"/>
            <a:ext cx="400110" cy="302932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Calculated – Original ($/MWh)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2971800" cy="3671199"/>
          </a:xfrm>
        </p:spPr>
        <p:txBody>
          <a:bodyPr/>
          <a:lstStyle/>
          <a:p>
            <a:r>
              <a:rPr lang="en-US" sz="2000" dirty="0">
                <a:solidFill>
                  <a:schemeClr val="tx2"/>
                </a:solidFill>
              </a:rPr>
              <a:t>P</a:t>
            </a:r>
            <a:r>
              <a:rPr lang="en-US" sz="2000" dirty="0" smtClean="0">
                <a:solidFill>
                  <a:schemeClr val="tx2"/>
                </a:solidFill>
              </a:rPr>
              <a:t>rices most impacted were those near the constraint with the incorrect contingency.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The shadow prices for other transmission constraints also changed with the erroneous constraint removed.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17904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terms/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11447</TotalTime>
  <Words>455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Summary</vt:lpstr>
      <vt:lpstr>Contingency Definition Issue</vt:lpstr>
      <vt:lpstr>Contingency Definition Issue cont.</vt:lpstr>
      <vt:lpstr>RTM and DAM Price Corrections</vt:lpstr>
      <vt:lpstr>Real-Time Pricing Impacts </vt:lpstr>
      <vt:lpstr>Real-Time Pricing Impacts cont.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Chang, Sean</dc:creator>
  <cp:lastModifiedBy>Dave Maggio</cp:lastModifiedBy>
  <cp:revision>281</cp:revision>
  <cp:lastPrinted>2016-01-21T20:53:15Z</cp:lastPrinted>
  <dcterms:created xsi:type="dcterms:W3CDTF">2016-01-21T15:20:31Z</dcterms:created>
  <dcterms:modified xsi:type="dcterms:W3CDTF">2018-07-24T20:26:17Z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