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3.xml" ContentType="application/vnd.openxmlformats-officedocument.theme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4.xml" ContentType="application/vnd.openxmlformats-officedocument.theme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5.xml" ContentType="application/vnd.openxmlformats-officedocument.theme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6.xml" ContentType="application/vnd.openxmlformats-officedocument.theme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7.xml" ContentType="application/vnd.openxmlformats-officedocument.theme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8.xml" ContentType="application/vnd.openxmlformats-officedocument.theme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9.xml" ContentType="application/vnd.openxmlformats-officedocument.theme+xml"/>
  <Override PartName="/ppt/theme/theme10.xml" ContentType="application/vnd.openxmlformats-officedocument.theme+xml"/>
  <Override PartName="/ppt/theme/theme11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61" r:id="rId6"/>
    <p:sldMasterId id="2147483664" r:id="rId7"/>
    <p:sldMasterId id="2147483667" r:id="rId8"/>
    <p:sldMasterId id="2147483670" r:id="rId9"/>
    <p:sldMasterId id="2147483673" r:id="rId10"/>
    <p:sldMasterId id="2147483676" r:id="rId11"/>
    <p:sldMasterId id="2147483679" r:id="rId12"/>
  </p:sldMasterIdLst>
  <p:notesMasterIdLst>
    <p:notesMasterId r:id="rId39"/>
  </p:notesMasterIdLst>
  <p:handoutMasterIdLst>
    <p:handoutMasterId r:id="rId40"/>
  </p:handoutMasterIdLst>
  <p:sldIdLst>
    <p:sldId id="260" r:id="rId13"/>
    <p:sldId id="291" r:id="rId14"/>
    <p:sldId id="292" r:id="rId15"/>
    <p:sldId id="298" r:id="rId16"/>
    <p:sldId id="301" r:id="rId17"/>
    <p:sldId id="296" r:id="rId18"/>
    <p:sldId id="293" r:id="rId19"/>
    <p:sldId id="297" r:id="rId20"/>
    <p:sldId id="302" r:id="rId21"/>
    <p:sldId id="303" r:id="rId22"/>
    <p:sldId id="304" r:id="rId23"/>
    <p:sldId id="305" r:id="rId24"/>
    <p:sldId id="309" r:id="rId25"/>
    <p:sldId id="306" r:id="rId26"/>
    <p:sldId id="307" r:id="rId27"/>
    <p:sldId id="311" r:id="rId28"/>
    <p:sldId id="308" r:id="rId29"/>
    <p:sldId id="310" r:id="rId30"/>
    <p:sldId id="290" r:id="rId31"/>
    <p:sldId id="277" r:id="rId32"/>
    <p:sldId id="280" r:id="rId33"/>
    <p:sldId id="281" r:id="rId34"/>
    <p:sldId id="288" r:id="rId35"/>
    <p:sldId id="282" r:id="rId36"/>
    <p:sldId id="289" r:id="rId37"/>
    <p:sldId id="287" r:id="rId38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97" d="100"/>
          <a:sy n="97" d="100"/>
        </p:scale>
        <p:origin x="78" y="40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88" d="100"/>
          <a:sy n="88" d="100"/>
        </p:scale>
        <p:origin x="1494" y="9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5.xml"/><Relationship Id="rId13" Type="http://schemas.openxmlformats.org/officeDocument/2006/relationships/slide" Target="slides/slide1.xml"/><Relationship Id="rId18" Type="http://schemas.openxmlformats.org/officeDocument/2006/relationships/slide" Target="slides/slide6.xml"/><Relationship Id="rId26" Type="http://schemas.openxmlformats.org/officeDocument/2006/relationships/slide" Target="slides/slide14.xml"/><Relationship Id="rId39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21" Type="http://schemas.openxmlformats.org/officeDocument/2006/relationships/slide" Target="slides/slide9.xml"/><Relationship Id="rId34" Type="http://schemas.openxmlformats.org/officeDocument/2006/relationships/slide" Target="slides/slide22.xml"/><Relationship Id="rId42" Type="http://schemas.openxmlformats.org/officeDocument/2006/relationships/viewProps" Target="viewProps.xml"/><Relationship Id="rId7" Type="http://schemas.openxmlformats.org/officeDocument/2006/relationships/slideMaster" Target="slideMasters/slideMaster4.xml"/><Relationship Id="rId12" Type="http://schemas.openxmlformats.org/officeDocument/2006/relationships/slideMaster" Target="slideMasters/slideMaster9.xml"/><Relationship Id="rId17" Type="http://schemas.openxmlformats.org/officeDocument/2006/relationships/slide" Target="slides/slide5.xml"/><Relationship Id="rId25" Type="http://schemas.openxmlformats.org/officeDocument/2006/relationships/slide" Target="slides/slide13.xml"/><Relationship Id="rId33" Type="http://schemas.openxmlformats.org/officeDocument/2006/relationships/slide" Target="slides/slide21.xml"/><Relationship Id="rId38" Type="http://schemas.openxmlformats.org/officeDocument/2006/relationships/slide" Target="slides/slide26.xml"/><Relationship Id="rId2" Type="http://schemas.openxmlformats.org/officeDocument/2006/relationships/customXml" Target="../customXml/item2.xml"/><Relationship Id="rId16" Type="http://schemas.openxmlformats.org/officeDocument/2006/relationships/slide" Target="slides/slide4.xml"/><Relationship Id="rId20" Type="http://schemas.openxmlformats.org/officeDocument/2006/relationships/slide" Target="slides/slide8.xml"/><Relationship Id="rId29" Type="http://schemas.openxmlformats.org/officeDocument/2006/relationships/slide" Target="slides/slide17.xml"/><Relationship Id="rId41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Master" Target="slideMasters/slideMaster8.xml"/><Relationship Id="rId24" Type="http://schemas.openxmlformats.org/officeDocument/2006/relationships/slide" Target="slides/slide12.xml"/><Relationship Id="rId32" Type="http://schemas.openxmlformats.org/officeDocument/2006/relationships/slide" Target="slides/slide20.xml"/><Relationship Id="rId37" Type="http://schemas.openxmlformats.org/officeDocument/2006/relationships/slide" Target="slides/slide25.xml"/><Relationship Id="rId40" Type="http://schemas.openxmlformats.org/officeDocument/2006/relationships/handoutMaster" Target="handoutMasters/handoutMaster1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3.xml"/><Relationship Id="rId23" Type="http://schemas.openxmlformats.org/officeDocument/2006/relationships/slide" Target="slides/slide11.xml"/><Relationship Id="rId28" Type="http://schemas.openxmlformats.org/officeDocument/2006/relationships/slide" Target="slides/slide16.xml"/><Relationship Id="rId36" Type="http://schemas.openxmlformats.org/officeDocument/2006/relationships/slide" Target="slides/slide24.xml"/><Relationship Id="rId10" Type="http://schemas.openxmlformats.org/officeDocument/2006/relationships/slideMaster" Target="slideMasters/slideMaster7.xml"/><Relationship Id="rId19" Type="http://schemas.openxmlformats.org/officeDocument/2006/relationships/slide" Target="slides/slide7.xml"/><Relationship Id="rId31" Type="http://schemas.openxmlformats.org/officeDocument/2006/relationships/slide" Target="slides/slide19.xml"/><Relationship Id="rId44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Master" Target="slideMasters/slideMaster6.xml"/><Relationship Id="rId14" Type="http://schemas.openxmlformats.org/officeDocument/2006/relationships/slide" Target="slides/slide2.xml"/><Relationship Id="rId22" Type="http://schemas.openxmlformats.org/officeDocument/2006/relationships/slide" Target="slides/slide10.xml"/><Relationship Id="rId27" Type="http://schemas.openxmlformats.org/officeDocument/2006/relationships/slide" Target="slides/slide15.xml"/><Relationship Id="rId30" Type="http://schemas.openxmlformats.org/officeDocument/2006/relationships/slide" Target="slides/slide18.xml"/><Relationship Id="rId35" Type="http://schemas.openxmlformats.org/officeDocument/2006/relationships/slide" Target="slides/slide23.xml"/><Relationship Id="rId43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FD14580-AB8D-4D67-9166-A22C1A86607B}" type="doc">
      <dgm:prSet loTypeId="urn:microsoft.com/office/officeart/2005/8/layout/hProcess7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9CB68ECF-8372-4DDA-8AF7-68C385CA69BA}">
      <dgm:prSet phldrT="[Text]"/>
      <dgm:spPr/>
      <dgm:t>
        <a:bodyPr/>
        <a:lstStyle/>
        <a:p>
          <a:endParaRPr lang="en-US" dirty="0" smtClean="0"/>
        </a:p>
        <a:p>
          <a:r>
            <a:rPr lang="en-US" dirty="0" smtClean="0"/>
            <a:t>HR&amp;G Committee and Board Approval</a:t>
          </a:r>
          <a:endParaRPr lang="en-US" dirty="0"/>
        </a:p>
      </dgm:t>
    </dgm:pt>
    <dgm:pt modelId="{37950BE9-E09D-4294-A18A-72BA2AEEE6C8}" type="parTrans" cxnId="{E1D538C1-7E5D-4173-B258-C054910A3048}">
      <dgm:prSet/>
      <dgm:spPr/>
      <dgm:t>
        <a:bodyPr/>
        <a:lstStyle/>
        <a:p>
          <a:endParaRPr lang="en-US"/>
        </a:p>
      </dgm:t>
    </dgm:pt>
    <dgm:pt modelId="{8C19C035-8616-498C-A801-23C94126C0AF}" type="sibTrans" cxnId="{E1D538C1-7E5D-4173-B258-C054910A3048}">
      <dgm:prSet/>
      <dgm:spPr/>
      <dgm:t>
        <a:bodyPr/>
        <a:lstStyle/>
        <a:p>
          <a:endParaRPr lang="en-US"/>
        </a:p>
      </dgm:t>
    </dgm:pt>
    <dgm:pt modelId="{9FA38707-D8AA-4277-A89E-4A32222E0961}">
      <dgm:prSet phldrT="[Text]"/>
      <dgm:spPr/>
      <dgm:t>
        <a:bodyPr/>
        <a:lstStyle/>
        <a:p>
          <a:r>
            <a:rPr lang="en-US" dirty="0" smtClean="0"/>
            <a:t>Step 2</a:t>
          </a:r>
          <a:endParaRPr lang="en-US" dirty="0"/>
        </a:p>
      </dgm:t>
    </dgm:pt>
    <dgm:pt modelId="{8F86275D-1EF9-4BD7-9A80-DDD75F6A8F32}" type="parTrans" cxnId="{60C40919-EA92-4E24-A86A-4EE4F91BAB32}">
      <dgm:prSet/>
      <dgm:spPr/>
      <dgm:t>
        <a:bodyPr/>
        <a:lstStyle/>
        <a:p>
          <a:endParaRPr lang="en-US"/>
        </a:p>
      </dgm:t>
    </dgm:pt>
    <dgm:pt modelId="{36614421-6D05-4D95-8983-AB85A3D018A2}" type="sibTrans" cxnId="{60C40919-EA92-4E24-A86A-4EE4F91BAB32}">
      <dgm:prSet/>
      <dgm:spPr/>
      <dgm:t>
        <a:bodyPr/>
        <a:lstStyle/>
        <a:p>
          <a:endParaRPr lang="en-US"/>
        </a:p>
      </dgm:t>
    </dgm:pt>
    <dgm:pt modelId="{09714313-B2C4-4075-AE72-E30FF5A5B113}">
      <dgm:prSet phldrT="[Text]"/>
      <dgm:spPr/>
      <dgm:t>
        <a:bodyPr/>
        <a:lstStyle/>
        <a:p>
          <a:r>
            <a:rPr lang="en-US" dirty="0" smtClean="0"/>
            <a:t>Step 3</a:t>
          </a:r>
          <a:endParaRPr lang="en-US" dirty="0"/>
        </a:p>
      </dgm:t>
    </dgm:pt>
    <dgm:pt modelId="{D0A228EF-2455-4E62-9DDE-DC78CAE6EA18}" type="parTrans" cxnId="{2595A627-BFC1-4EAB-A15C-0A2DE21D5C7E}">
      <dgm:prSet/>
      <dgm:spPr/>
      <dgm:t>
        <a:bodyPr/>
        <a:lstStyle/>
        <a:p>
          <a:endParaRPr lang="en-US"/>
        </a:p>
      </dgm:t>
    </dgm:pt>
    <dgm:pt modelId="{762451DE-3CA2-4BA2-A3A7-59DB1B5D51DE}" type="sibTrans" cxnId="{2595A627-BFC1-4EAB-A15C-0A2DE21D5C7E}">
      <dgm:prSet/>
      <dgm:spPr/>
      <dgm:t>
        <a:bodyPr/>
        <a:lstStyle/>
        <a:p>
          <a:endParaRPr lang="en-US"/>
        </a:p>
      </dgm:t>
    </dgm:pt>
    <dgm:pt modelId="{9CDA46D9-9E17-4822-B63F-121A8C92F38B}">
      <dgm:prSet phldrT="[Text]"/>
      <dgm:spPr/>
      <dgm:t>
        <a:bodyPr/>
        <a:lstStyle/>
        <a:p>
          <a:endParaRPr lang="en-US" dirty="0" smtClean="0"/>
        </a:p>
        <a:p>
          <a:endParaRPr lang="en-US" dirty="0" smtClean="0"/>
        </a:p>
        <a:p>
          <a:r>
            <a:rPr lang="en-US" dirty="0" smtClean="0"/>
            <a:t>PUCT Approval</a:t>
          </a:r>
          <a:endParaRPr lang="en-US" dirty="0"/>
        </a:p>
      </dgm:t>
    </dgm:pt>
    <dgm:pt modelId="{EE461B08-C2B0-4241-803E-7EC0A71F9BC8}" type="parTrans" cxnId="{55998B62-A5D1-4FCB-A794-AC8E3778C069}">
      <dgm:prSet/>
      <dgm:spPr/>
      <dgm:t>
        <a:bodyPr/>
        <a:lstStyle/>
        <a:p>
          <a:endParaRPr lang="en-US"/>
        </a:p>
      </dgm:t>
    </dgm:pt>
    <dgm:pt modelId="{D8A29A38-D999-4D44-851D-2BE4F9DDED76}" type="sibTrans" cxnId="{55998B62-A5D1-4FCB-A794-AC8E3778C069}">
      <dgm:prSet/>
      <dgm:spPr/>
      <dgm:t>
        <a:bodyPr/>
        <a:lstStyle/>
        <a:p>
          <a:endParaRPr lang="en-US"/>
        </a:p>
      </dgm:t>
    </dgm:pt>
    <dgm:pt modelId="{53E4A752-E15D-495C-B61A-C97826E9DE27}">
      <dgm:prSet phldrT="[Text]"/>
      <dgm:spPr/>
      <dgm:t>
        <a:bodyPr/>
        <a:lstStyle/>
        <a:p>
          <a:r>
            <a:rPr lang="en-US" dirty="0" smtClean="0"/>
            <a:t>Step 1</a:t>
          </a:r>
          <a:endParaRPr lang="en-US" dirty="0"/>
        </a:p>
      </dgm:t>
    </dgm:pt>
    <dgm:pt modelId="{77252BAD-ED7F-49D4-90DB-904FF4824F37}" type="sibTrans" cxnId="{69ECF6E9-0EF5-4E8E-B8B0-8D0F0D2CE94C}">
      <dgm:prSet/>
      <dgm:spPr/>
      <dgm:t>
        <a:bodyPr/>
        <a:lstStyle/>
        <a:p>
          <a:endParaRPr lang="en-US"/>
        </a:p>
      </dgm:t>
    </dgm:pt>
    <dgm:pt modelId="{1E6A3491-798A-4920-98A2-197CD9DE19DD}" type="parTrans" cxnId="{69ECF6E9-0EF5-4E8E-B8B0-8D0F0D2CE94C}">
      <dgm:prSet/>
      <dgm:spPr/>
      <dgm:t>
        <a:bodyPr/>
        <a:lstStyle/>
        <a:p>
          <a:endParaRPr lang="en-US"/>
        </a:p>
      </dgm:t>
    </dgm:pt>
    <dgm:pt modelId="{7BABA614-2C82-400C-960E-F7FB439C7879}">
      <dgm:prSet phldrT="[Text]"/>
      <dgm:spPr/>
      <dgm:t>
        <a:bodyPr/>
        <a:lstStyle/>
        <a:p>
          <a:endParaRPr lang="en-US" dirty="0"/>
        </a:p>
      </dgm:t>
    </dgm:pt>
    <dgm:pt modelId="{291AAAD5-4A07-4000-A704-ADD28F5F13D9}" type="parTrans" cxnId="{24D506BA-B83F-4E72-A644-FE212A0E45D1}">
      <dgm:prSet/>
      <dgm:spPr/>
      <dgm:t>
        <a:bodyPr/>
        <a:lstStyle/>
        <a:p>
          <a:endParaRPr lang="en-US"/>
        </a:p>
      </dgm:t>
    </dgm:pt>
    <dgm:pt modelId="{E407057D-F099-41E3-9BF4-6914CBA5D67D}" type="sibTrans" cxnId="{24D506BA-B83F-4E72-A644-FE212A0E45D1}">
      <dgm:prSet/>
      <dgm:spPr/>
      <dgm:t>
        <a:bodyPr/>
        <a:lstStyle/>
        <a:p>
          <a:endParaRPr lang="en-US"/>
        </a:p>
      </dgm:t>
    </dgm:pt>
    <dgm:pt modelId="{F7C5FE82-A817-47DA-8381-F9F50487A74C}">
      <dgm:prSet phldrT="[Text]"/>
      <dgm:spPr/>
      <dgm:t>
        <a:bodyPr/>
        <a:lstStyle/>
        <a:p>
          <a:endParaRPr lang="en-US" dirty="0"/>
        </a:p>
      </dgm:t>
    </dgm:pt>
    <dgm:pt modelId="{76E0FF53-B9FB-4322-8BC2-CCCE67BFA15D}" type="parTrans" cxnId="{9E7BAA5C-43FE-4319-A714-138ED1AAC025}">
      <dgm:prSet/>
      <dgm:spPr/>
      <dgm:t>
        <a:bodyPr/>
        <a:lstStyle/>
        <a:p>
          <a:endParaRPr lang="en-US"/>
        </a:p>
      </dgm:t>
    </dgm:pt>
    <dgm:pt modelId="{99BEBB0C-1C04-4098-9E7A-CB497AD8AE88}" type="sibTrans" cxnId="{9E7BAA5C-43FE-4319-A714-138ED1AAC025}">
      <dgm:prSet/>
      <dgm:spPr/>
      <dgm:t>
        <a:bodyPr/>
        <a:lstStyle/>
        <a:p>
          <a:endParaRPr lang="en-US"/>
        </a:p>
      </dgm:t>
    </dgm:pt>
    <dgm:pt modelId="{ABD5F0AF-5044-4874-A8CD-47F440C35685}">
      <dgm:prSet phldrT="[Text]"/>
      <dgm:spPr/>
      <dgm:t>
        <a:bodyPr/>
        <a:lstStyle/>
        <a:p>
          <a:endParaRPr lang="en-US" dirty="0"/>
        </a:p>
      </dgm:t>
    </dgm:pt>
    <dgm:pt modelId="{EABC8957-659F-433F-B25B-492F3ECB7736}" type="parTrans" cxnId="{91C74712-DE9D-403E-82B6-435AFA823135}">
      <dgm:prSet/>
      <dgm:spPr/>
      <dgm:t>
        <a:bodyPr/>
        <a:lstStyle/>
        <a:p>
          <a:endParaRPr lang="en-US"/>
        </a:p>
      </dgm:t>
    </dgm:pt>
    <dgm:pt modelId="{7DC94085-97DC-4958-A3A8-8CC12C668B42}" type="sibTrans" cxnId="{91C74712-DE9D-403E-82B6-435AFA823135}">
      <dgm:prSet/>
      <dgm:spPr/>
      <dgm:t>
        <a:bodyPr/>
        <a:lstStyle/>
        <a:p>
          <a:endParaRPr lang="en-US"/>
        </a:p>
      </dgm:t>
    </dgm:pt>
    <dgm:pt modelId="{8501372D-73C8-49A7-8B16-587B0FCB6458}">
      <dgm:prSet phldrT="[Text]"/>
      <dgm:spPr/>
      <dgm:t>
        <a:bodyPr/>
        <a:lstStyle/>
        <a:p>
          <a:endParaRPr lang="en-US" dirty="0"/>
        </a:p>
      </dgm:t>
    </dgm:pt>
    <dgm:pt modelId="{47484194-446D-41BE-AD2A-BFFE316001BE}" type="parTrans" cxnId="{3B55F3D7-B3F3-468D-83FA-DDD10B3FE645}">
      <dgm:prSet/>
      <dgm:spPr/>
      <dgm:t>
        <a:bodyPr/>
        <a:lstStyle/>
        <a:p>
          <a:endParaRPr lang="en-US"/>
        </a:p>
      </dgm:t>
    </dgm:pt>
    <dgm:pt modelId="{55B71CCF-6D23-4F69-B35D-EB053E5A10B6}" type="sibTrans" cxnId="{3B55F3D7-B3F3-468D-83FA-DDD10B3FE645}">
      <dgm:prSet/>
      <dgm:spPr/>
      <dgm:t>
        <a:bodyPr/>
        <a:lstStyle/>
        <a:p>
          <a:endParaRPr lang="en-US"/>
        </a:p>
      </dgm:t>
    </dgm:pt>
    <dgm:pt modelId="{7DD7CCEE-21FE-4D4E-B4F2-5C7AD7263AEA}">
      <dgm:prSet phldrT="[Text]"/>
      <dgm:spPr/>
      <dgm:t>
        <a:bodyPr/>
        <a:lstStyle/>
        <a:p>
          <a:endParaRPr lang="en-US" sz="3400" dirty="0"/>
        </a:p>
      </dgm:t>
    </dgm:pt>
    <dgm:pt modelId="{0CCE7A98-FAC1-4F6D-AF53-42030236D6DB}" type="parTrans" cxnId="{FA44FE25-4155-44E6-930B-C58464B394D7}">
      <dgm:prSet/>
      <dgm:spPr/>
      <dgm:t>
        <a:bodyPr/>
        <a:lstStyle/>
        <a:p>
          <a:endParaRPr lang="en-US"/>
        </a:p>
      </dgm:t>
    </dgm:pt>
    <dgm:pt modelId="{B8FAEF76-B2BD-4561-B2FC-5D6A69B025E9}" type="sibTrans" cxnId="{FA44FE25-4155-44E6-930B-C58464B394D7}">
      <dgm:prSet/>
      <dgm:spPr/>
      <dgm:t>
        <a:bodyPr/>
        <a:lstStyle/>
        <a:p>
          <a:endParaRPr lang="en-US"/>
        </a:p>
      </dgm:t>
    </dgm:pt>
    <dgm:pt modelId="{248D2426-FDC4-4289-8F28-85383242A357}">
      <dgm:prSet phldrT="[Text]"/>
      <dgm:spPr/>
      <dgm:t>
        <a:bodyPr/>
        <a:lstStyle/>
        <a:p>
          <a:endParaRPr lang="en-US" sz="3400" dirty="0"/>
        </a:p>
      </dgm:t>
    </dgm:pt>
    <dgm:pt modelId="{AE278F57-C33E-435B-B695-FE4D67780854}" type="parTrans" cxnId="{149EFB5A-1704-4F05-B802-198A98C64BDA}">
      <dgm:prSet/>
      <dgm:spPr/>
      <dgm:t>
        <a:bodyPr/>
        <a:lstStyle/>
        <a:p>
          <a:endParaRPr lang="en-US"/>
        </a:p>
      </dgm:t>
    </dgm:pt>
    <dgm:pt modelId="{FF14BC9F-3611-4B73-B662-5DE04EC77248}" type="sibTrans" cxnId="{149EFB5A-1704-4F05-B802-198A98C64BDA}">
      <dgm:prSet/>
      <dgm:spPr/>
      <dgm:t>
        <a:bodyPr/>
        <a:lstStyle/>
        <a:p>
          <a:endParaRPr lang="en-US"/>
        </a:p>
      </dgm:t>
    </dgm:pt>
    <dgm:pt modelId="{E2C2D23B-F846-4FEB-B719-7A067BC8216C}">
      <dgm:prSet phldrT="[Text]" custT="1"/>
      <dgm:spPr/>
      <dgm:t>
        <a:bodyPr/>
        <a:lstStyle/>
        <a:p>
          <a:endParaRPr lang="en-US" sz="1000" dirty="0" smtClean="0"/>
        </a:p>
        <a:p>
          <a:endParaRPr lang="en-US" sz="1000" dirty="0" smtClean="0"/>
        </a:p>
        <a:p>
          <a:endParaRPr lang="en-US" sz="1000" dirty="0" smtClean="0"/>
        </a:p>
        <a:p>
          <a:endParaRPr lang="en-US" sz="1000" dirty="0" smtClean="0"/>
        </a:p>
        <a:p>
          <a:r>
            <a:rPr lang="en-US" sz="3400" dirty="0" smtClean="0"/>
            <a:t>Corporate Member Approval</a:t>
          </a:r>
          <a:endParaRPr lang="en-US" sz="3400" dirty="0"/>
        </a:p>
      </dgm:t>
    </dgm:pt>
    <dgm:pt modelId="{CA0A0411-62D6-4427-90B6-8E4387CEEB5C}" type="sibTrans" cxnId="{3EED2E89-B936-4514-8569-47C045AE4A8D}">
      <dgm:prSet/>
      <dgm:spPr/>
      <dgm:t>
        <a:bodyPr/>
        <a:lstStyle/>
        <a:p>
          <a:endParaRPr lang="en-US"/>
        </a:p>
      </dgm:t>
    </dgm:pt>
    <dgm:pt modelId="{C91D3E61-6CC0-4B95-A37E-B7937205CEFD}" type="parTrans" cxnId="{3EED2E89-B936-4514-8569-47C045AE4A8D}">
      <dgm:prSet/>
      <dgm:spPr/>
      <dgm:t>
        <a:bodyPr/>
        <a:lstStyle/>
        <a:p>
          <a:endParaRPr lang="en-US"/>
        </a:p>
      </dgm:t>
    </dgm:pt>
    <dgm:pt modelId="{5C0EFA2C-E7C8-45A4-BB74-5C1520B1AA33}" type="pres">
      <dgm:prSet presAssocID="{AFD14580-AB8D-4D67-9166-A22C1A86607B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8162AFA-6315-4051-9938-9BA3A7D7C2B1}" type="pres">
      <dgm:prSet presAssocID="{53E4A752-E15D-495C-B61A-C97826E9DE27}" presName="compositeNode" presStyleCnt="0">
        <dgm:presLayoutVars>
          <dgm:bulletEnabled val="1"/>
        </dgm:presLayoutVars>
      </dgm:prSet>
      <dgm:spPr/>
    </dgm:pt>
    <dgm:pt modelId="{3FAAD9A7-6EBA-48D7-BEF5-4A0E72257D26}" type="pres">
      <dgm:prSet presAssocID="{53E4A752-E15D-495C-B61A-C97826E9DE27}" presName="bgRect" presStyleLbl="node1" presStyleIdx="0" presStyleCnt="3"/>
      <dgm:spPr/>
      <dgm:t>
        <a:bodyPr/>
        <a:lstStyle/>
        <a:p>
          <a:endParaRPr lang="en-US"/>
        </a:p>
      </dgm:t>
    </dgm:pt>
    <dgm:pt modelId="{049E06BB-6F2B-4DD8-9987-73FBA6BCF43F}" type="pres">
      <dgm:prSet presAssocID="{53E4A752-E15D-495C-B61A-C97826E9DE27}" presName="parentNode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1FF047-A018-4DD7-BE94-DD4702F2983F}" type="pres">
      <dgm:prSet presAssocID="{53E4A752-E15D-495C-B61A-C97826E9DE27}" presName="child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3FAA46E-EB62-4797-B9A9-EFE428E321A9}" type="pres">
      <dgm:prSet presAssocID="{77252BAD-ED7F-49D4-90DB-904FF4824F37}" presName="hSp" presStyleCnt="0"/>
      <dgm:spPr/>
    </dgm:pt>
    <dgm:pt modelId="{CB848D0C-772F-4857-A135-DD45EEF838D5}" type="pres">
      <dgm:prSet presAssocID="{77252BAD-ED7F-49D4-90DB-904FF4824F37}" presName="vProcSp" presStyleCnt="0"/>
      <dgm:spPr/>
    </dgm:pt>
    <dgm:pt modelId="{52CF015B-15BE-4DA8-B5A7-4A5A97353257}" type="pres">
      <dgm:prSet presAssocID="{77252BAD-ED7F-49D4-90DB-904FF4824F37}" presName="vSp1" presStyleCnt="0"/>
      <dgm:spPr/>
    </dgm:pt>
    <dgm:pt modelId="{50D2D826-3D5B-476A-8852-F59BC5F30413}" type="pres">
      <dgm:prSet presAssocID="{77252BAD-ED7F-49D4-90DB-904FF4824F37}" presName="simulatedConn" presStyleLbl="solidFgAcc1" presStyleIdx="0" presStyleCnt="2"/>
      <dgm:spPr/>
    </dgm:pt>
    <dgm:pt modelId="{2D19F0FD-CE81-4489-9913-FCB05C019EBC}" type="pres">
      <dgm:prSet presAssocID="{77252BAD-ED7F-49D4-90DB-904FF4824F37}" presName="vSp2" presStyleCnt="0"/>
      <dgm:spPr/>
    </dgm:pt>
    <dgm:pt modelId="{269A2CFD-B246-4957-B63F-E0989D15C00B}" type="pres">
      <dgm:prSet presAssocID="{77252BAD-ED7F-49D4-90DB-904FF4824F37}" presName="sibTrans" presStyleCnt="0"/>
      <dgm:spPr/>
    </dgm:pt>
    <dgm:pt modelId="{DA2F0D36-765D-4534-80CC-3D0D092CA78E}" type="pres">
      <dgm:prSet presAssocID="{9FA38707-D8AA-4277-A89E-4A32222E0961}" presName="compositeNode" presStyleCnt="0">
        <dgm:presLayoutVars>
          <dgm:bulletEnabled val="1"/>
        </dgm:presLayoutVars>
      </dgm:prSet>
      <dgm:spPr/>
    </dgm:pt>
    <dgm:pt modelId="{27611D85-4C18-4A88-BC88-CAB7A174C15E}" type="pres">
      <dgm:prSet presAssocID="{9FA38707-D8AA-4277-A89E-4A32222E0961}" presName="bgRect" presStyleLbl="node1" presStyleIdx="1" presStyleCnt="3"/>
      <dgm:spPr/>
      <dgm:t>
        <a:bodyPr/>
        <a:lstStyle/>
        <a:p>
          <a:endParaRPr lang="en-US"/>
        </a:p>
      </dgm:t>
    </dgm:pt>
    <dgm:pt modelId="{C0CADBBE-BC7A-45A5-BF49-B1AE1E1FEB01}" type="pres">
      <dgm:prSet presAssocID="{9FA38707-D8AA-4277-A89E-4A32222E0961}" presName="parentNode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4CCCD9D-8DE3-4162-B4D3-736F07696A31}" type="pres">
      <dgm:prSet presAssocID="{9FA38707-D8AA-4277-A89E-4A32222E0961}" presName="child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935DE98-501C-47D6-ACDB-32E7D83B43DD}" type="pres">
      <dgm:prSet presAssocID="{36614421-6D05-4D95-8983-AB85A3D018A2}" presName="hSp" presStyleCnt="0"/>
      <dgm:spPr/>
    </dgm:pt>
    <dgm:pt modelId="{27E2D26F-846B-49C7-8C8B-E3CCF7F67E3D}" type="pres">
      <dgm:prSet presAssocID="{36614421-6D05-4D95-8983-AB85A3D018A2}" presName="vProcSp" presStyleCnt="0"/>
      <dgm:spPr/>
    </dgm:pt>
    <dgm:pt modelId="{16D27213-324B-451C-8562-93DD963E1D73}" type="pres">
      <dgm:prSet presAssocID="{36614421-6D05-4D95-8983-AB85A3D018A2}" presName="vSp1" presStyleCnt="0"/>
      <dgm:spPr/>
    </dgm:pt>
    <dgm:pt modelId="{2BF8CAEB-1EDB-43FC-8BF1-9DABA1545249}" type="pres">
      <dgm:prSet presAssocID="{36614421-6D05-4D95-8983-AB85A3D018A2}" presName="simulatedConn" presStyleLbl="solidFgAcc1" presStyleIdx="1" presStyleCnt="2"/>
      <dgm:spPr/>
    </dgm:pt>
    <dgm:pt modelId="{E7E4DEC0-98BB-46D3-BE5D-B3A9DA537122}" type="pres">
      <dgm:prSet presAssocID="{36614421-6D05-4D95-8983-AB85A3D018A2}" presName="vSp2" presStyleCnt="0"/>
      <dgm:spPr/>
    </dgm:pt>
    <dgm:pt modelId="{CC2A186B-3035-4725-A280-31ED09D8E202}" type="pres">
      <dgm:prSet presAssocID="{36614421-6D05-4D95-8983-AB85A3D018A2}" presName="sibTrans" presStyleCnt="0"/>
      <dgm:spPr/>
    </dgm:pt>
    <dgm:pt modelId="{0C8C8C54-1331-4FC6-8F01-EFD4528EC608}" type="pres">
      <dgm:prSet presAssocID="{09714313-B2C4-4075-AE72-E30FF5A5B113}" presName="compositeNode" presStyleCnt="0">
        <dgm:presLayoutVars>
          <dgm:bulletEnabled val="1"/>
        </dgm:presLayoutVars>
      </dgm:prSet>
      <dgm:spPr/>
    </dgm:pt>
    <dgm:pt modelId="{B141D62D-D424-41B5-BD0D-AC57E91D26F4}" type="pres">
      <dgm:prSet presAssocID="{09714313-B2C4-4075-AE72-E30FF5A5B113}" presName="bgRect" presStyleLbl="node1" presStyleIdx="2" presStyleCnt="3"/>
      <dgm:spPr/>
      <dgm:t>
        <a:bodyPr/>
        <a:lstStyle/>
        <a:p>
          <a:endParaRPr lang="en-US"/>
        </a:p>
      </dgm:t>
    </dgm:pt>
    <dgm:pt modelId="{61934309-4890-44A4-BE8B-E1A9B2B61451}" type="pres">
      <dgm:prSet presAssocID="{09714313-B2C4-4075-AE72-E30FF5A5B113}" presName="parentNode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C3F6040-A360-44A3-BD5B-EB4C064B3DF8}" type="pres">
      <dgm:prSet presAssocID="{09714313-B2C4-4075-AE72-E30FF5A5B113}" presName="child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B9DC873A-725C-495A-A600-1BCFDEB50194}" type="presOf" srcId="{9FA38707-D8AA-4277-A89E-4A32222E0961}" destId="{27611D85-4C18-4A88-BC88-CAB7A174C15E}" srcOrd="0" destOrd="0" presId="urn:microsoft.com/office/officeart/2005/8/layout/hProcess7"/>
    <dgm:cxn modelId="{69ECF6E9-0EF5-4E8E-B8B0-8D0F0D2CE94C}" srcId="{AFD14580-AB8D-4D67-9166-A22C1A86607B}" destId="{53E4A752-E15D-495C-B61A-C97826E9DE27}" srcOrd="0" destOrd="0" parTransId="{1E6A3491-798A-4920-98A2-197CD9DE19DD}" sibTransId="{77252BAD-ED7F-49D4-90DB-904FF4824F37}"/>
    <dgm:cxn modelId="{059ED486-14EB-42E8-A5E1-B8CAD99FCC8E}" type="presOf" srcId="{8501372D-73C8-49A7-8B16-587B0FCB6458}" destId="{CC3F6040-A360-44A3-BD5B-EB4C064B3DF8}" srcOrd="0" destOrd="1" presId="urn:microsoft.com/office/officeart/2005/8/layout/hProcess7"/>
    <dgm:cxn modelId="{2001567E-4802-486B-BEC5-52FF1735CD18}" type="presOf" srcId="{AFD14580-AB8D-4D67-9166-A22C1A86607B}" destId="{5C0EFA2C-E7C8-45A4-BB74-5C1520B1AA33}" srcOrd="0" destOrd="0" presId="urn:microsoft.com/office/officeart/2005/8/layout/hProcess7"/>
    <dgm:cxn modelId="{91C74712-DE9D-403E-82B6-435AFA823135}" srcId="{09714313-B2C4-4075-AE72-E30FF5A5B113}" destId="{ABD5F0AF-5044-4874-A8CD-47F440C35685}" srcOrd="0" destOrd="0" parTransId="{EABC8957-659F-433F-B25B-492F3ECB7736}" sibTransId="{7DC94085-97DC-4958-A3A8-8CC12C668B42}"/>
    <dgm:cxn modelId="{3CE952B8-BB1A-4242-BC2E-0CF72879A3FD}" type="presOf" srcId="{7DD7CCEE-21FE-4D4E-B4F2-5C7AD7263AEA}" destId="{04CCCD9D-8DE3-4162-B4D3-736F07696A31}" srcOrd="0" destOrd="0" presId="urn:microsoft.com/office/officeart/2005/8/layout/hProcess7"/>
    <dgm:cxn modelId="{5D0216C8-52A5-417E-AADB-486C241F0105}" type="presOf" srcId="{7BABA614-2C82-400C-960E-F7FB439C7879}" destId="{251FF047-A018-4DD7-BE94-DD4702F2983F}" srcOrd="0" destOrd="0" presId="urn:microsoft.com/office/officeart/2005/8/layout/hProcess7"/>
    <dgm:cxn modelId="{ADF8B0CC-947A-4031-8B17-4A02BE2FB67F}" type="presOf" srcId="{09714313-B2C4-4075-AE72-E30FF5A5B113}" destId="{61934309-4890-44A4-BE8B-E1A9B2B61451}" srcOrd="1" destOrd="0" presId="urn:microsoft.com/office/officeart/2005/8/layout/hProcess7"/>
    <dgm:cxn modelId="{149EFB5A-1704-4F05-B802-198A98C64BDA}" srcId="{9FA38707-D8AA-4277-A89E-4A32222E0961}" destId="{248D2426-FDC4-4289-8F28-85383242A357}" srcOrd="1" destOrd="0" parTransId="{AE278F57-C33E-435B-B695-FE4D67780854}" sibTransId="{FF14BC9F-3611-4B73-B662-5DE04EC77248}"/>
    <dgm:cxn modelId="{4C872599-8BAE-4243-8470-79DC65B3B786}" type="presOf" srcId="{9CDA46D9-9E17-4822-B63F-121A8C92F38B}" destId="{CC3F6040-A360-44A3-BD5B-EB4C064B3DF8}" srcOrd="0" destOrd="2" presId="urn:microsoft.com/office/officeart/2005/8/layout/hProcess7"/>
    <dgm:cxn modelId="{59996590-8A06-4B90-893B-0473E2E8F6AD}" type="presOf" srcId="{9CB68ECF-8372-4DDA-8AF7-68C385CA69BA}" destId="{251FF047-A018-4DD7-BE94-DD4702F2983F}" srcOrd="0" destOrd="2" presId="urn:microsoft.com/office/officeart/2005/8/layout/hProcess7"/>
    <dgm:cxn modelId="{E1D538C1-7E5D-4173-B258-C054910A3048}" srcId="{53E4A752-E15D-495C-B61A-C97826E9DE27}" destId="{9CB68ECF-8372-4DDA-8AF7-68C385CA69BA}" srcOrd="2" destOrd="0" parTransId="{37950BE9-E09D-4294-A18A-72BA2AEEE6C8}" sibTransId="{8C19C035-8616-498C-A801-23C94126C0AF}"/>
    <dgm:cxn modelId="{FA44FE25-4155-44E6-930B-C58464B394D7}" srcId="{9FA38707-D8AA-4277-A89E-4A32222E0961}" destId="{7DD7CCEE-21FE-4D4E-B4F2-5C7AD7263AEA}" srcOrd="0" destOrd="0" parTransId="{0CCE7A98-FAC1-4F6D-AF53-42030236D6DB}" sibTransId="{B8FAEF76-B2BD-4561-B2FC-5D6A69B025E9}"/>
    <dgm:cxn modelId="{3EED2E89-B936-4514-8569-47C045AE4A8D}" srcId="{9FA38707-D8AA-4277-A89E-4A32222E0961}" destId="{E2C2D23B-F846-4FEB-B719-7A067BC8216C}" srcOrd="2" destOrd="0" parTransId="{C91D3E61-6CC0-4B95-A37E-B7937205CEFD}" sibTransId="{CA0A0411-62D6-4427-90B6-8E4387CEEB5C}"/>
    <dgm:cxn modelId="{55998B62-A5D1-4FCB-A794-AC8E3778C069}" srcId="{09714313-B2C4-4075-AE72-E30FF5A5B113}" destId="{9CDA46D9-9E17-4822-B63F-121A8C92F38B}" srcOrd="2" destOrd="0" parTransId="{EE461B08-C2B0-4241-803E-7EC0A71F9BC8}" sibTransId="{D8A29A38-D999-4D44-851D-2BE4F9DDED76}"/>
    <dgm:cxn modelId="{60C40919-EA92-4E24-A86A-4EE4F91BAB32}" srcId="{AFD14580-AB8D-4D67-9166-A22C1A86607B}" destId="{9FA38707-D8AA-4277-A89E-4A32222E0961}" srcOrd="1" destOrd="0" parTransId="{8F86275D-1EF9-4BD7-9A80-DDD75F6A8F32}" sibTransId="{36614421-6D05-4D95-8983-AB85A3D018A2}"/>
    <dgm:cxn modelId="{9E7BAA5C-43FE-4319-A714-138ED1AAC025}" srcId="{53E4A752-E15D-495C-B61A-C97826E9DE27}" destId="{F7C5FE82-A817-47DA-8381-F9F50487A74C}" srcOrd="1" destOrd="0" parTransId="{76E0FF53-B9FB-4322-8BC2-CCCE67BFA15D}" sibTransId="{99BEBB0C-1C04-4098-9E7A-CB497AD8AE88}"/>
    <dgm:cxn modelId="{2595A627-BFC1-4EAB-A15C-0A2DE21D5C7E}" srcId="{AFD14580-AB8D-4D67-9166-A22C1A86607B}" destId="{09714313-B2C4-4075-AE72-E30FF5A5B113}" srcOrd="2" destOrd="0" parTransId="{D0A228EF-2455-4E62-9DDE-DC78CAE6EA18}" sibTransId="{762451DE-3CA2-4BA2-A3A7-59DB1B5D51DE}"/>
    <dgm:cxn modelId="{DCD0A59D-B8AA-4FD9-A37D-58BB673BEB2D}" type="presOf" srcId="{E2C2D23B-F846-4FEB-B719-7A067BC8216C}" destId="{04CCCD9D-8DE3-4162-B4D3-736F07696A31}" srcOrd="0" destOrd="2" presId="urn:microsoft.com/office/officeart/2005/8/layout/hProcess7"/>
    <dgm:cxn modelId="{24D506BA-B83F-4E72-A644-FE212A0E45D1}" srcId="{53E4A752-E15D-495C-B61A-C97826E9DE27}" destId="{7BABA614-2C82-400C-960E-F7FB439C7879}" srcOrd="0" destOrd="0" parTransId="{291AAAD5-4A07-4000-A704-ADD28F5F13D9}" sibTransId="{E407057D-F099-41E3-9BF4-6914CBA5D67D}"/>
    <dgm:cxn modelId="{ED76A7D1-E11E-419E-88DE-6DC06ABFAABD}" type="presOf" srcId="{53E4A752-E15D-495C-B61A-C97826E9DE27}" destId="{3FAAD9A7-6EBA-48D7-BEF5-4A0E72257D26}" srcOrd="0" destOrd="0" presId="urn:microsoft.com/office/officeart/2005/8/layout/hProcess7"/>
    <dgm:cxn modelId="{2E21A0C9-798C-4205-9535-BE635ADA3973}" type="presOf" srcId="{53E4A752-E15D-495C-B61A-C97826E9DE27}" destId="{049E06BB-6F2B-4DD8-9987-73FBA6BCF43F}" srcOrd="1" destOrd="0" presId="urn:microsoft.com/office/officeart/2005/8/layout/hProcess7"/>
    <dgm:cxn modelId="{D9EB66C4-8EC5-45B1-9AF1-18C8BFFFB923}" type="presOf" srcId="{ABD5F0AF-5044-4874-A8CD-47F440C35685}" destId="{CC3F6040-A360-44A3-BD5B-EB4C064B3DF8}" srcOrd="0" destOrd="0" presId="urn:microsoft.com/office/officeart/2005/8/layout/hProcess7"/>
    <dgm:cxn modelId="{0D7215FF-7322-4CAE-9173-1CFF7488DC79}" type="presOf" srcId="{248D2426-FDC4-4289-8F28-85383242A357}" destId="{04CCCD9D-8DE3-4162-B4D3-736F07696A31}" srcOrd="0" destOrd="1" presId="urn:microsoft.com/office/officeart/2005/8/layout/hProcess7"/>
    <dgm:cxn modelId="{6C5B3766-2D9E-4483-8729-28826A068547}" type="presOf" srcId="{9FA38707-D8AA-4277-A89E-4A32222E0961}" destId="{C0CADBBE-BC7A-45A5-BF49-B1AE1E1FEB01}" srcOrd="1" destOrd="0" presId="urn:microsoft.com/office/officeart/2005/8/layout/hProcess7"/>
    <dgm:cxn modelId="{5C5CEC88-45E9-447A-9E21-F8EDB55709A6}" type="presOf" srcId="{09714313-B2C4-4075-AE72-E30FF5A5B113}" destId="{B141D62D-D424-41B5-BD0D-AC57E91D26F4}" srcOrd="0" destOrd="0" presId="urn:microsoft.com/office/officeart/2005/8/layout/hProcess7"/>
    <dgm:cxn modelId="{EF523F4C-8286-413E-889F-7A094DA3D5A2}" type="presOf" srcId="{F7C5FE82-A817-47DA-8381-F9F50487A74C}" destId="{251FF047-A018-4DD7-BE94-DD4702F2983F}" srcOrd="0" destOrd="1" presId="urn:microsoft.com/office/officeart/2005/8/layout/hProcess7"/>
    <dgm:cxn modelId="{3B55F3D7-B3F3-468D-83FA-DDD10B3FE645}" srcId="{09714313-B2C4-4075-AE72-E30FF5A5B113}" destId="{8501372D-73C8-49A7-8B16-587B0FCB6458}" srcOrd="1" destOrd="0" parTransId="{47484194-446D-41BE-AD2A-BFFE316001BE}" sibTransId="{55B71CCF-6D23-4F69-B35D-EB053E5A10B6}"/>
    <dgm:cxn modelId="{F03B578D-B41C-4B93-8B6C-A0A760708283}" type="presParOf" srcId="{5C0EFA2C-E7C8-45A4-BB74-5C1520B1AA33}" destId="{F8162AFA-6315-4051-9938-9BA3A7D7C2B1}" srcOrd="0" destOrd="0" presId="urn:microsoft.com/office/officeart/2005/8/layout/hProcess7"/>
    <dgm:cxn modelId="{C23CCD14-0AE9-4639-86CE-5BBDF1E11CB6}" type="presParOf" srcId="{F8162AFA-6315-4051-9938-9BA3A7D7C2B1}" destId="{3FAAD9A7-6EBA-48D7-BEF5-4A0E72257D26}" srcOrd="0" destOrd="0" presId="urn:microsoft.com/office/officeart/2005/8/layout/hProcess7"/>
    <dgm:cxn modelId="{4B6E37F0-CEB0-4763-ABE8-F2CAC389BEDE}" type="presParOf" srcId="{F8162AFA-6315-4051-9938-9BA3A7D7C2B1}" destId="{049E06BB-6F2B-4DD8-9987-73FBA6BCF43F}" srcOrd="1" destOrd="0" presId="urn:microsoft.com/office/officeart/2005/8/layout/hProcess7"/>
    <dgm:cxn modelId="{6C8CA849-D585-4532-8A9E-C6FB45E39AB5}" type="presParOf" srcId="{F8162AFA-6315-4051-9938-9BA3A7D7C2B1}" destId="{251FF047-A018-4DD7-BE94-DD4702F2983F}" srcOrd="2" destOrd="0" presId="urn:microsoft.com/office/officeart/2005/8/layout/hProcess7"/>
    <dgm:cxn modelId="{F996C0A8-E6B9-4FF3-B421-B36F2356D357}" type="presParOf" srcId="{5C0EFA2C-E7C8-45A4-BB74-5C1520B1AA33}" destId="{23FAA46E-EB62-4797-B9A9-EFE428E321A9}" srcOrd="1" destOrd="0" presId="urn:microsoft.com/office/officeart/2005/8/layout/hProcess7"/>
    <dgm:cxn modelId="{2A2EEFD2-DA2C-47B5-BCE2-075790757996}" type="presParOf" srcId="{5C0EFA2C-E7C8-45A4-BB74-5C1520B1AA33}" destId="{CB848D0C-772F-4857-A135-DD45EEF838D5}" srcOrd="2" destOrd="0" presId="urn:microsoft.com/office/officeart/2005/8/layout/hProcess7"/>
    <dgm:cxn modelId="{1E96B6CE-748A-461F-B6BC-2D6ACF1A4690}" type="presParOf" srcId="{CB848D0C-772F-4857-A135-DD45EEF838D5}" destId="{52CF015B-15BE-4DA8-B5A7-4A5A97353257}" srcOrd="0" destOrd="0" presId="urn:microsoft.com/office/officeart/2005/8/layout/hProcess7"/>
    <dgm:cxn modelId="{FA8EB0D6-9696-409E-AEAE-0FC436FC8928}" type="presParOf" srcId="{CB848D0C-772F-4857-A135-DD45EEF838D5}" destId="{50D2D826-3D5B-476A-8852-F59BC5F30413}" srcOrd="1" destOrd="0" presId="urn:microsoft.com/office/officeart/2005/8/layout/hProcess7"/>
    <dgm:cxn modelId="{485B6183-8131-4C92-9976-E1E0A07267E4}" type="presParOf" srcId="{CB848D0C-772F-4857-A135-DD45EEF838D5}" destId="{2D19F0FD-CE81-4489-9913-FCB05C019EBC}" srcOrd="2" destOrd="0" presId="urn:microsoft.com/office/officeart/2005/8/layout/hProcess7"/>
    <dgm:cxn modelId="{56CCDD49-91AC-4849-9A10-D236A9260976}" type="presParOf" srcId="{5C0EFA2C-E7C8-45A4-BB74-5C1520B1AA33}" destId="{269A2CFD-B246-4957-B63F-E0989D15C00B}" srcOrd="3" destOrd="0" presId="urn:microsoft.com/office/officeart/2005/8/layout/hProcess7"/>
    <dgm:cxn modelId="{1C200251-2139-4362-AF39-F2FC646ECE36}" type="presParOf" srcId="{5C0EFA2C-E7C8-45A4-BB74-5C1520B1AA33}" destId="{DA2F0D36-765D-4534-80CC-3D0D092CA78E}" srcOrd="4" destOrd="0" presId="urn:microsoft.com/office/officeart/2005/8/layout/hProcess7"/>
    <dgm:cxn modelId="{091D266E-8AC2-434A-8768-786E8A2871FF}" type="presParOf" srcId="{DA2F0D36-765D-4534-80CC-3D0D092CA78E}" destId="{27611D85-4C18-4A88-BC88-CAB7A174C15E}" srcOrd="0" destOrd="0" presId="urn:microsoft.com/office/officeart/2005/8/layout/hProcess7"/>
    <dgm:cxn modelId="{C692904F-C6B2-4401-9154-2FFCA11D56FE}" type="presParOf" srcId="{DA2F0D36-765D-4534-80CC-3D0D092CA78E}" destId="{C0CADBBE-BC7A-45A5-BF49-B1AE1E1FEB01}" srcOrd="1" destOrd="0" presId="urn:microsoft.com/office/officeart/2005/8/layout/hProcess7"/>
    <dgm:cxn modelId="{905FA064-FDC9-4E34-8576-A7049A76A9BB}" type="presParOf" srcId="{DA2F0D36-765D-4534-80CC-3D0D092CA78E}" destId="{04CCCD9D-8DE3-4162-B4D3-736F07696A31}" srcOrd="2" destOrd="0" presId="urn:microsoft.com/office/officeart/2005/8/layout/hProcess7"/>
    <dgm:cxn modelId="{AD4B3867-15EE-4789-98E7-020BEECAF011}" type="presParOf" srcId="{5C0EFA2C-E7C8-45A4-BB74-5C1520B1AA33}" destId="{8935DE98-501C-47D6-ACDB-32E7D83B43DD}" srcOrd="5" destOrd="0" presId="urn:microsoft.com/office/officeart/2005/8/layout/hProcess7"/>
    <dgm:cxn modelId="{880B245B-9F86-4024-913F-A26D2036C22D}" type="presParOf" srcId="{5C0EFA2C-E7C8-45A4-BB74-5C1520B1AA33}" destId="{27E2D26F-846B-49C7-8C8B-E3CCF7F67E3D}" srcOrd="6" destOrd="0" presId="urn:microsoft.com/office/officeart/2005/8/layout/hProcess7"/>
    <dgm:cxn modelId="{D8F25F4C-6F64-47C0-B1F0-0B5F413DA04B}" type="presParOf" srcId="{27E2D26F-846B-49C7-8C8B-E3CCF7F67E3D}" destId="{16D27213-324B-451C-8562-93DD963E1D73}" srcOrd="0" destOrd="0" presId="urn:microsoft.com/office/officeart/2005/8/layout/hProcess7"/>
    <dgm:cxn modelId="{209AC3CA-74A0-4C13-9C54-ABCD4189110B}" type="presParOf" srcId="{27E2D26F-846B-49C7-8C8B-E3CCF7F67E3D}" destId="{2BF8CAEB-1EDB-43FC-8BF1-9DABA1545249}" srcOrd="1" destOrd="0" presId="urn:microsoft.com/office/officeart/2005/8/layout/hProcess7"/>
    <dgm:cxn modelId="{93575A09-6BD4-45B7-8E14-3ED828EE6074}" type="presParOf" srcId="{27E2D26F-846B-49C7-8C8B-E3CCF7F67E3D}" destId="{E7E4DEC0-98BB-46D3-BE5D-B3A9DA537122}" srcOrd="2" destOrd="0" presId="urn:microsoft.com/office/officeart/2005/8/layout/hProcess7"/>
    <dgm:cxn modelId="{9746BECC-BD7E-4A1F-B3D6-E8FC0F377D0F}" type="presParOf" srcId="{5C0EFA2C-E7C8-45A4-BB74-5C1520B1AA33}" destId="{CC2A186B-3035-4725-A280-31ED09D8E202}" srcOrd="7" destOrd="0" presId="urn:microsoft.com/office/officeart/2005/8/layout/hProcess7"/>
    <dgm:cxn modelId="{84E5E284-64A2-4F19-B286-91A74ADF0A1F}" type="presParOf" srcId="{5C0EFA2C-E7C8-45A4-BB74-5C1520B1AA33}" destId="{0C8C8C54-1331-4FC6-8F01-EFD4528EC608}" srcOrd="8" destOrd="0" presId="urn:microsoft.com/office/officeart/2005/8/layout/hProcess7"/>
    <dgm:cxn modelId="{C51CBA2D-406F-458E-A91E-23DD68BCCA4A}" type="presParOf" srcId="{0C8C8C54-1331-4FC6-8F01-EFD4528EC608}" destId="{B141D62D-D424-41B5-BD0D-AC57E91D26F4}" srcOrd="0" destOrd="0" presId="urn:microsoft.com/office/officeart/2005/8/layout/hProcess7"/>
    <dgm:cxn modelId="{D59C0E1B-97BB-4312-8154-27F618E40DBD}" type="presParOf" srcId="{0C8C8C54-1331-4FC6-8F01-EFD4528EC608}" destId="{61934309-4890-44A4-BE8B-E1A9B2B61451}" srcOrd="1" destOrd="0" presId="urn:microsoft.com/office/officeart/2005/8/layout/hProcess7"/>
    <dgm:cxn modelId="{4BFCF8A3-5A0D-44EF-901C-EB6F64CCA07D}" type="presParOf" srcId="{0C8C8C54-1331-4FC6-8F01-EFD4528EC608}" destId="{CC3F6040-A360-44A3-BD5B-EB4C064B3DF8}" srcOrd="2" destOrd="0" presId="urn:microsoft.com/office/officeart/2005/8/layout/hProcess7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7">
  <dgm:title val=""/>
  <dgm:desc val=""/>
  <dgm:catLst>
    <dgm:cat type="process" pri="21000"/>
    <dgm:cat type="list" pri="9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23" srcId="2" destId="21" srcOrd="0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L"/>
          <dgm:param type="nodeVertAlign" val="t"/>
        </dgm:alg>
      </dgm:if>
      <dgm:else name="Name3">
        <dgm:alg type="lin">
          <dgm:param type="linDir" val="fromR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Node" refType="h"/>
      <dgm:constr type="w" for="ch" forName="compositeNode" refType="w"/>
      <dgm:constr type="w" for="ch" forName="hSp" refType="w" refFor="ch" refForName="compositeNode" fact="-0.035"/>
      <dgm:constr type="w" for="des" forName="simulatedConn" refType="w" refFor="ch" refForName="compositeNode" fact="0.15"/>
      <dgm:constr type="h" for="des" forName="simulatedConn" refType="w" refFor="des" refForName="simulatedConn"/>
      <dgm:constr type="h" for="des" forName="vSp1" refType="w" refFor="ch" refForName="compositeNode" fact="0.8"/>
      <dgm:constr type="h" for="des" forName="vSp2" refType="w" refFor="ch" refForName="compositeNode" fact="0.07"/>
      <dgm:constr type="w" for="ch" forName="vProcSp" refType="w" refFor="des" refForName="simulatedConn" op="equ"/>
      <dgm:constr type="h" for="ch" forName="vProcSp" refType="h" refFor="ch" refForName="compositeNode" op="equ"/>
      <dgm:constr type="w" for="ch" forName="sibTrans" refType="w" refFor="ch" refForName="compositeNode" fact="-0.08"/>
      <dgm:constr type="primFontSz" for="des" forName="parentNode" op="equ"/>
      <dgm:constr type="primFontSz" for="des" forName="childNode" op="equ"/>
    </dgm:constrLst>
    <dgm:ruleLst/>
    <dgm:forEach name="Name4" axis="ch" ptType="node">
      <dgm:layoutNode name="compositeNode">
        <dgm:varLst>
          <dgm:bulletEnabled val="1"/>
        </dgm:varLst>
        <dgm:alg type="composite"/>
        <dgm:choose name="Name5">
          <dgm:if name="Name6" func="var" arg="dir" op="equ" val="norm">
            <dgm:constrLst>
              <dgm:constr type="h" refType="w" op="lte" fact="1.2"/>
              <dgm:constr type="w" for="ch" forName="bgRect" refType="w"/>
              <dgm:constr type="h" for="ch" forName="bgRect" refType="h"/>
              <dgm:constr type="t" for="ch" forName="bgRect"/>
              <dgm:constr type="l" for="ch" forName="bgRect"/>
              <dgm:constr type="w" for="ch" forName="parentNode" refType="w" refFor="ch" refForName="bgRect" fact="0.2"/>
              <dgm:constr type="h" for="ch" forName="parentNode" refType="h" fact="0.82"/>
              <dgm:constr type="t" for="ch" forName="parentNode"/>
              <dgm:constr type="l" for="ch" forName="parentNode"/>
              <dgm:constr type="r" for="ch" forName="childNode" refType="r" refFor="ch" refForName="bgRect" fact="0.945"/>
              <dgm:constr type="h" for="ch" forName="childNode" refType="h" refFor="ch" refForName="bgRect" op="equ"/>
              <dgm:constr type="t" for="ch" forName="childNode"/>
              <dgm:constr type="l" for="ch" forName="childNode" refType="r" refFor="ch" refForName="parentNode"/>
            </dgm:constrLst>
          </dgm:if>
          <dgm:else name="Name7">
            <dgm:constrLst>
              <dgm:constr type="h" refType="w" op="lte" fact="1.2"/>
              <dgm:constr type="w" for="ch" forName="bgRect" refType="w"/>
              <dgm:constr type="h" for="ch" forName="bgRect" refType="h"/>
              <dgm:constr type="t" for="ch" forName="bgRect"/>
              <dgm:constr type="r" for="ch" forName="bgRect" refType="w"/>
              <dgm:constr type="w" for="ch" forName="parentNode" refType="w" refFor="ch" refForName="bgRect" fact="0.2"/>
              <dgm:constr type="h" for="ch" forName="parentNode" refType="h" fact="0.82"/>
              <dgm:constr type="t" for="ch" forName="parentNode"/>
              <dgm:constr type="r" for="ch" forName="parentNode" refType="w"/>
              <dgm:constr type="h" for="ch" forName="childNode" refType="h" refFor="ch" refForName="bgRect"/>
              <dgm:constr type="t" for="ch" forName="childNode"/>
              <dgm:constr type="r" for="ch" forName="childNode" refType="l" refFor="ch" refForName="parentNode"/>
              <dgm:constr type="l" for="ch" forName="childNode" refType="w" refFor="ch" refForName="bgRect" fact="0.055"/>
            </dgm:constrLst>
          </dgm:else>
        </dgm:choose>
        <dgm:ruleLst>
          <dgm:rule type="w" for="ch" forName="childNode" val="NaN" fact="NaN" max="30"/>
        </dgm:ruleLst>
        <dgm:layoutNode name="bgRect" styleLbl="node1">
          <dgm:alg type="sp"/>
          <dgm:shape xmlns:r="http://schemas.openxmlformats.org/officeDocument/2006/relationships" type="roundRect" r:blip="" zOrderOff="-1">
            <dgm:adjLst>
              <dgm:adj idx="1" val="0.05"/>
            </dgm:adjLst>
          </dgm:shape>
          <dgm:presOf axis="self"/>
          <dgm:constrLst/>
          <dgm:ruleLst/>
        </dgm:layoutNode>
        <dgm:layoutNode name="parentNode" styleLbl="node1">
          <dgm:varLst>
            <dgm:chMax val="0"/>
            <dgm:bulletEnabled val="1"/>
          </dgm:varLst>
          <dgm:presOf axis="self"/>
          <dgm:choose name="Name8">
            <dgm:if name="Name9" func="var" arg="dir" op="equ" val="norm">
              <dgm:alg type="tx">
                <dgm:param type="autoTxRot" val="grav"/>
                <dgm:param type="txAnchorVert" val="t"/>
                <dgm:param type="parTxLTRAlign" val="r"/>
                <dgm:param type="parTxRTLAlign" val="r"/>
              </dgm:alg>
              <dgm:shape xmlns:r="http://schemas.openxmlformats.org/officeDocument/2006/relationships" rot="270" type="rect" r:blip="" hideGeom="1">
                <dgm:adjLst/>
              </dgm:shape>
              <dgm:constrLst>
                <dgm:constr type="primFontSz" val="65"/>
                <dgm:constr type="lMarg"/>
                <dgm:constr type="rMarg" refType="primFontSz" fact="0.35"/>
                <dgm:constr type="tMarg" refType="primFontSz" fact="0.27"/>
                <dgm:constr type="bMarg"/>
              </dgm:constrLst>
            </dgm:if>
            <dgm:else name="Name10">
              <dgm:alg type="tx">
                <dgm:param type="autoTxRot" val="grav"/>
                <dgm:param type="txAnchorVert" val="t"/>
                <dgm:param type="parTxLTRAlign" val="l"/>
                <dgm:param type="parTxRTLAlign" val="l"/>
              </dgm:alg>
              <dgm:shape xmlns:r="http://schemas.openxmlformats.org/officeDocument/2006/relationships" rot="90" type="rect" r:blip="" hideGeom="1">
                <dgm:adjLst/>
              </dgm:shape>
              <dgm:constrLst>
                <dgm:constr type="primFontSz" val="65"/>
                <dgm:constr type="lMarg" refType="primFontSz" fact="0.35"/>
                <dgm:constr type="rMarg"/>
                <dgm:constr type="tMarg" refType="primFontSz" fact="0.27"/>
                <dgm:constr type="bMarg"/>
              </dgm:constrLst>
            </dgm:else>
          </dgm:choose>
          <dgm:ruleLst>
            <dgm:rule type="primFontSz" val="5" fact="NaN" max="NaN"/>
          </dgm:ruleLst>
        </dgm:layoutNode>
        <dgm:choose name="Name11">
          <dgm:if name="Name12" axis="ch" ptType="node" func="cnt" op="gte" val="1">
            <dgm:layoutNode name="childNode" styleLbl="node1" moveWith="bgRect">
              <dgm:varLst>
                <dgm:bulletEnabled val="1"/>
              </dgm:varLst>
              <dgm:alg type="tx">
                <dgm:param type="parTxLTRAlign" val="l"/>
                <dgm:param type="parTxRTLAlign" val="r"/>
                <dgm:param type="txAnchorVert" val="t"/>
              </dgm:alg>
              <dgm:shape xmlns:r="http://schemas.openxmlformats.org/officeDocument/2006/relationships" type="rect" r:blip="" hideGeom="1">
                <dgm:adjLst/>
              </dgm:shape>
              <dgm:presOf axis="des" ptType="node"/>
              <dgm:constrLst>
                <dgm:constr type="primFontSz" val="65"/>
                <dgm:constr type="lMarg"/>
                <dgm:constr type="bMarg"/>
                <dgm:constr type="tMarg" refType="primFontSz" fact="0.27"/>
                <dgm:constr type="rMarg"/>
              </dgm:constrLst>
              <dgm:ruleLst>
                <dgm:rule type="prim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h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vProcSp" moveWith="bgRec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vSp1" refType="w"/>
            <dgm:constr type="w" for="ch" forName="simulatedConn" refType="w"/>
            <dgm:constr type="w" for="ch" forName="vSp2" refType="w"/>
          </dgm:constrLst>
          <dgm:ruleLst/>
          <dgm:layoutNode name="vSp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  <dgm:layoutNode name="simulatedConn" styleLbl="solidFgAcc1">
            <dgm:alg type="sp"/>
            <dgm:choose name="Name15">
              <dgm:if name="Name16" func="var" arg="dir" op="equ" val="norm">
                <dgm:shape xmlns:r="http://schemas.openxmlformats.org/officeDocument/2006/relationships" rot="90" type="flowChartExtract" r:blip="">
                  <dgm:adjLst/>
                </dgm:shape>
              </dgm:if>
              <dgm:else name="Name17">
                <dgm:shape xmlns:r="http://schemas.openxmlformats.org/officeDocument/2006/relationships" rot="-90" type="flowChartExtract" r:blip="">
                  <dgm:adjLst/>
                </dgm:shape>
              </dgm:else>
            </dgm:choose>
            <dgm:presOf/>
            <dgm:constrLst/>
            <dgm:ruleLst/>
          </dgm:layoutNode>
          <dgm:layoutNode name="vSp2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1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7/20/2018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0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7/20/2018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52388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94887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70951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853233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56954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134207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70951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853233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701563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235874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70951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853233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961720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145869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70951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853233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757728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70951"/>
          </a:xfrm>
          <a:prstGeom prst="rect">
            <a:avLst/>
          </a:prstGeom>
        </p:spPr>
        <p:txBody>
          <a:bodyPr/>
          <a:lstStyle>
            <a:lvl1pPr algn="l">
              <a:defRPr sz="24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853233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989369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70951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853233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897754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249313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70951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853233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619297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98791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70951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853233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172200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545799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theme" Target="../theme/theme3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4" Type="http://schemas.openxmlformats.org/officeDocument/2006/relationships/image" Target="../media/image2.png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7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2.png"/></Relationships>
</file>

<file path=ppt/slideMasters/_rels/slideMaster5.xml.rels><?xml version="1.0" encoding="UTF-8" standalone="yes"?>
<Relationships xmlns="http://schemas.openxmlformats.org/package/2006/relationships"><Relationship Id="rId3" Type="http://schemas.openxmlformats.org/officeDocument/2006/relationships/theme" Target="../theme/theme5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4" Type="http://schemas.openxmlformats.org/officeDocument/2006/relationships/image" Target="../media/image2.png"/></Relationships>
</file>

<file path=ppt/slideMasters/_rels/slideMaster6.xml.rels><?xml version="1.0" encoding="UTF-8" standalone="yes"?>
<Relationships xmlns="http://schemas.openxmlformats.org/package/2006/relationships"><Relationship Id="rId3" Type="http://schemas.openxmlformats.org/officeDocument/2006/relationships/theme" Target="../theme/theme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4" Type="http://schemas.openxmlformats.org/officeDocument/2006/relationships/image" Target="../media/image2.png"/></Relationships>
</file>

<file path=ppt/slideMasters/_rels/slideMaster7.xml.rels><?xml version="1.0" encoding="UTF-8" standalone="yes"?>
<Relationships xmlns="http://schemas.openxmlformats.org/package/2006/relationships"><Relationship Id="rId3" Type="http://schemas.openxmlformats.org/officeDocument/2006/relationships/theme" Target="../theme/theme7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2.png"/></Relationships>
</file>

<file path=ppt/slideMasters/_rels/slideMaster8.xml.rels><?xml version="1.0" encoding="UTF-8" standalone="yes"?>
<Relationships xmlns="http://schemas.openxmlformats.org/package/2006/relationships"><Relationship Id="rId3" Type="http://schemas.openxmlformats.org/officeDocument/2006/relationships/theme" Target="../theme/theme8.xml"/><Relationship Id="rId2" Type="http://schemas.openxmlformats.org/officeDocument/2006/relationships/slideLayout" Target="../slideLayouts/slideLayout15.xml"/><Relationship Id="rId1" Type="http://schemas.openxmlformats.org/officeDocument/2006/relationships/slideLayout" Target="../slideLayouts/slideLayout14.xml"/><Relationship Id="rId4" Type="http://schemas.openxmlformats.org/officeDocument/2006/relationships/image" Target="../media/image2.png"/></Relationships>
</file>

<file path=ppt/slideMasters/_rels/slideMaster9.xml.rels><?xml version="1.0" encoding="UTF-8" standalone="yes"?>
<Relationships xmlns="http://schemas.openxmlformats.org/package/2006/relationships"><Relationship Id="rId3" Type="http://schemas.openxmlformats.org/officeDocument/2006/relationships/theme" Target="../theme/theme9.xml"/><Relationship Id="rId2" Type="http://schemas.openxmlformats.org/officeDocument/2006/relationships/slideLayout" Target="../slideLayouts/slideLayout17.xml"/><Relationship Id="rId1" Type="http://schemas.openxmlformats.org/officeDocument/2006/relationships/slideLayout" Target="../slideLayouts/slideLayout16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223084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223084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223084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5994484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248400"/>
            <a:ext cx="28409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1"/>
                </a:solidFill>
              </a:rPr>
              <a:t>Item </a:t>
            </a:r>
            <a:r>
              <a:rPr lang="en-US" sz="1000" b="1" baseline="0" dirty="0" smtClean="0">
                <a:solidFill>
                  <a:schemeClr val="tx1"/>
                </a:solidFill>
              </a:rPr>
              <a:t>10</a:t>
            </a:r>
            <a:endParaRPr lang="en-US" sz="1000" b="1" baseline="0" dirty="0" smtClean="0">
              <a:solidFill>
                <a:schemeClr val="tx1"/>
              </a:solidFill>
            </a:endParaRPr>
          </a:p>
          <a:p>
            <a:pPr algn="l"/>
            <a:r>
              <a:rPr lang="en-US" sz="1000" b="0" baseline="0" dirty="0" smtClean="0">
                <a:solidFill>
                  <a:schemeClr val="tx1"/>
                </a:solidFill>
              </a:rPr>
              <a:t>ERCOT Public</a:t>
            </a:r>
            <a:endParaRPr lang="en-US" sz="1000" b="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r>
              <a:rPr lang="en-US" smtClean="0">
                <a:solidFill>
                  <a:prstClr val="black"/>
                </a:solidFill>
              </a:rPr>
              <a:t>Footer text goes here.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223084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223084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223084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5994484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248400"/>
            <a:ext cx="28409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smtClean="0">
                <a:solidFill>
                  <a:prstClr val="black"/>
                </a:solidFill>
              </a:rPr>
              <a:t>Item 10</a:t>
            </a:r>
            <a:endParaRPr lang="en-US" sz="1000" b="1" dirty="0" smtClean="0">
              <a:solidFill>
                <a:prstClr val="black"/>
              </a:solidFill>
            </a:endParaRPr>
          </a:p>
          <a:p>
            <a:r>
              <a:rPr lang="en-US" sz="1000" dirty="0" smtClean="0">
                <a:solidFill>
                  <a:prstClr val="black"/>
                </a:solidFill>
              </a:rPr>
              <a:t>ERCOT Public</a:t>
            </a:r>
            <a:endParaRPr lang="en-US" sz="10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54561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r>
              <a:rPr lang="en-US" smtClean="0">
                <a:solidFill>
                  <a:prstClr val="black"/>
                </a:solidFill>
              </a:rPr>
              <a:t>Footer text goes here.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223084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223084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223084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5994484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248400"/>
            <a:ext cx="28409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smtClean="0">
                <a:solidFill>
                  <a:prstClr val="black"/>
                </a:solidFill>
              </a:rPr>
              <a:t>Item 10</a:t>
            </a:r>
            <a:endParaRPr lang="en-US" sz="1000" b="1" dirty="0" smtClean="0">
              <a:solidFill>
                <a:prstClr val="black"/>
              </a:solidFill>
            </a:endParaRPr>
          </a:p>
          <a:p>
            <a:r>
              <a:rPr lang="en-US" sz="1000" dirty="0" smtClean="0">
                <a:solidFill>
                  <a:prstClr val="black"/>
                </a:solidFill>
              </a:rPr>
              <a:t>ERCOT Public</a:t>
            </a:r>
            <a:endParaRPr lang="en-US" sz="10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34130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r>
              <a:rPr lang="en-US" smtClean="0">
                <a:solidFill>
                  <a:prstClr val="black"/>
                </a:solidFill>
              </a:rPr>
              <a:t>Footer text goes here.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223084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223084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223084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5994484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248400"/>
            <a:ext cx="28409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smtClean="0">
                <a:solidFill>
                  <a:prstClr val="black"/>
                </a:solidFill>
              </a:rPr>
              <a:t>Item 10</a:t>
            </a:r>
            <a:endParaRPr lang="en-US" sz="1000" b="1" dirty="0" smtClean="0">
              <a:solidFill>
                <a:prstClr val="black"/>
              </a:solidFill>
            </a:endParaRPr>
          </a:p>
          <a:p>
            <a:r>
              <a:rPr lang="en-US" sz="1000" dirty="0" smtClean="0">
                <a:solidFill>
                  <a:prstClr val="black"/>
                </a:solidFill>
              </a:rPr>
              <a:t>ERCOT Public</a:t>
            </a:r>
            <a:endParaRPr lang="en-US" sz="10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16491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8" r:id="rId1"/>
    <p:sldLayoutId id="2147483669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r>
              <a:rPr lang="en-US" smtClean="0">
                <a:solidFill>
                  <a:prstClr val="black"/>
                </a:solidFill>
              </a:rPr>
              <a:t>Footer text goes here.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223084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223084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223084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5994484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248400"/>
            <a:ext cx="28409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dirty="0" smtClean="0">
                <a:solidFill>
                  <a:prstClr val="black"/>
                </a:solidFill>
              </a:rPr>
              <a:t>Item 7</a:t>
            </a:r>
          </a:p>
          <a:p>
            <a:r>
              <a:rPr lang="en-US" sz="1000" dirty="0" smtClean="0">
                <a:solidFill>
                  <a:prstClr val="black"/>
                </a:solidFill>
              </a:rPr>
              <a:t>ERCOT Public</a:t>
            </a:r>
            <a:endParaRPr lang="en-US" sz="10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31135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2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r>
              <a:rPr lang="en-US" smtClean="0">
                <a:solidFill>
                  <a:prstClr val="black"/>
                </a:solidFill>
              </a:rPr>
              <a:t>Footer text goes here.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223084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223084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223084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5994484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248400"/>
            <a:ext cx="28409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dirty="0" smtClean="0">
                <a:solidFill>
                  <a:prstClr val="black"/>
                </a:solidFill>
              </a:rPr>
              <a:t>Item 7</a:t>
            </a:r>
          </a:p>
          <a:p>
            <a:r>
              <a:rPr lang="en-US" sz="1000" dirty="0" smtClean="0">
                <a:solidFill>
                  <a:prstClr val="black"/>
                </a:solidFill>
              </a:rPr>
              <a:t>ERCOT Public</a:t>
            </a:r>
            <a:endParaRPr lang="en-US" sz="10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418405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r>
              <a:rPr lang="en-US" smtClean="0">
                <a:solidFill>
                  <a:prstClr val="black"/>
                </a:solidFill>
              </a:rPr>
              <a:t>Footer text goes here.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223084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223084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223084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5994484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248400"/>
            <a:ext cx="28409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dirty="0" smtClean="0">
                <a:solidFill>
                  <a:prstClr val="black"/>
                </a:solidFill>
              </a:rPr>
              <a:t>Item 7</a:t>
            </a:r>
          </a:p>
          <a:p>
            <a:r>
              <a:rPr lang="en-US" sz="1000" dirty="0" smtClean="0">
                <a:solidFill>
                  <a:prstClr val="black"/>
                </a:solidFill>
              </a:rPr>
              <a:t>ERCOT Public</a:t>
            </a:r>
            <a:endParaRPr lang="en-US" sz="10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950199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299284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r>
              <a:rPr lang="en-US" smtClean="0">
                <a:solidFill>
                  <a:prstClr val="black"/>
                </a:solidFill>
              </a:rPr>
              <a:t>Footer text goes here.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58200" y="6223084"/>
            <a:ext cx="6096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223084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223084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5994484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248400"/>
            <a:ext cx="28409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dirty="0" smtClean="0">
                <a:solidFill>
                  <a:prstClr val="black"/>
                </a:solidFill>
              </a:rPr>
              <a:t>Item 7</a:t>
            </a:r>
          </a:p>
          <a:p>
            <a:r>
              <a:rPr lang="en-US" sz="1000" dirty="0" smtClean="0">
                <a:solidFill>
                  <a:prstClr val="black"/>
                </a:solidFill>
              </a:rPr>
              <a:t>ERCOT Public</a:t>
            </a:r>
            <a:endParaRPr lang="en-US" sz="10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9515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0" r:id="rId1"/>
    <p:sldLayoutId id="2147483681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3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05200" y="1843951"/>
            <a:ext cx="5553740" cy="46166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 smtClean="0"/>
              <a:t>Item </a:t>
            </a:r>
            <a:r>
              <a:rPr lang="en-US" sz="2000" b="1" dirty="0" smtClean="0"/>
              <a:t>10: </a:t>
            </a:r>
            <a:r>
              <a:rPr lang="en-US" sz="2000" b="1" dirty="0"/>
              <a:t>Endorsement of Proposed Amendments to ERCOT Articles of Incorporation and Bylaws</a:t>
            </a:r>
            <a:endParaRPr lang="en-US" sz="2000" b="1" dirty="0" smtClean="0"/>
          </a:p>
          <a:p>
            <a:endParaRPr lang="en-US" b="1" dirty="0" smtClean="0"/>
          </a:p>
          <a:p>
            <a:r>
              <a:rPr lang="en-US" i="1" dirty="0"/>
              <a:t>Chad V. Seely</a:t>
            </a:r>
          </a:p>
          <a:p>
            <a:r>
              <a:rPr lang="en-US" dirty="0"/>
              <a:t>ERCOT Vice President, General Counsel and Corporate Secretary</a:t>
            </a:r>
          </a:p>
          <a:p>
            <a:endParaRPr lang="en-US" b="1" dirty="0" smtClean="0"/>
          </a:p>
          <a:p>
            <a:r>
              <a:rPr lang="en-US" i="1" dirty="0" smtClean="0"/>
              <a:t>Vickie Leady</a:t>
            </a:r>
            <a:endParaRPr lang="en-US" dirty="0"/>
          </a:p>
          <a:p>
            <a:r>
              <a:rPr lang="en-US" dirty="0" smtClean="0"/>
              <a:t>ERCOT </a:t>
            </a:r>
            <a:r>
              <a:rPr lang="en-US" dirty="0"/>
              <a:t>Assistant General Counsel and </a:t>
            </a:r>
          </a:p>
          <a:p>
            <a:r>
              <a:rPr lang="en-US" dirty="0"/>
              <a:t>Assistant Corporate Secretary 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Technical Advisory Committee (TAC) Meeting</a:t>
            </a:r>
          </a:p>
          <a:p>
            <a:endParaRPr lang="en-US" dirty="0"/>
          </a:p>
          <a:p>
            <a:r>
              <a:rPr lang="en-US" dirty="0" smtClean="0"/>
              <a:t>ERCOT Public</a:t>
            </a:r>
          </a:p>
          <a:p>
            <a:r>
              <a:rPr lang="en-US" dirty="0" smtClean="0"/>
              <a:t>July 26, 2018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/>
              <a:t>Proposed </a:t>
            </a:r>
            <a:r>
              <a:rPr lang="en-US" sz="2800" dirty="0" smtClean="0"/>
              <a:t>Bylaws </a:t>
            </a:r>
            <a:r>
              <a:rPr lang="en-US" sz="2800" dirty="0"/>
              <a:t>Amendments – </a:t>
            </a:r>
            <a:r>
              <a:rPr lang="en-US" sz="1800" i="1" dirty="0"/>
              <a:t>cont’d</a:t>
            </a:r>
            <a:endParaRPr lang="en-US" sz="1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>
                <a:solidFill>
                  <a:schemeClr val="tx1"/>
                </a:solidFill>
              </a:rPr>
              <a:t>TAC Workshop on the proposed Affiliate definition was held on June 19, 2018</a:t>
            </a:r>
          </a:p>
          <a:p>
            <a:endParaRPr lang="en-US" sz="2000" dirty="0">
              <a:solidFill>
                <a:schemeClr val="tx1"/>
              </a:solidFill>
            </a:endParaRPr>
          </a:p>
          <a:p>
            <a:r>
              <a:rPr lang="en-US" sz="2400" dirty="0" smtClean="0">
                <a:solidFill>
                  <a:schemeClr val="tx1"/>
                </a:solidFill>
              </a:rPr>
              <a:t>ERCOT Legal proposed a revised Affiliate definition based on stakeholder feedback</a:t>
            </a:r>
          </a:p>
          <a:p>
            <a:pPr lvl="1"/>
            <a:r>
              <a:rPr lang="en-US" sz="2000" dirty="0" smtClean="0">
                <a:solidFill>
                  <a:schemeClr val="tx1"/>
                </a:solidFill>
              </a:rPr>
              <a:t>Includes stakeholder revisions suggested at workshop</a:t>
            </a:r>
          </a:p>
          <a:p>
            <a:pPr lvl="1"/>
            <a:r>
              <a:rPr lang="en-US" sz="2000" dirty="0" smtClean="0">
                <a:solidFill>
                  <a:schemeClr val="tx1"/>
                </a:solidFill>
              </a:rPr>
              <a:t>Includes detail added by ERCOT Legal for the Board determination procedure as requested at the workshop</a:t>
            </a:r>
          </a:p>
          <a:p>
            <a:pPr lvl="1"/>
            <a:r>
              <a:rPr lang="en-US" sz="2000" dirty="0" smtClean="0">
                <a:solidFill>
                  <a:schemeClr val="tx1"/>
                </a:solidFill>
              </a:rPr>
              <a:t>Is the substantially same version which was emailed to the TAC list </a:t>
            </a:r>
            <a:r>
              <a:rPr lang="en-US" sz="2000" dirty="0" err="1">
                <a:solidFill>
                  <a:schemeClr val="tx1"/>
                </a:solidFill>
              </a:rPr>
              <a:t>s</a:t>
            </a:r>
            <a:r>
              <a:rPr lang="en-US" sz="2000" dirty="0" err="1" smtClean="0">
                <a:solidFill>
                  <a:schemeClr val="tx1"/>
                </a:solidFill>
              </a:rPr>
              <a:t>erv</a:t>
            </a:r>
            <a:r>
              <a:rPr lang="en-US" sz="2000" dirty="0" smtClean="0">
                <a:solidFill>
                  <a:schemeClr val="tx1"/>
                </a:solidFill>
              </a:rPr>
              <a:t> for comments on July 11, 2018, except for two minor changes:</a:t>
            </a:r>
          </a:p>
          <a:p>
            <a:pPr lvl="2"/>
            <a:r>
              <a:rPr lang="en-US" sz="1800" dirty="0" smtClean="0">
                <a:solidFill>
                  <a:schemeClr val="tx1"/>
                </a:solidFill>
              </a:rPr>
              <a:t>One paragraph reference was clarified in Subsection (B), 2</a:t>
            </a:r>
            <a:r>
              <a:rPr lang="en-US" sz="1800" baseline="30000" dirty="0" smtClean="0">
                <a:solidFill>
                  <a:schemeClr val="tx1"/>
                </a:solidFill>
              </a:rPr>
              <a:t>nd</a:t>
            </a:r>
            <a:r>
              <a:rPr lang="en-US" sz="1800" dirty="0" smtClean="0">
                <a:solidFill>
                  <a:schemeClr val="tx1"/>
                </a:solidFill>
              </a:rPr>
              <a:t> to last paragraph, from “(2)(a)” to “(B)(2)(a)”</a:t>
            </a:r>
          </a:p>
          <a:p>
            <a:pPr lvl="2"/>
            <a:r>
              <a:rPr lang="en-US" sz="1800" dirty="0" smtClean="0">
                <a:solidFill>
                  <a:schemeClr val="tx1"/>
                </a:solidFill>
              </a:rPr>
              <a:t>In (D)(3), for clarity, ERCOT General Counsel is identified as the intended recipient of this notice of challenge.</a:t>
            </a:r>
          </a:p>
          <a:p>
            <a:pPr lvl="2"/>
            <a:endParaRPr lang="en-US" sz="1800" dirty="0" smtClean="0">
              <a:solidFill>
                <a:schemeClr val="tx1"/>
              </a:solidFill>
            </a:endParaRPr>
          </a:p>
          <a:p>
            <a:pPr lvl="2"/>
            <a:endParaRPr lang="en-US" sz="2000" dirty="0" smtClean="0">
              <a:solidFill>
                <a:schemeClr val="tx1"/>
              </a:solidFill>
            </a:endParaRPr>
          </a:p>
          <a:p>
            <a:pPr lvl="1"/>
            <a:endParaRPr lang="en-US" sz="2400" dirty="0">
              <a:solidFill>
                <a:schemeClr val="tx1"/>
              </a:solidFill>
            </a:endParaRPr>
          </a:p>
          <a:p>
            <a:endParaRPr lang="en-US" sz="2800" dirty="0"/>
          </a:p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10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6654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/>
              <a:t>Proposed </a:t>
            </a:r>
            <a:r>
              <a:rPr lang="en-US" sz="2800" dirty="0" smtClean="0"/>
              <a:t>Bylaws </a:t>
            </a:r>
            <a:r>
              <a:rPr lang="en-US" sz="2800" dirty="0"/>
              <a:t>Amendments – </a:t>
            </a:r>
            <a:r>
              <a:rPr lang="en-US" sz="1800" i="1" dirty="0"/>
              <a:t>cont’d</a:t>
            </a:r>
            <a:endParaRPr lang="en-US" sz="1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sz="1800" dirty="0"/>
          </a:p>
          <a:p>
            <a:endParaRPr lang="en-US" sz="1200" dirty="0">
              <a:solidFill>
                <a:schemeClr val="tx1"/>
              </a:solidFill>
            </a:endParaRPr>
          </a:p>
          <a:p>
            <a:pPr marL="0" indent="0" algn="ctr">
              <a:buNone/>
            </a:pPr>
            <a:r>
              <a:rPr lang="en-US" dirty="0">
                <a:solidFill>
                  <a:schemeClr val="tx1"/>
                </a:solidFill>
              </a:rPr>
              <a:t>Clean and red-lined versions of the proposed Amendments to the </a:t>
            </a:r>
            <a:r>
              <a:rPr lang="en-US" dirty="0" smtClean="0">
                <a:solidFill>
                  <a:schemeClr val="tx1"/>
                </a:solidFill>
              </a:rPr>
              <a:t>Bylaws will be provided prior to the meeting.</a:t>
            </a:r>
            <a:endParaRPr lang="en-US" dirty="0" smtClean="0"/>
          </a:p>
          <a:p>
            <a:pPr marL="0" indent="0" algn="ctr">
              <a:buNone/>
            </a:pPr>
            <a:endParaRPr lang="en-US" dirty="0"/>
          </a:p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11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80271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pPr marL="0" indent="0" algn="ctr">
              <a:buNone/>
            </a:pPr>
            <a:r>
              <a:rPr lang="en-US" b="1" dirty="0" smtClean="0"/>
              <a:t>Proposed Schedule</a:t>
            </a:r>
            <a:endParaRPr lang="en-US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242151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Required Steps to Amend </a:t>
            </a:r>
            <a:r>
              <a:rPr lang="en-US" dirty="0"/>
              <a:t>the ERCOT </a:t>
            </a:r>
            <a:r>
              <a:rPr lang="en-US" dirty="0" smtClean="0"/>
              <a:t>Articles of Incorporation and Bylaws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40680649"/>
              </p:ext>
            </p:extLst>
          </p:nvPr>
        </p:nvGraphicFramePr>
        <p:xfrm>
          <a:off x="304800" y="1066800"/>
          <a:ext cx="8534400" cy="485298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13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97737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823118"/>
          </a:xfrm>
        </p:spPr>
        <p:txBody>
          <a:bodyPr/>
          <a:lstStyle/>
          <a:p>
            <a:r>
              <a:rPr lang="en-US" dirty="0" smtClean="0"/>
              <a:t>Expected Schedule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75467"/>
            <a:ext cx="8534400" cy="4758524"/>
          </a:xfrm>
        </p:spPr>
        <p:txBody>
          <a:bodyPr/>
          <a:lstStyle/>
          <a:p>
            <a:pPr marL="0" indent="0">
              <a:buNone/>
            </a:pPr>
            <a:endParaRPr lang="en-US" sz="2000" dirty="0" smtClean="0"/>
          </a:p>
          <a:p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7478699"/>
              </p:ext>
            </p:extLst>
          </p:nvPr>
        </p:nvGraphicFramePr>
        <p:xfrm>
          <a:off x="381001" y="914399"/>
          <a:ext cx="8458199" cy="5090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3999"/>
                <a:gridCol w="2133600"/>
                <a:gridCol w="4800600"/>
              </a:tblGrid>
              <a:tr h="278129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Date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Meeting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Purpose</a:t>
                      </a:r>
                      <a:endParaRPr lang="en-US" sz="2000" dirty="0"/>
                    </a:p>
                  </a:txBody>
                  <a:tcPr/>
                </a:tc>
              </a:tr>
              <a:tr h="412128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July 26, 2018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TAC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Discuss</a:t>
                      </a:r>
                      <a:r>
                        <a:rPr lang="en-US" sz="1400" baseline="0" dirty="0" smtClean="0"/>
                        <a:t> Articles of Incorporation (Articles) and Bylaws amendments proposed by ERCOT Legal and stakeholders; TAC can vote to endorse amendments if desired, but not required</a:t>
                      </a:r>
                      <a:endParaRPr lang="en-US" sz="1400" dirty="0" smtClean="0"/>
                    </a:p>
                  </a:txBody>
                  <a:tcPr/>
                </a:tc>
              </a:tr>
              <a:tr h="412128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August</a:t>
                      </a:r>
                      <a:r>
                        <a:rPr lang="en-US" sz="1600" baseline="0" dirty="0" smtClean="0"/>
                        <a:t> 6-7, 2</a:t>
                      </a:r>
                      <a:r>
                        <a:rPr lang="en-US" sz="1600" dirty="0" smtClean="0"/>
                        <a:t>018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HR&amp;G Committee/</a:t>
                      </a:r>
                      <a:br>
                        <a:rPr lang="en-US" sz="1600" dirty="0" smtClean="0"/>
                      </a:br>
                      <a:r>
                        <a:rPr lang="en-US" sz="1600" dirty="0" smtClean="0"/>
                        <a:t>Board of Directors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Request recommendation by HR&amp;G</a:t>
                      </a:r>
                      <a:r>
                        <a:rPr lang="en-US" sz="1400" baseline="0" dirty="0" smtClean="0"/>
                        <a:t> Committee and Board approval for amendments to Articles and Bylaws and for Board approval to call Special Meeting of Corporate Members</a:t>
                      </a:r>
                      <a:endParaRPr lang="en-US" sz="1400" dirty="0"/>
                    </a:p>
                  </a:txBody>
                  <a:tcPr/>
                </a:tc>
              </a:tr>
              <a:tr h="412128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Mid-August 2018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Notice of Special Meeting of Corporate Members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Request</a:t>
                      </a:r>
                      <a:r>
                        <a:rPr lang="en-US" sz="1400" baseline="0" dirty="0" smtClean="0"/>
                        <a:t> approval by Corporate Members subject to PUCT approval</a:t>
                      </a:r>
                      <a:endParaRPr lang="en-US" sz="1400" dirty="0"/>
                    </a:p>
                  </a:txBody>
                  <a:tcPr/>
                </a:tc>
              </a:tr>
              <a:tr h="412128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Mid-September</a:t>
                      </a:r>
                      <a:r>
                        <a:rPr lang="en-US" sz="1600" baseline="0" dirty="0" smtClean="0"/>
                        <a:t> 2018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Special Meeting</a:t>
                      </a:r>
                      <a:r>
                        <a:rPr lang="en-US" sz="1600" baseline="0" dirty="0" smtClean="0"/>
                        <a:t> of Corporate Members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412128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Mid-September</a:t>
                      </a:r>
                      <a:r>
                        <a:rPr lang="en-US" sz="1600" baseline="0" dirty="0" smtClean="0"/>
                        <a:t> </a:t>
                      </a:r>
                      <a:r>
                        <a:rPr lang="en-US" sz="1600" dirty="0" smtClean="0"/>
                        <a:t>2018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--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If successful</a:t>
                      </a:r>
                      <a:r>
                        <a:rPr lang="en-US" sz="1400" baseline="0" dirty="0" smtClean="0"/>
                        <a:t> Membership vote, </a:t>
                      </a:r>
                      <a:r>
                        <a:rPr lang="en-US" sz="1400" dirty="0" smtClean="0"/>
                        <a:t>ERCOT Legal will file petition for approval of amendments with the PUCT. Absent PUCT</a:t>
                      </a:r>
                      <a:r>
                        <a:rPr lang="en-US" sz="1400" baseline="0" dirty="0" smtClean="0"/>
                        <a:t> approval, amendments cannot be effective. Approval would be requested prior to year end for 2019 Membership year (which begins on January 1, 2019).</a:t>
                      </a:r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615007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534400" cy="570951"/>
          </a:xfrm>
        </p:spPr>
        <p:txBody>
          <a:bodyPr/>
          <a:lstStyle/>
          <a:p>
            <a:r>
              <a:rPr lang="en-US" dirty="0" smtClean="0"/>
              <a:t>Approval Process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814634"/>
            <a:ext cx="8534400" cy="5105400"/>
          </a:xfrm>
        </p:spPr>
        <p:txBody>
          <a:bodyPr/>
          <a:lstStyle/>
          <a:p>
            <a:pPr marL="0" indent="0">
              <a:buNone/>
            </a:pPr>
            <a:endParaRPr lang="en-US" sz="1100" dirty="0" smtClean="0"/>
          </a:p>
          <a:p>
            <a:r>
              <a:rPr lang="en-US" dirty="0" smtClean="0"/>
              <a:t>ERCOT Legal expects to request the HR&amp;G Committee recommend and the Board approve amendments to the Articles and Bylaws at the August 6-7, 2018 meetings</a:t>
            </a:r>
          </a:p>
          <a:p>
            <a:endParaRPr lang="en-US" sz="1100" dirty="0" smtClean="0"/>
          </a:p>
          <a:p>
            <a:r>
              <a:rPr lang="en-US" dirty="0" smtClean="0"/>
              <a:t>ERCOT Legal will also request that the Board call a Special Meeting of Corporate Members (as soon as reasonably possible after Board approval) for approval of the amendments subject to PUCT approval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15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8502217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534400" cy="570951"/>
          </a:xfrm>
        </p:spPr>
        <p:txBody>
          <a:bodyPr/>
          <a:lstStyle/>
          <a:p>
            <a:r>
              <a:rPr lang="en-US" dirty="0" smtClean="0"/>
              <a:t>Approval Process </a:t>
            </a:r>
            <a:r>
              <a:rPr lang="en-US" sz="1600" i="1" dirty="0" smtClean="0"/>
              <a:t>– cont’d</a:t>
            </a:r>
            <a:endParaRPr lang="en-US" sz="1600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814633"/>
            <a:ext cx="8534400" cy="5357567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ERCOT Legal recommends against waiting until the Annual Membership Meeting on December 11, 2018 for Corporate Member approval of these proposed amendments</a:t>
            </a:r>
          </a:p>
          <a:p>
            <a:pPr marL="0" indent="0">
              <a:buNone/>
            </a:pPr>
            <a:endParaRPr lang="en-US" sz="1000" dirty="0" smtClean="0"/>
          </a:p>
          <a:p>
            <a:pPr lvl="1"/>
            <a:r>
              <a:rPr lang="en-US" dirty="0" smtClean="0"/>
              <a:t>Would delay ERCOT </a:t>
            </a:r>
            <a:r>
              <a:rPr lang="en-US" dirty="0" err="1" smtClean="0"/>
              <a:t>Legal’s</a:t>
            </a:r>
            <a:r>
              <a:rPr lang="en-US" dirty="0" smtClean="0"/>
              <a:t> filing of the amendments to be approved by the PUCT until mid-December 2018</a:t>
            </a:r>
          </a:p>
          <a:p>
            <a:pPr lvl="1"/>
            <a:endParaRPr lang="en-US" sz="1000" dirty="0" smtClean="0"/>
          </a:p>
          <a:p>
            <a:pPr lvl="1"/>
            <a:r>
              <a:rPr lang="en-US" dirty="0" smtClean="0"/>
              <a:t>Would delay PUCT approval until late Q1 or early Q2 2019 (well into the 2019 Membership year)</a:t>
            </a:r>
          </a:p>
          <a:p>
            <a:endParaRPr lang="en-US" dirty="0"/>
          </a:p>
          <a:p>
            <a:endParaRPr lang="en-US" dirty="0" smtClean="0"/>
          </a:p>
          <a:p>
            <a:endParaRPr lang="en-US" sz="11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018373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Special Meeting of Corporate Members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Bylaws allow vote by ballot with a Special Meeting of Corporate Members</a:t>
            </a:r>
          </a:p>
          <a:p>
            <a:endParaRPr lang="en-US" sz="1200" dirty="0"/>
          </a:p>
          <a:p>
            <a:r>
              <a:rPr lang="en-US" dirty="0" smtClean="0"/>
              <a:t>If any failure to reach a quorum by ballot, then in-person meeting of Corporate Members will be required</a:t>
            </a:r>
          </a:p>
          <a:p>
            <a:endParaRPr lang="en-US" sz="1200" dirty="0"/>
          </a:p>
          <a:p>
            <a:pPr marL="457200" lvl="1" indent="0">
              <a:buNone/>
            </a:pPr>
            <a:endParaRPr lang="en-US" dirty="0" smtClean="0"/>
          </a:p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17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5952220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b="1" dirty="0" smtClean="0">
                <a:solidFill>
                  <a:schemeClr val="tx1"/>
                </a:solidFill>
              </a:rPr>
              <a:t>Request for TAC to vote </a:t>
            </a:r>
          </a:p>
          <a:p>
            <a:pPr marL="0" indent="0" algn="ctr">
              <a:buNone/>
            </a:pPr>
            <a:r>
              <a:rPr lang="en-US" b="1" dirty="0" smtClean="0">
                <a:solidFill>
                  <a:schemeClr val="tx1"/>
                </a:solidFill>
              </a:rPr>
              <a:t>to endorse ERCOT </a:t>
            </a:r>
            <a:r>
              <a:rPr lang="en-US" b="1" dirty="0" err="1" smtClean="0">
                <a:solidFill>
                  <a:schemeClr val="tx1"/>
                </a:solidFill>
              </a:rPr>
              <a:t>Legal’s</a:t>
            </a:r>
            <a:r>
              <a:rPr lang="en-US" b="1" dirty="0" smtClean="0">
                <a:solidFill>
                  <a:schemeClr val="tx1"/>
                </a:solidFill>
              </a:rPr>
              <a:t> </a:t>
            </a:r>
          </a:p>
          <a:p>
            <a:pPr marL="0" indent="0" algn="ctr">
              <a:buNone/>
            </a:pPr>
            <a:r>
              <a:rPr lang="en-US" b="1" dirty="0" smtClean="0">
                <a:solidFill>
                  <a:schemeClr val="tx1"/>
                </a:solidFill>
              </a:rPr>
              <a:t>proposed amendments to the </a:t>
            </a:r>
          </a:p>
          <a:p>
            <a:pPr marL="0" indent="0" algn="ctr">
              <a:buNone/>
            </a:pPr>
            <a:r>
              <a:rPr lang="en-US" b="1" dirty="0" smtClean="0">
                <a:solidFill>
                  <a:schemeClr val="tx1"/>
                </a:solidFill>
              </a:rPr>
              <a:t>Articles of Incorporation and Bylaws</a:t>
            </a:r>
            <a:endParaRPr lang="en-US" b="1" dirty="0">
              <a:solidFill>
                <a:schemeClr val="tx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85676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dirty="0" smtClean="0">
                <a:solidFill>
                  <a:schemeClr val="tx1"/>
                </a:solidFill>
              </a:rPr>
              <a:t>Appendix 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97683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 smtClean="0"/>
              <a:t>ERCOT Governing Documents Amendments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2900" y="914400"/>
            <a:ext cx="8534400" cy="4853233"/>
          </a:xfrm>
        </p:spPr>
        <p:txBody>
          <a:bodyPr/>
          <a:lstStyle/>
          <a:p>
            <a:pPr marL="0" indent="0">
              <a:buNone/>
            </a:pPr>
            <a:r>
              <a:rPr lang="en-US" sz="2800" dirty="0" smtClean="0">
                <a:solidFill>
                  <a:schemeClr val="tx1"/>
                </a:solidFill>
              </a:rPr>
              <a:t>At </a:t>
            </a:r>
            <a:r>
              <a:rPr lang="en-US" sz="2800" dirty="0">
                <a:solidFill>
                  <a:schemeClr val="tx1"/>
                </a:solidFill>
              </a:rPr>
              <a:t>the </a:t>
            </a:r>
            <a:r>
              <a:rPr lang="en-US" sz="2800" dirty="0" smtClean="0">
                <a:solidFill>
                  <a:schemeClr val="tx1"/>
                </a:solidFill>
              </a:rPr>
              <a:t>August 6-7, </a:t>
            </a:r>
            <a:r>
              <a:rPr lang="en-US" sz="2800" dirty="0">
                <a:solidFill>
                  <a:schemeClr val="tx1"/>
                </a:solidFill>
              </a:rPr>
              <a:t>2018 Human Resources and Governance Committee (HR&amp;G) and Board of Directors meetings, ERCOT Legal expects to propose </a:t>
            </a:r>
            <a:r>
              <a:rPr lang="en-US" sz="2800" dirty="0" smtClean="0">
                <a:solidFill>
                  <a:schemeClr val="tx1"/>
                </a:solidFill>
              </a:rPr>
              <a:t>for vote and approval amendments </a:t>
            </a:r>
            <a:r>
              <a:rPr lang="en-US" sz="2800" dirty="0">
                <a:solidFill>
                  <a:schemeClr val="tx1"/>
                </a:solidFill>
              </a:rPr>
              <a:t>to its governing documents, that is:</a:t>
            </a:r>
          </a:p>
          <a:p>
            <a:pPr marL="0" indent="0">
              <a:buNone/>
            </a:pPr>
            <a:endParaRPr lang="en-US" sz="2800" dirty="0">
              <a:solidFill>
                <a:schemeClr val="tx1"/>
              </a:solidFill>
            </a:endParaRPr>
          </a:p>
          <a:p>
            <a:pPr lvl="1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1"/>
                </a:solidFill>
              </a:rPr>
              <a:t>ERCOT Articles of Incorporation</a:t>
            </a:r>
          </a:p>
          <a:p>
            <a:pPr marL="857250" lvl="1" indent="-457200">
              <a:buFont typeface="Arial" panose="020B0604020202020204" pitchFamily="34" charset="0"/>
              <a:buChar char="•"/>
            </a:pPr>
            <a:endParaRPr lang="en-US" sz="1600" dirty="0">
              <a:solidFill>
                <a:schemeClr val="tx1"/>
              </a:solidFill>
            </a:endParaRPr>
          </a:p>
          <a:p>
            <a:pPr lvl="1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1"/>
                </a:solidFill>
              </a:rPr>
              <a:t>ERCOT Bylaws</a:t>
            </a:r>
          </a:p>
          <a:p>
            <a:pPr lvl="1"/>
            <a:endParaRPr lang="en-US" dirty="0">
              <a:solidFill>
                <a:schemeClr val="tx1"/>
              </a:solidFill>
            </a:endParaRPr>
          </a:p>
          <a:p>
            <a:pPr lvl="1"/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4482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 smtClean="0"/>
              <a:t>Amending Articles of Incorporation: Statutes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853233"/>
          </a:xfrm>
        </p:spPr>
        <p:txBody>
          <a:bodyPr/>
          <a:lstStyle/>
          <a:p>
            <a:pPr marL="0" indent="0">
              <a:buNone/>
            </a:pPr>
            <a:r>
              <a:rPr lang="en-US" sz="1900" dirty="0" smtClean="0">
                <a:solidFill>
                  <a:schemeClr val="tx1"/>
                </a:solidFill>
              </a:rPr>
              <a:t>Article 7 of the ERCOT Articles of Incorporation provides in part: “[T]he corporation has all the powers provided by the Texas Non-Profit Corporation Act.”  The Texas Non-Profit Corporation Act has been superseded by Chapter 22 of the Texas Business Organizations Code (TBOC).</a:t>
            </a:r>
          </a:p>
          <a:p>
            <a:pPr marL="0" indent="0">
              <a:spcBef>
                <a:spcPts val="0"/>
              </a:spcBef>
              <a:buNone/>
            </a:pPr>
            <a:endParaRPr lang="en-US" sz="1200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sz="1900" dirty="0" smtClean="0">
                <a:solidFill>
                  <a:schemeClr val="tx1"/>
                </a:solidFill>
              </a:rPr>
              <a:t>Procedure for non-profit corporations with members having voting rights to amend Articles of Incorporation pursuant to Chapter 22:</a:t>
            </a:r>
            <a:endParaRPr lang="en-US" sz="1900" dirty="0">
              <a:solidFill>
                <a:schemeClr val="tx1"/>
              </a:solidFill>
            </a:endParaRPr>
          </a:p>
          <a:p>
            <a:r>
              <a:rPr lang="en-US" sz="1700" dirty="0">
                <a:solidFill>
                  <a:schemeClr val="tx1"/>
                </a:solidFill>
              </a:rPr>
              <a:t>§ 22.105(a): To amend the </a:t>
            </a:r>
            <a:r>
              <a:rPr lang="en-US" sz="1700" dirty="0" smtClean="0">
                <a:solidFill>
                  <a:schemeClr val="tx1"/>
                </a:solidFill>
              </a:rPr>
              <a:t>Articles, </a:t>
            </a:r>
            <a:r>
              <a:rPr lang="en-US" sz="1700" dirty="0">
                <a:solidFill>
                  <a:schemeClr val="tx1"/>
                </a:solidFill>
              </a:rPr>
              <a:t>“the board of </a:t>
            </a:r>
            <a:r>
              <a:rPr lang="en-US" sz="1700" dirty="0" smtClean="0">
                <a:solidFill>
                  <a:schemeClr val="tx1"/>
                </a:solidFill>
              </a:rPr>
              <a:t>directors … must </a:t>
            </a:r>
            <a:r>
              <a:rPr lang="en-US" sz="1700" dirty="0">
                <a:solidFill>
                  <a:schemeClr val="tx1"/>
                </a:solidFill>
              </a:rPr>
              <a:t>adopt a resolution specifying the proposed amendment and directing that the amendment be submitted to a vote at an annual or special meeting of the members having voting rights.”</a:t>
            </a:r>
          </a:p>
          <a:p>
            <a:r>
              <a:rPr lang="en-US" sz="1700" dirty="0">
                <a:solidFill>
                  <a:schemeClr val="tx1"/>
                </a:solidFill>
              </a:rPr>
              <a:t>§ 22.105(b): “Written notice containing the proposed amendment or a summary of the changes to be effected by the amendment shall be given to each member entitled to vote at the </a:t>
            </a:r>
            <a:r>
              <a:rPr lang="en-US" sz="1700" dirty="0" smtClean="0">
                <a:solidFill>
                  <a:schemeClr val="tx1"/>
                </a:solidFill>
              </a:rPr>
              <a:t>meeting ...”</a:t>
            </a:r>
          </a:p>
          <a:p>
            <a:r>
              <a:rPr lang="en-US" sz="1700" dirty="0" smtClean="0">
                <a:solidFill>
                  <a:schemeClr val="tx1"/>
                </a:solidFill>
              </a:rPr>
              <a:t>§§ 22.105(c) &amp; 22.164(b</a:t>
            </a:r>
            <a:r>
              <a:rPr lang="en-US" sz="1700" dirty="0">
                <a:solidFill>
                  <a:schemeClr val="tx1"/>
                </a:solidFill>
              </a:rPr>
              <a:t>)(1): The proposed amendment </a:t>
            </a:r>
            <a:r>
              <a:rPr lang="en-US" sz="1700" dirty="0" smtClean="0">
                <a:solidFill>
                  <a:schemeClr val="tx1"/>
                </a:solidFill>
              </a:rPr>
              <a:t>“shall be adopted” </a:t>
            </a:r>
            <a:r>
              <a:rPr lang="en-US" sz="1700" dirty="0">
                <a:solidFill>
                  <a:schemeClr val="tx1"/>
                </a:solidFill>
              </a:rPr>
              <a:t>if it receives “at least two-thirds of the votes that members present in person or by proxy are entitled to cast at the meeting at which the action is submitted for a </a:t>
            </a:r>
            <a:r>
              <a:rPr lang="en-US" sz="1700" dirty="0" smtClean="0">
                <a:solidFill>
                  <a:schemeClr val="tx1"/>
                </a:solidFill>
              </a:rPr>
              <a:t>vote.”</a:t>
            </a:r>
            <a:endParaRPr lang="en-US" sz="1700" dirty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en-US" sz="2000" dirty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en-US" sz="2000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en-US" sz="2000" dirty="0" smtClean="0">
              <a:solidFill>
                <a:schemeClr val="tx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610600" y="6248400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8890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Amending Articles of Incorporation: </a:t>
            </a:r>
            <a:r>
              <a:rPr lang="en-US" dirty="0"/>
              <a:t>Bylaws Provisions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400" dirty="0" smtClean="0">
                <a:solidFill>
                  <a:schemeClr val="tx1"/>
                </a:solidFill>
              </a:rPr>
              <a:t>The Bylaws contain provisions consistent with TBOC Ch. 22.</a:t>
            </a:r>
          </a:p>
          <a:p>
            <a:r>
              <a:rPr lang="en-US" sz="2000" dirty="0" smtClean="0">
                <a:solidFill>
                  <a:schemeClr val="tx1"/>
                </a:solidFill>
              </a:rPr>
              <a:t>Only Corporate Members are permitted to vote to amend the Articles. </a:t>
            </a:r>
          </a:p>
          <a:p>
            <a:pPr lvl="1"/>
            <a:r>
              <a:rPr lang="en-US" sz="1800" dirty="0" smtClean="0">
                <a:solidFill>
                  <a:schemeClr val="tx1"/>
                </a:solidFill>
              </a:rPr>
              <a:t>Section 3.2, Membership Types and Voting Rights, paragraph (a): “</a:t>
            </a:r>
            <a:r>
              <a:rPr lang="en-US" sz="1800" u="sng" dirty="0" smtClean="0">
                <a:solidFill>
                  <a:schemeClr val="tx1"/>
                </a:solidFill>
              </a:rPr>
              <a:t>Corporate Members</a:t>
            </a:r>
            <a:r>
              <a:rPr lang="en-US" sz="1800" dirty="0" smtClean="0">
                <a:solidFill>
                  <a:schemeClr val="tx1"/>
                </a:solidFill>
              </a:rPr>
              <a:t> – shall have the rights and obligations…including the right to vote on all matters submitted to the general membership (such as … amendments to the Articles of Incorporation</a:t>
            </a:r>
            <a:r>
              <a:rPr lang="en-US" sz="1800" dirty="0">
                <a:solidFill>
                  <a:schemeClr val="tx1"/>
                </a:solidFill>
              </a:rPr>
              <a:t>…).” </a:t>
            </a:r>
            <a:r>
              <a:rPr lang="en-US" sz="1800" dirty="0" smtClean="0">
                <a:solidFill>
                  <a:schemeClr val="tx1"/>
                </a:solidFill>
              </a:rPr>
              <a:t>As set forth in paragraphs </a:t>
            </a:r>
            <a:r>
              <a:rPr lang="en-US" sz="1800" dirty="0">
                <a:solidFill>
                  <a:schemeClr val="tx1"/>
                </a:solidFill>
              </a:rPr>
              <a:t>(b) and (c</a:t>
            </a:r>
            <a:r>
              <a:rPr lang="en-US" sz="1800" dirty="0" smtClean="0">
                <a:solidFill>
                  <a:schemeClr val="tx1"/>
                </a:solidFill>
              </a:rPr>
              <a:t>), Associate and Adjunct Members do not have the right to vote on such matters.</a:t>
            </a:r>
          </a:p>
          <a:p>
            <a:r>
              <a:rPr lang="en-US" sz="2000" dirty="0" smtClean="0">
                <a:solidFill>
                  <a:schemeClr val="tx1"/>
                </a:solidFill>
              </a:rPr>
              <a:t>In order for an amendment to be approved, there must be an affirmative vote of at least two-thirds of all </a:t>
            </a:r>
            <a:r>
              <a:rPr lang="en-US" sz="2000" dirty="0">
                <a:solidFill>
                  <a:schemeClr val="tx1"/>
                </a:solidFill>
              </a:rPr>
              <a:t>C</a:t>
            </a:r>
            <a:r>
              <a:rPr lang="en-US" sz="2000" dirty="0" smtClean="0">
                <a:solidFill>
                  <a:schemeClr val="tx1"/>
                </a:solidFill>
              </a:rPr>
              <a:t>orporate Members.</a:t>
            </a:r>
          </a:p>
          <a:p>
            <a:pPr lvl="1"/>
            <a:r>
              <a:rPr lang="en-US" sz="1800" dirty="0">
                <a:solidFill>
                  <a:schemeClr val="tx1"/>
                </a:solidFill>
              </a:rPr>
              <a:t>Section </a:t>
            </a:r>
            <a:r>
              <a:rPr lang="en-US" sz="1800" dirty="0" smtClean="0">
                <a:solidFill>
                  <a:schemeClr val="tx1"/>
                </a:solidFill>
              </a:rPr>
              <a:t>13.2, </a:t>
            </a:r>
            <a:r>
              <a:rPr lang="en-US" sz="1800" dirty="0">
                <a:solidFill>
                  <a:schemeClr val="tx1"/>
                </a:solidFill>
              </a:rPr>
              <a:t>Amendments to the Articles of </a:t>
            </a:r>
            <a:r>
              <a:rPr lang="en-US" sz="1800" dirty="0" smtClean="0">
                <a:solidFill>
                  <a:schemeClr val="tx1"/>
                </a:solidFill>
              </a:rPr>
              <a:t>Incorporation: “In </a:t>
            </a:r>
            <a:r>
              <a:rPr lang="en-US" sz="1800" dirty="0">
                <a:solidFill>
                  <a:schemeClr val="tx1"/>
                </a:solidFill>
              </a:rPr>
              <a:t>accordance with the procedures set forth in Article 1396-4.02 of the Texas Non-Profit Corporation Act, an affirmative vote of at least two-thirds of all Corporate Members shall be required to amend the Articles of Incorporation</a:t>
            </a:r>
            <a:r>
              <a:rPr lang="en-US" sz="1800" dirty="0" smtClean="0">
                <a:solidFill>
                  <a:schemeClr val="tx1"/>
                </a:solidFill>
              </a:rPr>
              <a:t>.”</a:t>
            </a:r>
            <a:endParaRPr lang="en-US" sz="1800" dirty="0">
              <a:solidFill>
                <a:schemeClr val="tx1"/>
              </a:solidFill>
            </a:endParaRPr>
          </a:p>
          <a:p>
            <a:endParaRPr lang="en-US" sz="1800" dirty="0">
              <a:solidFill>
                <a:schemeClr val="tx1"/>
              </a:solidFill>
            </a:endParaRPr>
          </a:p>
          <a:p>
            <a:endParaRPr lang="en-US" sz="1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6235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Amending the </a:t>
            </a:r>
            <a:r>
              <a:rPr lang="en-US" dirty="0" smtClean="0"/>
              <a:t>ERCOT Bylaws: Statutes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400" dirty="0">
                <a:solidFill>
                  <a:schemeClr val="tx1"/>
                </a:solidFill>
              </a:rPr>
              <a:t>Texas Business Organizations Code.</a:t>
            </a:r>
          </a:p>
          <a:p>
            <a:r>
              <a:rPr lang="en-US" sz="2000" dirty="0" smtClean="0">
                <a:solidFill>
                  <a:schemeClr val="tx1"/>
                </a:solidFill>
              </a:rPr>
              <a:t>Section 22.102, Bylaws, paragraph (c) provides: </a:t>
            </a:r>
            <a:endParaRPr lang="en-US" sz="2000" dirty="0">
              <a:solidFill>
                <a:schemeClr val="tx1"/>
              </a:solidFill>
            </a:endParaRPr>
          </a:p>
          <a:p>
            <a:pPr marL="457200" lvl="1" indent="0">
              <a:buNone/>
            </a:pPr>
            <a:r>
              <a:rPr lang="en-US" sz="1800" dirty="0" smtClean="0">
                <a:solidFill>
                  <a:schemeClr val="tx1"/>
                </a:solidFill>
              </a:rPr>
              <a:t>“The </a:t>
            </a:r>
            <a:r>
              <a:rPr lang="en-US" sz="1800" dirty="0">
                <a:solidFill>
                  <a:schemeClr val="tx1"/>
                </a:solidFill>
              </a:rPr>
              <a:t>board of directors may amend or repeal the bylaws, or adopt new bylaws, unless</a:t>
            </a:r>
            <a:r>
              <a:rPr lang="en-US" sz="1800" dirty="0" smtClean="0">
                <a:solidFill>
                  <a:schemeClr val="tx1"/>
                </a:solidFill>
              </a:rPr>
              <a:t>:</a:t>
            </a:r>
            <a:endParaRPr lang="en-US" sz="1800" dirty="0">
              <a:solidFill>
                <a:schemeClr val="tx1"/>
              </a:solidFill>
            </a:endParaRPr>
          </a:p>
          <a:p>
            <a:pPr marL="457200" lvl="1" indent="0">
              <a:buNone/>
            </a:pPr>
            <a:r>
              <a:rPr lang="en-US" sz="1800" dirty="0">
                <a:solidFill>
                  <a:schemeClr val="tx1"/>
                </a:solidFill>
              </a:rPr>
              <a:t>(1)  this chapter or the corporation's certificate of formation wholly or partly reserves the power exclusively to the corporation's members;</a:t>
            </a:r>
          </a:p>
          <a:p>
            <a:pPr marL="457200" lvl="1" indent="0">
              <a:buNone/>
            </a:pPr>
            <a:r>
              <a:rPr lang="en-US" sz="1800" dirty="0" smtClean="0">
                <a:solidFill>
                  <a:schemeClr val="tx1"/>
                </a:solidFill>
              </a:rPr>
              <a:t>(</a:t>
            </a:r>
            <a:r>
              <a:rPr lang="en-US" sz="1800" dirty="0">
                <a:solidFill>
                  <a:schemeClr val="tx1"/>
                </a:solidFill>
              </a:rPr>
              <a:t>2)  the management of the corporation is vested in the corporation's members; </a:t>
            </a:r>
            <a:r>
              <a:rPr lang="en-US" sz="1800" dirty="0" smtClean="0">
                <a:solidFill>
                  <a:schemeClr val="tx1"/>
                </a:solidFill>
              </a:rPr>
              <a:t>or</a:t>
            </a:r>
            <a:endParaRPr lang="en-US" sz="1800" dirty="0">
              <a:solidFill>
                <a:schemeClr val="tx1"/>
              </a:solidFill>
            </a:endParaRPr>
          </a:p>
          <a:p>
            <a:pPr marL="457200" lvl="1" indent="0">
              <a:buNone/>
            </a:pPr>
            <a:r>
              <a:rPr lang="en-US" sz="1800" dirty="0" smtClean="0">
                <a:solidFill>
                  <a:schemeClr val="tx1"/>
                </a:solidFill>
              </a:rPr>
              <a:t>(3)  in </a:t>
            </a:r>
            <a:r>
              <a:rPr lang="en-US" sz="1800" dirty="0">
                <a:solidFill>
                  <a:schemeClr val="tx1"/>
                </a:solidFill>
              </a:rPr>
              <a:t>amending, repealing, or adopting a bylaw, the members expressly provide that the board of directors may not amend or repeal the bylaw</a:t>
            </a:r>
            <a:r>
              <a:rPr lang="en-US" sz="1800" dirty="0" smtClean="0">
                <a:solidFill>
                  <a:schemeClr val="tx1"/>
                </a:solidFill>
              </a:rPr>
              <a:t>.”</a:t>
            </a:r>
          </a:p>
          <a:p>
            <a:pPr lvl="1"/>
            <a:r>
              <a:rPr lang="en-US" sz="1800" dirty="0" smtClean="0">
                <a:solidFill>
                  <a:schemeClr val="tx1"/>
                </a:solidFill>
              </a:rPr>
              <a:t>The ERCOT Bylaws provide that the Corporate Members are entitled to vote on amendments to the Bylaws.</a:t>
            </a:r>
          </a:p>
          <a:p>
            <a:pPr marL="457200" lvl="1" indent="0">
              <a:buNone/>
            </a:pPr>
            <a:endParaRPr lang="en-US" sz="1800" dirty="0">
              <a:solidFill>
                <a:schemeClr val="tx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2781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Amending the </a:t>
            </a:r>
            <a:r>
              <a:rPr lang="en-US" dirty="0" smtClean="0"/>
              <a:t>ERCOT Bylaws: Bylaws Provisions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400" dirty="0">
                <a:solidFill>
                  <a:schemeClr val="tx1"/>
                </a:solidFill>
              </a:rPr>
              <a:t>Bylaws Section 13.1, Amendments to These Bylaws, provides </a:t>
            </a:r>
            <a:r>
              <a:rPr lang="en-US" sz="2400" dirty="0" smtClean="0">
                <a:solidFill>
                  <a:schemeClr val="tx1"/>
                </a:solidFill>
              </a:rPr>
              <a:t>that “subject to approval by the PUCT,” the Bylaws may </a:t>
            </a:r>
            <a:r>
              <a:rPr lang="en-US" sz="2400" dirty="0">
                <a:solidFill>
                  <a:schemeClr val="tx1"/>
                </a:solidFill>
              </a:rPr>
              <a:t>be “amended, altered, or repealed by the voting Segments through the following </a:t>
            </a:r>
            <a:r>
              <a:rPr lang="en-US" sz="2400" dirty="0" smtClean="0">
                <a:solidFill>
                  <a:schemeClr val="tx1"/>
                </a:solidFill>
              </a:rPr>
              <a:t>procedure”:</a:t>
            </a:r>
            <a:endParaRPr lang="en-US" sz="2400" dirty="0">
              <a:solidFill>
                <a:schemeClr val="tx1"/>
              </a:solidFill>
            </a:endParaRPr>
          </a:p>
          <a:p>
            <a:r>
              <a:rPr lang="en-US" sz="2000" dirty="0">
                <a:solidFill>
                  <a:schemeClr val="tx1"/>
                </a:solidFill>
              </a:rPr>
              <a:t>13.1(b): ERCOT CEO must place the proposed amendment on the agenda for a Board Meeting.</a:t>
            </a:r>
          </a:p>
          <a:p>
            <a:r>
              <a:rPr lang="en-US" sz="2000" dirty="0">
                <a:solidFill>
                  <a:schemeClr val="tx1"/>
                </a:solidFill>
              </a:rPr>
              <a:t>13.1(c): The Board </a:t>
            </a:r>
            <a:r>
              <a:rPr lang="en-US" sz="2000" dirty="0" smtClean="0">
                <a:solidFill>
                  <a:schemeClr val="tx1"/>
                </a:solidFill>
              </a:rPr>
              <a:t>must vote </a:t>
            </a:r>
            <a:r>
              <a:rPr lang="en-US" sz="2000" dirty="0">
                <a:solidFill>
                  <a:schemeClr val="tx1"/>
                </a:solidFill>
              </a:rPr>
              <a:t>to approve the amendment. </a:t>
            </a:r>
            <a:r>
              <a:rPr lang="en-US" sz="2000" dirty="0" smtClean="0">
                <a:solidFill>
                  <a:schemeClr val="tx1"/>
                </a:solidFill>
              </a:rPr>
              <a:t>If </a:t>
            </a:r>
            <a:r>
              <a:rPr lang="en-US" sz="2000" dirty="0">
                <a:solidFill>
                  <a:schemeClr val="tx1"/>
                </a:solidFill>
              </a:rPr>
              <a:t>approved, the Board must place the proposed amendment on the agenda for a Special Meeting or the next Annual Meeting of Corporate Members.</a:t>
            </a:r>
          </a:p>
          <a:p>
            <a:r>
              <a:rPr lang="en-US" sz="2000" dirty="0">
                <a:solidFill>
                  <a:schemeClr val="tx1"/>
                </a:solidFill>
              </a:rPr>
              <a:t>13.1(d): Corporate Members must vote to enact the Board-approved amendment.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6012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Amending the ERCOT </a:t>
            </a:r>
            <a:r>
              <a:rPr lang="en-US" dirty="0" smtClean="0"/>
              <a:t>Bylaws: </a:t>
            </a:r>
            <a:r>
              <a:rPr lang="en-US" dirty="0"/>
              <a:t>Bylaws </a:t>
            </a:r>
            <a:r>
              <a:rPr lang="en-US" dirty="0" smtClean="0"/>
              <a:t>Provisions </a:t>
            </a:r>
            <a:r>
              <a:rPr lang="en-US" i="1" dirty="0" smtClean="0"/>
              <a:t>(cont.)</a:t>
            </a:r>
            <a:endParaRPr lang="en-US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>
                <a:solidFill>
                  <a:schemeClr val="tx1"/>
                </a:solidFill>
              </a:rPr>
              <a:t>Section </a:t>
            </a:r>
            <a:r>
              <a:rPr lang="en-US" sz="2400" dirty="0" smtClean="0">
                <a:solidFill>
                  <a:schemeClr val="tx1"/>
                </a:solidFill>
              </a:rPr>
              <a:t>13.1(d): Voting Procedure</a:t>
            </a:r>
          </a:p>
          <a:p>
            <a:pPr lvl="1"/>
            <a:r>
              <a:rPr lang="en-US" sz="1800" dirty="0" smtClean="0">
                <a:solidFill>
                  <a:schemeClr val="tx1"/>
                </a:solidFill>
              </a:rPr>
              <a:t>Corporate Members must vote to enact the Board-approved amendment.</a:t>
            </a:r>
          </a:p>
          <a:p>
            <a:pPr lvl="1"/>
            <a:r>
              <a:rPr lang="en-US" sz="1800" dirty="0" smtClean="0">
                <a:solidFill>
                  <a:schemeClr val="tx1"/>
                </a:solidFill>
              </a:rPr>
              <a:t>Each Segment is given one vote.</a:t>
            </a:r>
          </a:p>
          <a:p>
            <a:pPr lvl="2"/>
            <a:r>
              <a:rPr lang="en-US" sz="1700" dirty="0" smtClean="0">
                <a:solidFill>
                  <a:schemeClr val="tx1"/>
                </a:solidFill>
              </a:rPr>
              <a:t>An affirmative vote of two-thirds (2/3) the Segment [except the Consumer Segment] constitutes an affirmative vote by that Segment. </a:t>
            </a:r>
          </a:p>
          <a:p>
            <a:pPr lvl="2"/>
            <a:r>
              <a:rPr lang="en-US" sz="1700" dirty="0" smtClean="0">
                <a:solidFill>
                  <a:schemeClr val="tx1"/>
                </a:solidFill>
              </a:rPr>
              <a:t>The Consumer Segment is subdivided into three Consumer Subgroups: (</a:t>
            </a:r>
            <a:r>
              <a:rPr lang="en-US" sz="1700" dirty="0" err="1" smtClean="0">
                <a:solidFill>
                  <a:schemeClr val="tx1"/>
                </a:solidFill>
              </a:rPr>
              <a:t>i</a:t>
            </a:r>
            <a:r>
              <a:rPr lang="en-US" sz="1700" dirty="0">
                <a:solidFill>
                  <a:schemeClr val="tx1"/>
                </a:solidFill>
              </a:rPr>
              <a:t>) Residential Consumers; </a:t>
            </a:r>
            <a:r>
              <a:rPr lang="en-US" sz="1700" dirty="0" smtClean="0">
                <a:solidFill>
                  <a:schemeClr val="tx1"/>
                </a:solidFill>
              </a:rPr>
              <a:t>(</a:t>
            </a:r>
            <a:r>
              <a:rPr lang="en-US" sz="1700" dirty="0">
                <a:solidFill>
                  <a:schemeClr val="tx1"/>
                </a:solidFill>
              </a:rPr>
              <a:t>ii) Commercial Consumers; and </a:t>
            </a:r>
            <a:r>
              <a:rPr lang="en-US" sz="1700" dirty="0" smtClean="0">
                <a:solidFill>
                  <a:schemeClr val="tx1"/>
                </a:solidFill>
              </a:rPr>
              <a:t>(</a:t>
            </a:r>
            <a:r>
              <a:rPr lang="en-US" sz="1700" dirty="0">
                <a:solidFill>
                  <a:schemeClr val="tx1"/>
                </a:solidFill>
              </a:rPr>
              <a:t>iii) Industrial Consumers. </a:t>
            </a:r>
            <a:endParaRPr lang="en-US" sz="1700" dirty="0" smtClean="0">
              <a:solidFill>
                <a:schemeClr val="tx1"/>
              </a:solidFill>
            </a:endParaRPr>
          </a:p>
          <a:p>
            <a:pPr lvl="3"/>
            <a:r>
              <a:rPr lang="en-US" sz="1600" dirty="0" smtClean="0">
                <a:solidFill>
                  <a:schemeClr val="tx1"/>
                </a:solidFill>
              </a:rPr>
              <a:t>An affirmative vote of the majority of the Corporate Members within a Consumer Subgroup constitutes an affirmative vote of that Subgroup.</a:t>
            </a:r>
          </a:p>
          <a:p>
            <a:pPr lvl="3"/>
            <a:r>
              <a:rPr lang="en-US" sz="1600" dirty="0" smtClean="0">
                <a:solidFill>
                  <a:schemeClr val="tx1"/>
                </a:solidFill>
              </a:rPr>
              <a:t>At least two of the three Subgroups must vote in favor of the amendment in order for the Consumer Segment to vote affirmatively. </a:t>
            </a:r>
          </a:p>
          <a:p>
            <a:pPr lvl="2"/>
            <a:r>
              <a:rPr lang="en-US" sz="1700" dirty="0" smtClean="0">
                <a:solidFill>
                  <a:schemeClr val="tx1"/>
                </a:solidFill>
              </a:rPr>
              <a:t>Only Corporate Members are permitted to vote. </a:t>
            </a:r>
          </a:p>
          <a:p>
            <a:r>
              <a:rPr lang="en-US" sz="2400" dirty="0" smtClean="0">
                <a:solidFill>
                  <a:schemeClr val="tx1"/>
                </a:solidFill>
              </a:rPr>
              <a:t>An affirmative vote by at least four of the seven Segments constitutes an affirmative vote of the Corporate Members</a:t>
            </a:r>
            <a:r>
              <a:rPr lang="en-US" sz="2400" dirty="0" smtClean="0"/>
              <a:t>. </a:t>
            </a:r>
            <a:endParaRPr lang="en-US" sz="2400" dirty="0"/>
          </a:p>
          <a:p>
            <a:pPr lvl="2"/>
            <a:endParaRPr lang="en-US" dirty="0" smtClean="0">
              <a:solidFill>
                <a:schemeClr val="tx1"/>
              </a:solidFill>
            </a:endParaRPr>
          </a:p>
          <a:p>
            <a:endParaRPr lang="en-US" dirty="0">
              <a:solidFill>
                <a:schemeClr val="tx1"/>
              </a:solidFill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62583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Amending </a:t>
            </a:r>
            <a:r>
              <a:rPr lang="en-US" dirty="0"/>
              <a:t>the ERCOT Articles of Incorporation and </a:t>
            </a:r>
            <a:r>
              <a:rPr lang="en-US" dirty="0" smtClean="0"/>
              <a:t>Bylaws: PUCT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400" dirty="0" smtClean="0">
                <a:solidFill>
                  <a:schemeClr val="tx1"/>
                </a:solidFill>
              </a:rPr>
              <a:t>PUCT Substantive Rule 25.362(c)(4</a:t>
            </a:r>
            <a:r>
              <a:rPr lang="en-US" sz="2400" dirty="0">
                <a:solidFill>
                  <a:schemeClr val="tx1"/>
                </a:solidFill>
              </a:rPr>
              <a:t>) provides: “The commission may review a provision of ERCOT’s articles of incorporation or </a:t>
            </a:r>
            <a:r>
              <a:rPr lang="en-US" sz="2400" dirty="0" smtClean="0">
                <a:solidFill>
                  <a:schemeClr val="tx1"/>
                </a:solidFill>
              </a:rPr>
              <a:t>by-laws … on </a:t>
            </a:r>
            <a:r>
              <a:rPr lang="en-US" sz="2400" dirty="0">
                <a:solidFill>
                  <a:schemeClr val="tx1"/>
                </a:solidFill>
              </a:rPr>
              <a:t>the application of an interested person, including commission staff and the Office of Public Utility Counsel</a:t>
            </a:r>
            <a:r>
              <a:rPr lang="en-US" sz="2400" dirty="0" smtClean="0">
                <a:solidFill>
                  <a:schemeClr val="tx1"/>
                </a:solidFill>
              </a:rPr>
              <a:t>.”  Per paragraph (c)(5), requests for review </a:t>
            </a:r>
            <a:r>
              <a:rPr lang="en-US" sz="2400" dirty="0">
                <a:solidFill>
                  <a:schemeClr val="tx1"/>
                </a:solidFill>
              </a:rPr>
              <a:t>are processed in accordance with </a:t>
            </a:r>
            <a:r>
              <a:rPr lang="en-US" sz="2400" dirty="0" smtClean="0">
                <a:solidFill>
                  <a:schemeClr val="tx1"/>
                </a:solidFill>
              </a:rPr>
              <a:t>PUCT Procedural Rule 22.251.</a:t>
            </a:r>
          </a:p>
          <a:p>
            <a:pPr marL="0" indent="0">
              <a:buNone/>
            </a:pPr>
            <a:endParaRPr lang="en-US" sz="2400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sz="2400" dirty="0" smtClean="0">
                <a:solidFill>
                  <a:schemeClr val="tx1"/>
                </a:solidFill>
              </a:rPr>
              <a:t>If approved by the Board and Corporate Members, ERCOT intends to file a petition for approval of both the amended Articles of Incorporation and Bylaws </a:t>
            </a:r>
            <a:r>
              <a:rPr lang="en-US" sz="2400" dirty="0">
                <a:solidFill>
                  <a:schemeClr val="tx1"/>
                </a:solidFill>
              </a:rPr>
              <a:t>with the </a:t>
            </a:r>
            <a:r>
              <a:rPr lang="en-US" sz="2400" dirty="0" smtClean="0">
                <a:solidFill>
                  <a:schemeClr val="tx1"/>
                </a:solidFill>
              </a:rPr>
              <a:t>PUCT.</a:t>
            </a:r>
            <a:endParaRPr lang="en-US" sz="2400" dirty="0">
              <a:solidFill>
                <a:schemeClr val="tx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422850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ERCOT Market Segments and Corporate Members </a:t>
            </a:r>
            <a:br>
              <a:rPr lang="en-US" dirty="0" smtClean="0"/>
            </a:br>
            <a:r>
              <a:rPr lang="en-US" sz="1600" dirty="0" smtClean="0"/>
              <a:t>(as of July 2018)</a:t>
            </a:r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26</a:t>
            </a:fld>
            <a:endParaRPr lang="en-US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09703203"/>
              </p:ext>
            </p:extLst>
          </p:nvPr>
        </p:nvGraphicFramePr>
        <p:xfrm>
          <a:off x="1295400" y="1013793"/>
          <a:ext cx="6248400" cy="480788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67200"/>
                <a:gridCol w="1981200"/>
              </a:tblGrid>
              <a:tr h="679269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SEGMENT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CORPORATE MEMBERS</a:t>
                      </a:r>
                      <a:endParaRPr lang="en-US" sz="2000" dirty="0"/>
                    </a:p>
                  </a:txBody>
                  <a:tcPr/>
                </a:tc>
              </a:tr>
              <a:tr h="974603">
                <a:tc>
                  <a:txBody>
                    <a:bodyPr/>
                    <a:lstStyle/>
                    <a:p>
                      <a:r>
                        <a:rPr lang="en-US" dirty="0" smtClean="0"/>
                        <a:t>Consumer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 smtClean="0"/>
                        <a:t>Residential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 smtClean="0"/>
                        <a:t>Commercial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 smtClean="0"/>
                        <a:t>Industrial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171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 smtClean="0"/>
                        <a:t>2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 smtClean="0"/>
                        <a:t>152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 smtClean="0"/>
                        <a:t>17</a:t>
                      </a:r>
                      <a:endParaRPr lang="en-US" sz="1400" dirty="0"/>
                    </a:p>
                  </a:txBody>
                  <a:tcPr/>
                </a:tc>
              </a:tr>
              <a:tr h="443001">
                <a:tc>
                  <a:txBody>
                    <a:bodyPr/>
                    <a:lstStyle/>
                    <a:p>
                      <a:r>
                        <a:rPr lang="en-US" dirty="0" smtClean="0"/>
                        <a:t>Cooperative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38</a:t>
                      </a:r>
                      <a:endParaRPr lang="en-US" dirty="0"/>
                    </a:p>
                  </a:txBody>
                  <a:tcPr/>
                </a:tc>
              </a:tr>
              <a:tr h="443001">
                <a:tc>
                  <a:txBody>
                    <a:bodyPr/>
                    <a:lstStyle/>
                    <a:p>
                      <a:r>
                        <a:rPr lang="en-US" dirty="0" smtClean="0"/>
                        <a:t>Independent Generator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17</a:t>
                      </a:r>
                      <a:endParaRPr lang="en-US" dirty="0"/>
                    </a:p>
                  </a:txBody>
                  <a:tcPr/>
                </a:tc>
              </a:tr>
              <a:tr h="443001">
                <a:tc>
                  <a:txBody>
                    <a:bodyPr/>
                    <a:lstStyle/>
                    <a:p>
                      <a:r>
                        <a:rPr lang="en-US" dirty="0" smtClean="0"/>
                        <a:t>Independent Power Marketer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14</a:t>
                      </a:r>
                      <a:endParaRPr lang="en-US" dirty="0"/>
                    </a:p>
                  </a:txBody>
                  <a:tcPr/>
                </a:tc>
              </a:tr>
              <a:tr h="443001">
                <a:tc>
                  <a:txBody>
                    <a:bodyPr/>
                    <a:lstStyle/>
                    <a:p>
                      <a:r>
                        <a:rPr lang="en-US" dirty="0" smtClean="0"/>
                        <a:t>Independent Retail Electric</a:t>
                      </a:r>
                      <a:r>
                        <a:rPr lang="en-US" baseline="0" dirty="0" smtClean="0"/>
                        <a:t> Provider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15</a:t>
                      </a:r>
                      <a:endParaRPr lang="en-US" dirty="0"/>
                    </a:p>
                  </a:txBody>
                  <a:tcPr/>
                </a:tc>
              </a:tr>
              <a:tr h="443001">
                <a:tc>
                  <a:txBody>
                    <a:bodyPr/>
                    <a:lstStyle/>
                    <a:p>
                      <a:r>
                        <a:rPr lang="en-US" dirty="0" smtClean="0"/>
                        <a:t>Investor-Owned Utility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</a:t>
                      </a:r>
                      <a:endParaRPr lang="en-US" dirty="0"/>
                    </a:p>
                  </a:txBody>
                  <a:tcPr/>
                </a:tc>
              </a:tr>
              <a:tr h="443001">
                <a:tc>
                  <a:txBody>
                    <a:bodyPr/>
                    <a:lstStyle/>
                    <a:p>
                      <a:r>
                        <a:rPr lang="en-US" dirty="0" smtClean="0"/>
                        <a:t>Municipal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</a:t>
                      </a:r>
                      <a:endParaRPr lang="en-US" dirty="0"/>
                    </a:p>
                  </a:txBody>
                  <a:tcPr/>
                </a:tc>
              </a:tr>
              <a:tr h="443001">
                <a:tc>
                  <a:txBody>
                    <a:bodyPr/>
                    <a:lstStyle/>
                    <a:p>
                      <a:r>
                        <a:rPr lang="en-US" b="1" u="sng" dirty="0" smtClean="0"/>
                        <a:t>TOTAL</a:t>
                      </a:r>
                      <a:endParaRPr lang="en-US" b="1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u="sng" dirty="0" smtClean="0"/>
                        <a:t>283</a:t>
                      </a:r>
                      <a:endParaRPr lang="en-US" b="1" u="sng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62343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marL="0" indent="0" algn="ctr">
              <a:buNone/>
            </a:pPr>
            <a:r>
              <a:rPr lang="en-US" b="1" dirty="0" smtClean="0">
                <a:solidFill>
                  <a:schemeClr val="tx1"/>
                </a:solidFill>
              </a:rPr>
              <a:t>Proposed Amendments to</a:t>
            </a:r>
          </a:p>
          <a:p>
            <a:pPr marL="0" indent="0" algn="ctr">
              <a:buNone/>
            </a:pPr>
            <a:r>
              <a:rPr lang="en-US" b="1" dirty="0" smtClean="0">
                <a:solidFill>
                  <a:schemeClr val="tx1"/>
                </a:solidFill>
              </a:rPr>
              <a:t>ERCOT Articles of Incorporation</a:t>
            </a:r>
            <a:endParaRPr lang="en-US" b="1" dirty="0">
              <a:solidFill>
                <a:schemeClr val="tx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4839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ERCOT Articles of Incorporation Amendments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Current Articles of Incorporation have been in effect since December 19, 2000</a:t>
            </a:r>
          </a:p>
          <a:p>
            <a:endParaRPr lang="en-US" sz="1800" dirty="0"/>
          </a:p>
          <a:p>
            <a:r>
              <a:rPr lang="en-US" dirty="0" smtClean="0"/>
              <a:t>Legally sufficient, but stale information and language could benefit from updating</a:t>
            </a:r>
          </a:p>
          <a:p>
            <a:endParaRPr lang="en-US" sz="1800" dirty="0"/>
          </a:p>
          <a:p>
            <a:r>
              <a:rPr lang="en-US" dirty="0" smtClean="0"/>
              <a:t>For efficiency, amendments to Articles will be submitted simultaneously with the amendments to the Bylaws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286628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Proposed Articles Amendments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685800"/>
            <a:ext cx="8534400" cy="5234234"/>
          </a:xfrm>
        </p:spPr>
        <p:txBody>
          <a:bodyPr/>
          <a:lstStyle/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r>
              <a:rPr lang="en-US" sz="2800" dirty="0" smtClean="0"/>
              <a:t>In consultation with ERCOT’s outside corporate counsel, ERCOT Legal has proposed updates to the Articles: </a:t>
            </a:r>
          </a:p>
          <a:p>
            <a:pPr marL="0" indent="0">
              <a:buNone/>
            </a:pPr>
            <a:endParaRPr lang="en-US" sz="1600" dirty="0" smtClean="0"/>
          </a:p>
          <a:p>
            <a:pPr lvl="1"/>
            <a:r>
              <a:rPr lang="en-US" dirty="0" smtClean="0"/>
              <a:t>To conform with current corporate and tax-exempt organization legal requirements</a:t>
            </a:r>
          </a:p>
          <a:p>
            <a:pPr lvl="1"/>
            <a:r>
              <a:rPr lang="en-US" dirty="0"/>
              <a:t>To maintain ERCOT’s tax-exempt </a:t>
            </a:r>
            <a:r>
              <a:rPr lang="en-US" dirty="0" smtClean="0"/>
              <a:t>status</a:t>
            </a:r>
          </a:p>
          <a:p>
            <a:pPr lvl="1"/>
            <a:r>
              <a:rPr lang="en-US" dirty="0" smtClean="0"/>
              <a:t>To update factual references</a:t>
            </a:r>
          </a:p>
          <a:p>
            <a:pPr lvl="1"/>
            <a:r>
              <a:rPr lang="en-US" dirty="0" smtClean="0"/>
              <a:t>To include references to applicable provisions of PURA and PUC Substantive Rules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34174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 smtClean="0"/>
              <a:t>Proposed Articles Amendments </a:t>
            </a:r>
            <a:r>
              <a:rPr lang="en-US" dirty="0" smtClean="0"/>
              <a:t>– </a:t>
            </a:r>
            <a:r>
              <a:rPr lang="en-US" sz="1800" i="1" dirty="0" smtClean="0"/>
              <a:t>cont’d</a:t>
            </a:r>
            <a:endParaRPr lang="en-US" sz="1600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2900" y="937966"/>
            <a:ext cx="8534400" cy="5234234"/>
          </a:xfrm>
        </p:spPr>
        <p:txBody>
          <a:bodyPr/>
          <a:lstStyle/>
          <a:p>
            <a:pPr marL="0" indent="0">
              <a:buNone/>
            </a:pPr>
            <a:r>
              <a:rPr lang="en-US" sz="2800" dirty="0" smtClean="0">
                <a:solidFill>
                  <a:schemeClr val="tx1"/>
                </a:solidFill>
              </a:rPr>
              <a:t>Highlights of a couple of key substantive changes</a:t>
            </a:r>
          </a:p>
          <a:p>
            <a:pPr marL="0" indent="0">
              <a:buNone/>
            </a:pPr>
            <a:endParaRPr lang="en-US" sz="1600" dirty="0" smtClean="0">
              <a:solidFill>
                <a:schemeClr val="tx1"/>
              </a:solidFill>
            </a:endParaRPr>
          </a:p>
          <a:p>
            <a:r>
              <a:rPr lang="en-US" sz="2800" dirty="0" smtClean="0">
                <a:solidFill>
                  <a:schemeClr val="tx1"/>
                </a:solidFill>
              </a:rPr>
              <a:t>Removes Membership approval step for statutory changes to take effect in relation to limitation of liability of directors – now change is automatic</a:t>
            </a:r>
          </a:p>
          <a:p>
            <a:r>
              <a:rPr lang="en-US" sz="2800" dirty="0" smtClean="0">
                <a:solidFill>
                  <a:schemeClr val="tx1"/>
                </a:solidFill>
              </a:rPr>
              <a:t>Identifies PUCT Substantive Rule which governs distribution of assets and winding up provisions if and upon decertification of ERCOT as independent organization</a:t>
            </a:r>
          </a:p>
          <a:p>
            <a:r>
              <a:rPr lang="en-US" sz="2800" dirty="0" smtClean="0">
                <a:solidFill>
                  <a:schemeClr val="tx1"/>
                </a:solidFill>
              </a:rPr>
              <a:t>Identifies PURA as the source for the mandatory composition of the ERCOT Board of Directors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451276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/>
              <a:t>Proposed Articles Amendments – </a:t>
            </a:r>
            <a:r>
              <a:rPr lang="en-US" sz="1800" i="1" dirty="0"/>
              <a:t>cont’d</a:t>
            </a:r>
            <a:endParaRPr lang="en-US" sz="1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sz="1800" dirty="0"/>
          </a:p>
          <a:p>
            <a:endParaRPr lang="en-US" sz="1200" dirty="0">
              <a:solidFill>
                <a:schemeClr val="tx1"/>
              </a:solidFill>
            </a:endParaRPr>
          </a:p>
          <a:p>
            <a:pPr marL="0" indent="0" algn="ctr">
              <a:buNone/>
            </a:pPr>
            <a:r>
              <a:rPr lang="en-US" dirty="0">
                <a:solidFill>
                  <a:schemeClr val="tx1"/>
                </a:solidFill>
              </a:rPr>
              <a:t>Clean and red-lined versions of the proposed Amendments to the Articles of Incorporation </a:t>
            </a:r>
            <a:r>
              <a:rPr lang="en-US" dirty="0" smtClean="0">
                <a:solidFill>
                  <a:schemeClr val="tx1"/>
                </a:solidFill>
              </a:rPr>
              <a:t>will be provided prior to the meeting.</a:t>
            </a:r>
            <a:endParaRPr lang="en-US" dirty="0" smtClean="0"/>
          </a:p>
          <a:p>
            <a:pPr marL="0" indent="0" algn="ctr">
              <a:buNone/>
            </a:pPr>
            <a:endParaRPr lang="en-US" dirty="0"/>
          </a:p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55555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marL="0" indent="0" algn="ctr">
              <a:buNone/>
            </a:pPr>
            <a:r>
              <a:rPr lang="en-US" b="1" dirty="0" smtClean="0">
                <a:solidFill>
                  <a:schemeClr val="tx1"/>
                </a:solidFill>
              </a:rPr>
              <a:t>Proposed Amendments to</a:t>
            </a:r>
          </a:p>
          <a:p>
            <a:pPr marL="0" indent="0" algn="ctr">
              <a:buNone/>
            </a:pPr>
            <a:r>
              <a:rPr lang="en-US" b="1" dirty="0" smtClean="0">
                <a:solidFill>
                  <a:schemeClr val="tx1"/>
                </a:solidFill>
              </a:rPr>
              <a:t>ERCOT Bylaws</a:t>
            </a:r>
            <a:endParaRPr lang="en-US" b="1" dirty="0">
              <a:solidFill>
                <a:schemeClr val="tx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4351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ERCOT Bylaws Amendments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ERCOT Legal proposes amendments to the Bylaws in the following general categories</a:t>
            </a:r>
          </a:p>
          <a:p>
            <a:endParaRPr lang="en-US" sz="1600" dirty="0" smtClean="0"/>
          </a:p>
          <a:p>
            <a:pPr lvl="1"/>
            <a:r>
              <a:rPr lang="en-US" sz="3200" dirty="0" smtClean="0"/>
              <a:t>Affiliat</a:t>
            </a:r>
            <a:r>
              <a:rPr lang="en-US" sz="3200" dirty="0"/>
              <a:t>e</a:t>
            </a:r>
            <a:r>
              <a:rPr lang="en-US" sz="3200" dirty="0" smtClean="0"/>
              <a:t> definition</a:t>
            </a:r>
          </a:p>
          <a:p>
            <a:pPr lvl="1"/>
            <a:r>
              <a:rPr lang="en-US" sz="3200" dirty="0" smtClean="0"/>
              <a:t>Officer definition</a:t>
            </a:r>
          </a:p>
          <a:p>
            <a:pPr lvl="1"/>
            <a:r>
              <a:rPr lang="en-US" sz="3200" dirty="0" smtClean="0"/>
              <a:t>Updates to legal code references</a:t>
            </a:r>
          </a:p>
          <a:p>
            <a:pPr lvl="1"/>
            <a:r>
              <a:rPr lang="en-US" sz="3200" dirty="0" smtClean="0"/>
              <a:t>Corrections to scrivener’s errors</a:t>
            </a:r>
          </a:p>
          <a:p>
            <a:pPr lvl="1"/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9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2730938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0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1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Inside pages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1_Inside pages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2_Inside pages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3_Inside pages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4_Inside pages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5_Inside pages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8.xml><?xml version="1.0" encoding="utf-8"?>
<a:theme xmlns:a="http://schemas.openxmlformats.org/drawingml/2006/main" name="6_Inside pages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9.xml><?xml version="1.0" encoding="utf-8"?>
<a:theme xmlns:a="http://schemas.openxmlformats.org/drawingml/2006/main" name="7_Inside pages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39968CB8-5FF8-44D7-A459-A3FC34AC4F77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163D459-1C05-483F-85D1-C9E478EC32CC}">
  <ds:schemaRefs>
    <ds:schemaRef ds:uri="http://purl.org/dc/dcmitype/"/>
    <ds:schemaRef ds:uri="http://www.w3.org/XML/1998/namespace"/>
    <ds:schemaRef ds:uri="http://schemas.microsoft.com/office/2006/documentManagement/types"/>
    <ds:schemaRef ds:uri="http://purl.org/dc/terms/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schemas.microsoft.com/office/infopath/2007/PartnerControls"/>
    <ds:schemaRef ds:uri="c34af464-7aa1-4edd-9be4-83dffc1cb926"/>
  </ds:schemaRefs>
</ds:datastoreItem>
</file>

<file path=customXml/itemProps3.xml><?xml version="1.0" encoding="utf-8"?>
<ds:datastoreItem xmlns:ds="http://schemas.openxmlformats.org/officeDocument/2006/customXml" ds:itemID="{A75107C8-DC22-41ED-81EF-363FA845221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3522</TotalTime>
  <Words>1694</Words>
  <Application>Microsoft Office PowerPoint</Application>
  <PresentationFormat>On-screen Show (4:3)</PresentationFormat>
  <Paragraphs>231</Paragraphs>
  <Slides>26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9</vt:i4>
      </vt:variant>
      <vt:variant>
        <vt:lpstr>Slide Titles</vt:lpstr>
      </vt:variant>
      <vt:variant>
        <vt:i4>26</vt:i4>
      </vt:variant>
    </vt:vector>
  </HeadingPairs>
  <TitlesOfParts>
    <vt:vector size="37" baseType="lpstr">
      <vt:lpstr>Arial</vt:lpstr>
      <vt:lpstr>Calibri</vt:lpstr>
      <vt:lpstr>1_Custom Design</vt:lpstr>
      <vt:lpstr>Inside pages</vt:lpstr>
      <vt:lpstr>1_Inside pages</vt:lpstr>
      <vt:lpstr>2_Inside pages</vt:lpstr>
      <vt:lpstr>3_Inside pages</vt:lpstr>
      <vt:lpstr>4_Inside pages</vt:lpstr>
      <vt:lpstr>5_Inside pages</vt:lpstr>
      <vt:lpstr>6_Inside pages</vt:lpstr>
      <vt:lpstr>7_Inside pages</vt:lpstr>
      <vt:lpstr>PowerPoint Presentation</vt:lpstr>
      <vt:lpstr>ERCOT Governing Documents Amendments</vt:lpstr>
      <vt:lpstr>PowerPoint Presentation</vt:lpstr>
      <vt:lpstr>ERCOT Articles of Incorporation Amendments</vt:lpstr>
      <vt:lpstr>Proposed Articles Amendments</vt:lpstr>
      <vt:lpstr>Proposed Articles Amendments – cont’d</vt:lpstr>
      <vt:lpstr>Proposed Articles Amendments – cont’d</vt:lpstr>
      <vt:lpstr>PowerPoint Presentation</vt:lpstr>
      <vt:lpstr>ERCOT Bylaws Amendments</vt:lpstr>
      <vt:lpstr>Proposed Bylaws Amendments – cont’d</vt:lpstr>
      <vt:lpstr>Proposed Bylaws Amendments – cont’d</vt:lpstr>
      <vt:lpstr>PowerPoint Presentation</vt:lpstr>
      <vt:lpstr>Required Steps to Amend the ERCOT Articles of Incorporation and Bylaws</vt:lpstr>
      <vt:lpstr>Expected Schedule</vt:lpstr>
      <vt:lpstr>Approval Process</vt:lpstr>
      <vt:lpstr>Approval Process – cont’d</vt:lpstr>
      <vt:lpstr>Special Meeting of Corporate Members</vt:lpstr>
      <vt:lpstr>PowerPoint Presentation</vt:lpstr>
      <vt:lpstr>PowerPoint Presentation</vt:lpstr>
      <vt:lpstr>Amending Articles of Incorporation: Statutes</vt:lpstr>
      <vt:lpstr>Amending Articles of Incorporation: Bylaws Provisions</vt:lpstr>
      <vt:lpstr>Amending the ERCOT Bylaws: Statutes</vt:lpstr>
      <vt:lpstr>Amending the ERCOT Bylaws: Bylaws Provisions</vt:lpstr>
      <vt:lpstr>Amending the ERCOT Bylaws: Bylaws Provisions (cont.)</vt:lpstr>
      <vt:lpstr>Amending the ERCOT Articles of Incorporation and Bylaws: PUCT</vt:lpstr>
      <vt:lpstr>ERCOT Market Segments and Corporate Members  (as of July 2018)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Vickie Leady</cp:lastModifiedBy>
  <cp:revision>86</cp:revision>
  <cp:lastPrinted>2016-01-21T20:53:15Z</cp:lastPrinted>
  <dcterms:created xsi:type="dcterms:W3CDTF">2016-01-21T15:20:31Z</dcterms:created>
  <dcterms:modified xsi:type="dcterms:W3CDTF">2018-07-20T16:44:19Z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