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4"/>
  </p:notesMasterIdLst>
  <p:handoutMasterIdLst>
    <p:handoutMasterId r:id="rId25"/>
  </p:handoutMasterIdLst>
  <p:sldIdLst>
    <p:sldId id="268" r:id="rId6"/>
    <p:sldId id="313" r:id="rId7"/>
    <p:sldId id="314" r:id="rId8"/>
    <p:sldId id="312" r:id="rId9"/>
    <p:sldId id="301" r:id="rId10"/>
    <p:sldId id="306" r:id="rId11"/>
    <p:sldId id="281" r:id="rId12"/>
    <p:sldId id="271" r:id="rId13"/>
    <p:sldId id="302" r:id="rId14"/>
    <p:sldId id="282" r:id="rId15"/>
    <p:sldId id="310" r:id="rId16"/>
    <p:sldId id="315" r:id="rId17"/>
    <p:sldId id="303" r:id="rId18"/>
    <p:sldId id="284" r:id="rId19"/>
    <p:sldId id="307" r:id="rId20"/>
    <p:sldId id="316" r:id="rId21"/>
    <p:sldId id="317" r:id="rId22"/>
    <p:sldId id="295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all, John" initials="SJ" lastIdx="1" clrIdx="0">
    <p:extLst>
      <p:ext uri="{19B8F6BF-5375-455C-9EA6-DF929625EA0E}">
        <p15:presenceInfo xmlns:p15="http://schemas.microsoft.com/office/powerpoint/2012/main" userId="S-1-5-21-639947351-343809578-3807592339-26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9" autoAdjust="0"/>
  </p:normalViewPr>
  <p:slideViewPr>
    <p:cSldViewPr showGuides="1">
      <p:cViewPr varScale="1">
        <p:scale>
          <a:sx n="104" d="100"/>
          <a:sy n="104" d="100"/>
        </p:scale>
        <p:origin x="12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1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90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02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7/10/9/122658-DMTF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rcot.com/content/wcm/key_documents_lists/122659/ERCOT_User_Defined_Model_Submittal_Guideline_draft_10052017.docx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20960/ERCOT_PSCAD_Model_Submittal_Guideline_2018.docx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rcot.com/calendar/2017/10/9/122658-DMTF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0" y="2105561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Process Improvements: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Dynamic Stability and PSCAD Models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Resource Integration Workshop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July 31, 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2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24"/>
          <a:stretch/>
        </p:blipFill>
        <p:spPr>
          <a:xfrm>
            <a:off x="5781648" y="5195941"/>
            <a:ext cx="1358700" cy="7815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69" y="4232444"/>
            <a:ext cx="778716" cy="14825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" y="4672650"/>
            <a:ext cx="1353701" cy="10423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181600" y="4103171"/>
            <a:ext cx="204785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OEM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02857" y="5899804"/>
            <a:ext cx="3886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TSP / ERCOT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Left-Right Arrow 10"/>
          <p:cNvSpPr/>
          <p:nvPr/>
        </p:nvSpPr>
        <p:spPr>
          <a:xfrm rot="374212">
            <a:off x="1895028" y="5443005"/>
            <a:ext cx="3667141" cy="34869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-Right Arrow 11"/>
          <p:cNvSpPr/>
          <p:nvPr/>
        </p:nvSpPr>
        <p:spPr>
          <a:xfrm rot="20790919">
            <a:off x="1796889" y="4565193"/>
            <a:ext cx="3667141" cy="34869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/>
          <a:srcRect b="18106"/>
          <a:stretch/>
        </p:blipFill>
        <p:spPr>
          <a:xfrm>
            <a:off x="2459502" y="4388073"/>
            <a:ext cx="2341917" cy="147206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-54804" y="5508817"/>
            <a:ext cx="204785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57464" y="845649"/>
            <a:ext cx="8534400" cy="318285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Better communication with OEM, ERCOT, and TSP</a:t>
            </a:r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Some basic error checking (completeness)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Avoid transcription &amp; formatting errors in .</a:t>
            </a:r>
            <a:r>
              <a:rPr lang="en-US" sz="2400" dirty="0" err="1"/>
              <a:t>dyr</a:t>
            </a:r>
            <a:r>
              <a:rPr lang="en-US" sz="2400" dirty="0"/>
              <a:t> files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Easier to understand model parameters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Easy to extract data for studies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/>
              <a:t>Better communication prior to a study?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/>
              <a:t>Faster feedback of model issues?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280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Rolling out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763000" cy="5052221"/>
          </a:xfrm>
        </p:spPr>
        <p:txBody>
          <a:bodyPr/>
          <a:lstStyle/>
          <a:p>
            <a:r>
              <a:rPr lang="en-US" dirty="0" smtClean="0"/>
              <a:t>ERCOT will maintain, update, and create new templates.</a:t>
            </a:r>
          </a:p>
          <a:p>
            <a:endParaRPr lang="en-US" dirty="0" smtClean="0"/>
          </a:p>
          <a:p>
            <a:r>
              <a:rPr lang="en-US" dirty="0" smtClean="0"/>
              <a:t>Template </a:t>
            </a:r>
            <a:r>
              <a:rPr lang="en-US" u="sng" dirty="0" smtClean="0"/>
              <a:t>does not request any new information</a:t>
            </a:r>
            <a:r>
              <a:rPr lang="en-US" dirty="0" smtClean="0"/>
              <a:t>.  Requests only what is already needed.</a:t>
            </a:r>
          </a:p>
          <a:p>
            <a:endParaRPr lang="en-US" dirty="0" smtClean="0"/>
          </a:p>
          <a:p>
            <a:r>
              <a:rPr lang="en-US" dirty="0" smtClean="0"/>
              <a:t>Plan to require templates for new / updated models</a:t>
            </a:r>
          </a:p>
          <a:p>
            <a:pPr lvl="1"/>
            <a:r>
              <a:rPr lang="en-US" sz="2000" dirty="0" smtClean="0"/>
              <a:t>Will add to RARF glossary requirements</a:t>
            </a:r>
          </a:p>
          <a:p>
            <a:pPr lvl="1"/>
            <a:r>
              <a:rPr lang="en-US" sz="2000" dirty="0" smtClean="0"/>
              <a:t>Not currently required but please </a:t>
            </a:r>
            <a:r>
              <a:rPr lang="en-US" sz="2000" dirty="0" smtClean="0"/>
              <a:t>give </a:t>
            </a:r>
            <a:r>
              <a:rPr lang="en-US" sz="2000" dirty="0" smtClean="0"/>
              <a:t>them a try; should make the process easier!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83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Templates and RIOO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(RIOO will replace RARFs with an online portal)</a:t>
            </a:r>
          </a:p>
          <a:p>
            <a:r>
              <a:rPr lang="en-US" dirty="0" smtClean="0"/>
              <a:t>To submit the dynamic model in RIOO, simply upload the Template.  (Thus no change.)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88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UDM Model Quality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Issues and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3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0" y="2106835"/>
            <a:ext cx="2312619" cy="11024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Engaging OEMs to Make Models Easy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052221"/>
          </a:xfrm>
        </p:spPr>
        <p:txBody>
          <a:bodyPr/>
          <a:lstStyle/>
          <a:p>
            <a:r>
              <a:rPr lang="en-US" dirty="0" smtClean="0"/>
              <a:t>As presented at DMTF workshop…</a:t>
            </a:r>
          </a:p>
          <a:p>
            <a:r>
              <a:rPr lang="en-US" dirty="0" smtClean="0"/>
              <a:t>Make integrating models into PSSE as simple as possible</a:t>
            </a:r>
          </a:p>
          <a:p>
            <a:pPr lvl="1"/>
            <a:r>
              <a:rPr lang="en-US" dirty="0" smtClean="0"/>
              <a:t>For UDMs, .</a:t>
            </a:r>
            <a:r>
              <a:rPr lang="en-US" dirty="0" err="1" smtClean="0"/>
              <a:t>dll</a:t>
            </a:r>
            <a:r>
              <a:rPr lang="en-US" dirty="0" smtClean="0"/>
              <a:t> only</a:t>
            </a:r>
          </a:p>
          <a:p>
            <a:pPr lvl="1"/>
            <a:r>
              <a:rPr lang="en-US" dirty="0" smtClean="0"/>
              <a:t>Provide documentation</a:t>
            </a:r>
          </a:p>
          <a:p>
            <a:endParaRPr lang="en-US" dirty="0" smtClean="0"/>
          </a:p>
          <a:p>
            <a:r>
              <a:rPr lang="en-US" dirty="0" smtClean="0"/>
              <a:t>Better Communication:</a:t>
            </a:r>
          </a:p>
          <a:p>
            <a:pPr lvl="1"/>
            <a:r>
              <a:rPr lang="en-US" dirty="0" smtClean="0"/>
              <a:t>Communication chain to update the models</a:t>
            </a:r>
          </a:p>
          <a:p>
            <a:pPr lvl="1"/>
            <a:r>
              <a:rPr lang="en-US" dirty="0" smtClean="0"/>
              <a:t>Ensuring model represents as-built plant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013" y="2259235"/>
            <a:ext cx="1137716" cy="116976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273048" y="2658062"/>
            <a:ext cx="986721" cy="6038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075117" y="2592721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PSSE Dynamic Model Guidelines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600200"/>
            <a:ext cx="3211139" cy="3505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487680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Identify previously observed issues and promote usable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Can help meet the MOD-026/-027 usability requirements.  Also help studies.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3"/>
              </a:rPr>
              <a:t>http://www.ercot.com/calendar/2017/10/9/122658-DMTF </a:t>
            </a:r>
            <a:endParaRPr lang="en-US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www.ercot.com/content/wcm/key_documents_lists/122659/ERCOT_User_Defined_Model_Submittal_Guideline_draft_10052017.docx</a:t>
            </a:r>
            <a:endParaRPr lang="en-US" sz="1100" dirty="0" smtClean="0"/>
          </a:p>
          <a:p>
            <a:pPr lvl="1"/>
            <a:endParaRPr lang="en-US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DWG to finalize and maintain guidelines per DMTF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313019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PSCAD Model Quality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Issues and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3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PSCAD Model Guidelines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600200"/>
            <a:ext cx="3211139" cy="3505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990600"/>
            <a:ext cx="49530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Identify previously observed issues and promote usable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Can facilitate FIS-SSR studies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Reduce future model support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hlinkClick r:id="rId3"/>
              </a:rPr>
              <a:t>http://www.ercot.com/content/wcm/key_documents_lists/120960/ERCOT_PSCAD_Model_Submittal_Guideline_2018.docx</a:t>
            </a:r>
            <a:endParaRPr lang="en-US" sz="11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>
              <a:hlinkClick r:id="rId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Completed checklist should be included when submitting PSCAD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Formalization of PSCAD model guidelines subject to stakeholder processes </a:t>
            </a:r>
            <a:r>
              <a:rPr lang="en-US" sz="2000" dirty="0"/>
              <a:t>per DMTF </a:t>
            </a:r>
            <a:r>
              <a:rPr lang="en-US" sz="2000" dirty="0" smtClean="0"/>
              <a:t>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50176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685800"/>
            <a:ext cx="4431506" cy="4431506"/>
          </a:xfrm>
        </p:spPr>
      </p:pic>
    </p:spTree>
    <p:extLst>
      <p:ext uri="{BB962C8B-B14F-4D97-AF65-F5344CB8AC3E}">
        <p14:creationId xmlns:p14="http://schemas.microsoft.com/office/powerpoint/2010/main" val="278501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Outline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DMTF, DWG, and the need for an improved process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Introducing:  Dynamic Model Guidelines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Introducing:  PSCAD Model Guidelines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Introducing:  Dynamic Model Templates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DYNAMIC MODEL TASK FORCE was created to improve process of collecting and using dynamic models</a:t>
            </a:r>
          </a:p>
          <a:p>
            <a:pPr lvl="1"/>
            <a:r>
              <a:rPr lang="en-US" sz="2200" dirty="0" smtClean="0"/>
              <a:t>Participants included TSPs, REs, and OEMs</a:t>
            </a:r>
          </a:p>
          <a:p>
            <a:pPr lvl="1"/>
            <a:r>
              <a:rPr lang="en-US" sz="2200" dirty="0" smtClean="0"/>
              <a:t>Had a major workshop in January.</a:t>
            </a:r>
          </a:p>
          <a:p>
            <a:pPr lvl="1"/>
            <a:r>
              <a:rPr lang="en-US" sz="2200" dirty="0" smtClean="0"/>
              <a:t>Task Force is now wrapped up.  Recommendations presented to ROS 7/12/2018.</a:t>
            </a:r>
          </a:p>
          <a:p>
            <a:pPr lvl="1"/>
            <a:endParaRPr lang="en-US" sz="2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7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 Dynamic Model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“How can I receive immediate feedback on the dynamic models I submit in the RARF?”</a:t>
            </a:r>
          </a:p>
          <a:p>
            <a:r>
              <a:rPr lang="en-US" sz="2400" dirty="0" smtClean="0"/>
              <a:t>Communication Challenges:  </a:t>
            </a:r>
            <a:r>
              <a:rPr lang="en-US" sz="1800" dirty="0" smtClean="0"/>
              <a:t>ERCOT/TSP </a:t>
            </a:r>
            <a:r>
              <a:rPr lang="en-US" sz="1800" dirty="0" smtClean="0">
                <a:sym typeface="Wingdings" panose="05000000000000000000" pitchFamily="2" charset="2"/>
              </a:rPr>
              <a:t> IE  OEM</a:t>
            </a:r>
          </a:p>
          <a:p>
            <a:r>
              <a:rPr lang="en-US" sz="2400" dirty="0" smtClean="0">
                <a:sym typeface="Wingdings" panose="05000000000000000000" pitchFamily="2" charset="2"/>
              </a:rPr>
              <a:t>Current “Process” is a blank form in RARF: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044851"/>
            <a:ext cx="7239000" cy="2997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19400" y="4343400"/>
            <a:ext cx="4191000" cy="64633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Guidance of what’s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standard format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3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DMTF</a:t>
            </a:r>
            <a:br>
              <a:rPr lang="en-US" dirty="0" smtClean="0"/>
            </a:br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xplosion 1 7"/>
          <p:cNvSpPr/>
          <p:nvPr/>
        </p:nvSpPr>
        <p:spPr>
          <a:xfrm>
            <a:off x="1916734" y="2819400"/>
            <a:ext cx="5246066" cy="301896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478127"/>
            <a:ext cx="7772400" cy="1470025"/>
          </a:xfrm>
        </p:spPr>
        <p:txBody>
          <a:bodyPr/>
          <a:lstStyle/>
          <a:p>
            <a:r>
              <a:rPr lang="en-US" dirty="0" smtClean="0"/>
              <a:t>#1</a:t>
            </a:r>
            <a:br>
              <a:rPr lang="en-US" dirty="0" smtClean="0"/>
            </a:br>
            <a:r>
              <a:rPr lang="en-US" dirty="0" smtClean="0"/>
              <a:t>Dynamic Model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-4286" t="-11495" r="4286" b="47886"/>
          <a:stretch/>
        </p:blipFill>
        <p:spPr>
          <a:xfrm>
            <a:off x="2133600" y="3048000"/>
            <a:ext cx="4648200" cy="226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644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Dynamic Model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4780994"/>
          </a:xfrm>
        </p:spPr>
        <p:txBody>
          <a:bodyPr/>
          <a:lstStyle/>
          <a:p>
            <a:r>
              <a:rPr lang="en-US" sz="2400" dirty="0" smtClean="0"/>
              <a:t>Fill-in-the-blank excel form specific to your type of generator model (improvement over empty RARF tab)</a:t>
            </a:r>
          </a:p>
          <a:p>
            <a:r>
              <a:rPr lang="en-US" sz="2400" dirty="0" smtClean="0"/>
              <a:t>Provides guidance</a:t>
            </a:r>
          </a:p>
          <a:p>
            <a:r>
              <a:rPr lang="en-US" sz="2400" dirty="0" smtClean="0"/>
              <a:t>No new data being requested, just a better format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46" y="2926195"/>
            <a:ext cx="3251345" cy="2495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40131"/>
          <a:stretch/>
        </p:blipFill>
        <p:spPr>
          <a:xfrm>
            <a:off x="5062682" y="2916263"/>
            <a:ext cx="3733800" cy="258286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3852869" y="3960900"/>
            <a:ext cx="1079198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53487" y="3951970"/>
            <a:ext cx="2069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RARF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8726" y="2510984"/>
            <a:ext cx="31725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Template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5726341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Save completed Template into RARF (compatible w/ existing RARF Process)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85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Envisioned Process for 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73597" y="1437932"/>
            <a:ext cx="2209800" cy="26006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0605" y="1476530"/>
            <a:ext cx="21827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REQUEST</a:t>
            </a:r>
          </a:p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Model template from ERCOT specific to your type of generator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Electric Reliability Council of Texas (ERCO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29" y="2850611"/>
            <a:ext cx="1905000" cy="90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310840" y="1442755"/>
            <a:ext cx="22098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b="55404"/>
          <a:stretch/>
        </p:blipFill>
        <p:spPr>
          <a:xfrm>
            <a:off x="617979" y="3674209"/>
            <a:ext cx="1743075" cy="225131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675129" y="3660567"/>
            <a:ext cx="1743075" cy="252413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235861" y="1405820"/>
            <a:ext cx="22098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262869" y="1518066"/>
            <a:ext cx="225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Attach to </a:t>
            </a:r>
            <a:r>
              <a:rPr lang="en-US" cap="smal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dynamic data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tab of your RARF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10000" y="4267200"/>
            <a:ext cx="5029200" cy="1752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07497" y="4299554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Send to TSP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MOD 26/27 review.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Submit </a:t>
            </a:r>
            <a:r>
              <a:rPr lang="en-US" sz="2000" dirty="0" smtClean="0"/>
              <a:t>to ERCOT 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957805" y="83019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1.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3886" y="83502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2.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6744664" y="828333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3.</a:t>
            </a:r>
            <a:endParaRPr lang="en-US" sz="3600" dirty="0"/>
          </a:p>
        </p:txBody>
      </p:sp>
      <p:sp>
        <p:nvSpPr>
          <p:cNvPr id="30" name="Right Arrow 29"/>
          <p:cNvSpPr/>
          <p:nvPr/>
        </p:nvSpPr>
        <p:spPr>
          <a:xfrm>
            <a:off x="5695949" y="2425102"/>
            <a:ext cx="440803" cy="311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7289102">
            <a:off x="6872361" y="3904457"/>
            <a:ext cx="440803" cy="311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6402997" y="2691409"/>
            <a:ext cx="1905000" cy="714375"/>
            <a:chOff x="0" y="0"/>
            <a:chExt cx="1905000" cy="714375"/>
          </a:xfrm>
        </p:grpSpPr>
        <p:sp>
          <p:nvSpPr>
            <p:cNvPr id="29" name="Rectangle 28"/>
            <p:cNvSpPr/>
            <p:nvPr/>
          </p:nvSpPr>
          <p:spPr>
            <a:xfrm>
              <a:off x="0" y="0"/>
              <a:ext cx="1905000" cy="714375"/>
            </a:xfrm>
            <a:prstGeom prst="rect">
              <a:avLst/>
            </a:prstGeom>
            <a:solidFill>
              <a:sysClr val="window" lastClr="FF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391"/>
            <a:stretch/>
          </p:blipFill>
          <p:spPr>
            <a:xfrm>
              <a:off x="57150" y="95250"/>
              <a:ext cx="742950" cy="542925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2050" y="38100"/>
              <a:ext cx="704850" cy="666750"/>
            </a:xfrm>
            <a:prstGeom prst="rect">
              <a:avLst/>
            </a:prstGeom>
          </p:spPr>
        </p:pic>
        <p:sp>
          <p:nvSpPr>
            <p:cNvPr id="34" name="Right Arrow 33"/>
            <p:cNvSpPr/>
            <p:nvPr/>
          </p:nvSpPr>
          <p:spPr>
            <a:xfrm>
              <a:off x="790575" y="228600"/>
              <a:ext cx="314325" cy="1905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</p:grpSp>
      <p:sp>
        <p:nvSpPr>
          <p:cNvPr id="3" name="Cloud Callout 2"/>
          <p:cNvSpPr/>
          <p:nvPr/>
        </p:nvSpPr>
        <p:spPr>
          <a:xfrm>
            <a:off x="-24477" y="4445650"/>
            <a:ext cx="3048000" cy="1395700"/>
          </a:xfrm>
          <a:prstGeom prst="cloudCallout">
            <a:avLst>
              <a:gd name="adj1" fmla="val -18409"/>
              <a:gd name="adj2" fmla="val 493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Advantages:  Better Guidance.</a:t>
            </a:r>
          </a:p>
          <a:p>
            <a:pPr algn="ctr"/>
            <a:r>
              <a:rPr lang="en-US" dirty="0" smtClean="0"/>
              <a:t>More structure.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307337" y="1446533"/>
            <a:ext cx="2182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FILL OUT</a:t>
            </a:r>
          </a:p>
          <a:p>
            <a:pPr algn="ctr"/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(no new data is being requested over old method)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7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Template Demonstration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841625"/>
            <a:ext cx="544830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elements/1.1/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</TotalTime>
  <Words>564</Words>
  <Application>Microsoft Office PowerPoint</Application>
  <PresentationFormat>On-screen Show (4:3)</PresentationFormat>
  <Paragraphs>127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1_Custom Design</vt:lpstr>
      <vt:lpstr>Office Theme</vt:lpstr>
      <vt:lpstr>PowerPoint Presentation</vt:lpstr>
      <vt:lpstr>Outline</vt:lpstr>
      <vt:lpstr>Background</vt:lpstr>
      <vt:lpstr>Background:  Dynamic Model Challenges</vt:lpstr>
      <vt:lpstr>DMTF Proposals</vt:lpstr>
      <vt:lpstr>#1 Dynamic Model Templates</vt:lpstr>
      <vt:lpstr>Introducing Dynamic Model Templates</vt:lpstr>
      <vt:lpstr>Envisioned Process for RE </vt:lpstr>
      <vt:lpstr>Template Demonstration</vt:lpstr>
      <vt:lpstr>Benefits of Templates</vt:lpstr>
      <vt:lpstr>Rolling out templates</vt:lpstr>
      <vt:lpstr>Templates and RIOO</vt:lpstr>
      <vt:lpstr>UDM Model Quality</vt:lpstr>
      <vt:lpstr>Engaging OEMs to Make Models Easy to Use</vt:lpstr>
      <vt:lpstr>PSSE Dynamic Model Guidelines</vt:lpstr>
      <vt:lpstr>PSCAD Model Quality</vt:lpstr>
      <vt:lpstr>PSCAD Model Guidelines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Jay Teixeira 07312018</cp:lastModifiedBy>
  <cp:revision>112</cp:revision>
  <cp:lastPrinted>2016-01-21T20:53:15Z</cp:lastPrinted>
  <dcterms:created xsi:type="dcterms:W3CDTF">2016-01-21T15:20:31Z</dcterms:created>
  <dcterms:modified xsi:type="dcterms:W3CDTF">2018-07-26T19:14:14Z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