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4" r:id="rId2"/>
    <p:sldId id="382" r:id="rId3"/>
    <p:sldId id="383" r:id="rId4"/>
    <p:sldId id="384" r:id="rId5"/>
    <p:sldId id="385" r:id="rId6"/>
    <p:sldId id="386" r:id="rId7"/>
    <p:sldId id="3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FBFBF"/>
    <a:srgbClr val="F248B5"/>
    <a:srgbClr val="00682F"/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>
        <p:scale>
          <a:sx n="90" d="100"/>
          <a:sy n="90" d="100"/>
        </p:scale>
        <p:origin x="-4200" y="-2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247A5-6095-4349-8C93-5B8A56579EC5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0C0D8-E694-41F4-881A-7E2B43D1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8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C0D8-E694-41F4-881A-7E2B43D16F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9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Foo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414463" y="3810000"/>
            <a:ext cx="6324600" cy="1447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100"/>
            </a:lvl1pPr>
          </a:lstStyle>
          <a:p>
            <a:pPr lvl="0"/>
            <a:r>
              <a:rPr lang="en-US" noProof="0"/>
              <a:t>Meeting / Purpose</a:t>
            </a:r>
          </a:p>
          <a:p>
            <a:pPr lvl="0"/>
            <a:r>
              <a:rPr lang="en-US" noProof="0"/>
              <a:t>Date</a:t>
            </a:r>
          </a:p>
        </p:txBody>
      </p:sp>
      <p:sp>
        <p:nvSpPr>
          <p:cNvPr id="15383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609600" y="1828800"/>
            <a:ext cx="7924800" cy="1600200"/>
          </a:xfrm>
        </p:spPr>
        <p:txBody>
          <a:bodyPr/>
          <a:lstStyle>
            <a:lvl1pPr algn="ctr">
              <a:defRPr sz="3300"/>
            </a:lvl1pPr>
          </a:lstStyle>
          <a:p>
            <a:pPr lvl="0"/>
            <a:r>
              <a:rPr lang="en-US" noProof="0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170584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38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1336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2484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406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642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817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642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694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86" y="6324600"/>
            <a:ext cx="533400" cy="46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5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93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07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270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4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56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79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4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Foot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7" descr="Head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5344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Box 20"/>
          <p:cNvSpPr txBox="1">
            <a:spLocks noChangeArrowheads="1"/>
          </p:cNvSpPr>
          <p:nvPr/>
        </p:nvSpPr>
        <p:spPr bwMode="auto">
          <a:xfrm>
            <a:off x="228600" y="6553200"/>
            <a:ext cx="3079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448FF606-68B8-43AC-98E5-EBB5FBAED965}" type="slidenum">
              <a:rPr lang="en-US" sz="800" smtClean="0"/>
              <a:pPr>
                <a:defRPr/>
              </a:pPr>
              <a:t>‹#›</a:t>
            </a:fld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463" y="4800600"/>
            <a:ext cx="63246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Modified Option 4ow</a:t>
            </a:r>
            <a:endParaRPr lang="en-US" sz="2400" b="1" dirty="0"/>
          </a:p>
          <a:p>
            <a:pPr eaLnBrk="1" hangingPunct="1"/>
            <a:r>
              <a:rPr lang="en-US" sz="1800" dirty="0" smtClean="0"/>
              <a:t>Regional Planning Group Meeting</a:t>
            </a:r>
          </a:p>
          <a:p>
            <a:pPr eaLnBrk="1" hangingPunct="1"/>
            <a:r>
              <a:rPr lang="en-US" sz="1800" dirty="0" smtClean="0"/>
              <a:t>July 25, 2018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3657600" cy="31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26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LP&amp;L Option 4ow Integration Plan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15" y="1143000"/>
            <a:ext cx="525177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8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LP&amp;L Option 4ow Integration Plan Map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9" y="1143000"/>
            <a:ext cx="788800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7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 to Option 4ow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During the environmental assessment and routing study, Sharyland and Lubbock Power &amp; Light performed a field reconnaissance that revealed heavy existing residential development, nearby utility easements and other conflicting land uses that could impede the ability to safely construct, maintain and operate the New Oliver – </a:t>
            </a:r>
            <a:r>
              <a:rPr lang="en-US" sz="1800" dirty="0" err="1" smtClean="0"/>
              <a:t>Chalker</a:t>
            </a:r>
            <a:r>
              <a:rPr lang="en-US" sz="1800" dirty="0" smtClean="0"/>
              <a:t> 115 kV line and the North Station as contemplated in Option 4ow.</a:t>
            </a:r>
          </a:p>
          <a:p>
            <a:r>
              <a:rPr lang="en-US" sz="1800" dirty="0" smtClean="0"/>
              <a:t>New Oliver – Southeast swap</a:t>
            </a:r>
          </a:p>
          <a:p>
            <a:pPr lvl="1"/>
            <a:r>
              <a:rPr lang="en-US" sz="1600" dirty="0" smtClean="0"/>
              <a:t>Replace the New Oliver – </a:t>
            </a:r>
            <a:r>
              <a:rPr lang="en-US" sz="1600" dirty="0" err="1" smtClean="0"/>
              <a:t>Chalker</a:t>
            </a:r>
            <a:r>
              <a:rPr lang="en-US" sz="1600" dirty="0" smtClean="0"/>
              <a:t> 115 kV line with the New Oliver – Southeast 115 kV line</a:t>
            </a:r>
          </a:p>
          <a:p>
            <a:pPr lvl="1"/>
            <a:r>
              <a:rPr lang="en-US" sz="1600" dirty="0" smtClean="0"/>
              <a:t>Would reduce costs approximately by $5.6 million</a:t>
            </a:r>
          </a:p>
          <a:p>
            <a:r>
              <a:rPr lang="en-US" sz="1800" dirty="0" smtClean="0"/>
              <a:t>North Station Alternative</a:t>
            </a:r>
          </a:p>
          <a:p>
            <a:pPr lvl="1"/>
            <a:r>
              <a:rPr lang="en-US" sz="1600" dirty="0" smtClean="0"/>
              <a:t>Propose an alternative location for North station several miles northwest of the original location</a:t>
            </a:r>
          </a:p>
          <a:p>
            <a:pPr lvl="1"/>
            <a:r>
              <a:rPr lang="en-US" sz="1600" dirty="0" smtClean="0"/>
              <a:t>Would require construction of a North – X-FAB double-circuit 115 kV line, connecting to the LP&amp; L 115 kV loop</a:t>
            </a:r>
          </a:p>
          <a:p>
            <a:pPr lvl="1"/>
            <a:r>
              <a:rPr lang="en-US" sz="1600" dirty="0" smtClean="0"/>
              <a:t>Alternative would cost approximately $8.72 million more than original location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1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to Option 4ow Plan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0" y="1143000"/>
            <a:ext cx="800784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37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Option 4ow, like Option 4ow</a:t>
            </a:r>
          </a:p>
          <a:p>
            <a:pPr lvl="1"/>
            <a:r>
              <a:rPr lang="en-US" dirty="0" smtClean="0"/>
              <a:t>Meets </a:t>
            </a:r>
            <a:r>
              <a:rPr lang="en-US" dirty="0"/>
              <a:t>applicable reliability criteria </a:t>
            </a:r>
            <a:endParaRPr lang="en-US" dirty="0" smtClean="0"/>
          </a:p>
          <a:p>
            <a:pPr lvl="1"/>
            <a:r>
              <a:rPr lang="en-US" dirty="0" smtClean="0"/>
              <a:t>Allows significant margin </a:t>
            </a:r>
            <a:r>
              <a:rPr lang="en-US" dirty="0"/>
              <a:t>for future load growth and/or local generation </a:t>
            </a:r>
            <a:r>
              <a:rPr lang="en-US" dirty="0" smtClean="0"/>
              <a:t>retirement</a:t>
            </a:r>
          </a:p>
          <a:p>
            <a:pPr lvl="1"/>
            <a:r>
              <a:rPr lang="en-US" dirty="0" smtClean="0"/>
              <a:t>Achieves </a:t>
            </a:r>
            <a:r>
              <a:rPr lang="en-US" dirty="0"/>
              <a:t>similar societal </a:t>
            </a:r>
            <a:r>
              <a:rPr lang="en-US" dirty="0" smtClean="0"/>
              <a:t>benefits</a:t>
            </a:r>
            <a:endParaRPr lang="en-US" dirty="0"/>
          </a:p>
          <a:p>
            <a:pPr lvl="1"/>
            <a:r>
              <a:rPr lang="en-US" dirty="0" smtClean="0"/>
              <a:t>Increases </a:t>
            </a:r>
            <a:r>
              <a:rPr lang="en-US" dirty="0"/>
              <a:t>the Panhandle export capability by the same </a:t>
            </a:r>
            <a:r>
              <a:rPr lang="en-US" dirty="0" smtClean="0"/>
              <a:t>amount</a:t>
            </a:r>
          </a:p>
          <a:p>
            <a:pPr lvl="1"/>
            <a:r>
              <a:rPr lang="en-US" dirty="0" smtClean="0"/>
              <a:t>Aligns </a:t>
            </a:r>
            <a:r>
              <a:rPr lang="en-US" dirty="0"/>
              <a:t>with the 2014 roadmap of future Panhandle </a:t>
            </a:r>
            <a:r>
              <a:rPr lang="en-US" dirty="0" smtClean="0"/>
              <a:t>upgrades.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compatible with potential expansion plans identified </a:t>
            </a:r>
            <a:r>
              <a:rPr lang="en-US" dirty="0" smtClean="0"/>
              <a:t>to </a:t>
            </a:r>
            <a:r>
              <a:rPr lang="en-US" dirty="0"/>
              <a:t>accommodate future Panhandle generation.</a:t>
            </a:r>
          </a:p>
          <a:p>
            <a:endParaRPr lang="en-US" dirty="0" smtClean="0"/>
          </a:p>
          <a:p>
            <a:r>
              <a:rPr lang="en-US" dirty="0" smtClean="0"/>
              <a:t>In addition, Modified 4ow reduces </a:t>
            </a:r>
            <a:r>
              <a:rPr lang="en-US" dirty="0"/>
              <a:t>the impact of the project by passing through less populated areas and reducing the length of the transmission line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2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the New Oliver – </a:t>
            </a:r>
            <a:r>
              <a:rPr lang="en-US" dirty="0" err="1" smtClean="0"/>
              <a:t>Chalker</a:t>
            </a:r>
            <a:r>
              <a:rPr lang="en-US" dirty="0" smtClean="0"/>
              <a:t> 115 kV line with the New Oliver – Southeast 115 kV line</a:t>
            </a:r>
          </a:p>
          <a:p>
            <a:endParaRPr lang="en-US" dirty="0"/>
          </a:p>
          <a:p>
            <a:r>
              <a:rPr lang="en-US" dirty="0" smtClean="0"/>
              <a:t>Add North Station Alternative and a double circuit 115 kV line from North to X-FAB to connect to with LP&amp;L’s northern 115 kV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24922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306</Words>
  <Application>Microsoft Office PowerPoint</Application>
  <PresentationFormat>On-screen Show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Pixel</vt:lpstr>
      <vt:lpstr>PowerPoint Presentation</vt:lpstr>
      <vt:lpstr>LP&amp;L Option 4ow Integration Plan</vt:lpstr>
      <vt:lpstr>LP&amp;L Option 4ow Integration Plan Map</vt:lpstr>
      <vt:lpstr>Modifications to Option 4ow Plan</vt:lpstr>
      <vt:lpstr>Modification to Option 4ow Plan</vt:lpstr>
      <vt:lpstr>Impact of Modifications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Canamar</dc:creator>
  <cp:lastModifiedBy>Brad Schwarz</cp:lastModifiedBy>
  <cp:revision>231</cp:revision>
  <dcterms:created xsi:type="dcterms:W3CDTF">2015-04-23T22:45:03Z</dcterms:created>
  <dcterms:modified xsi:type="dcterms:W3CDTF">2018-07-23T21:25:23Z</dcterms:modified>
</cp:coreProperties>
</file>