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  <p:sldMasterId id="214748366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1" r:id="rId8"/>
    <p:sldId id="268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5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26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85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0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1071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TDTMS</a:t>
            </a:r>
          </a:p>
          <a:p>
            <a:r>
              <a:rPr lang="en-US" b="1" dirty="0" err="1" smtClean="0"/>
              <a:t>MarkeTrak</a:t>
            </a:r>
            <a:r>
              <a:rPr lang="en-US" b="1" dirty="0" smtClean="0"/>
              <a:t> Subtype Stats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July 24,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Total Volume by Subtype</a:t>
            </a:r>
            <a:br>
              <a:rPr lang="en-US" dirty="0" smtClean="0"/>
            </a:br>
            <a:r>
              <a:rPr lang="en-US" sz="2000" dirty="0" smtClean="0"/>
              <a:t>January 1 – June 30,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3368"/>
            <a:ext cx="8534400" cy="431983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06114"/>
              </p:ext>
            </p:extLst>
          </p:nvPr>
        </p:nvGraphicFramePr>
        <p:xfrm>
          <a:off x="1752600" y="1143000"/>
          <a:ext cx="5715000" cy="510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0"/>
                <a:gridCol w="1295400"/>
              </a:tblGrid>
              <a:tr h="204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SUBTYPE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Inadvertent Losing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17,215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Inadvertent Gaining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13,262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Usage/Billing - Dispute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8,641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Usage/Billing - Missing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7,093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Switch Hold Removal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5,955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Customer Rescission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5,606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AMS LSE Interval Dispute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2,864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Cancel With Approval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2,593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Other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2,543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LSE Relationship record present in MP System, not in ERCOT: de-engz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2,119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Missing Enrollment TXNS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1,498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Siebel Chg/Info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997 Issues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Bulk Insert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Safety Net Order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AMS LSE Interval Missing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Projects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393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Ercot Initiated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Move Out With Meter Removal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Redirect Fees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Market Rule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Background Report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Service Order - 650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Others - volume under 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280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0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sz="2400" dirty="0" smtClean="0"/>
              <a:t>Customer Rescission – Time elapsed between completion of enrollment and </a:t>
            </a:r>
            <a:r>
              <a:rPr lang="en-US" sz="2400" dirty="0" err="1" smtClean="0"/>
              <a:t>MarkeTrak</a:t>
            </a:r>
            <a:r>
              <a:rPr lang="en-US" sz="2400" dirty="0" smtClean="0"/>
              <a:t> submit date</a:t>
            </a:r>
            <a:br>
              <a:rPr lang="en-US" sz="2400" dirty="0" smtClean="0"/>
            </a:br>
            <a:r>
              <a:rPr lang="en-US" sz="2400" dirty="0" smtClean="0"/>
              <a:t>January 1 – June 30,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3368"/>
            <a:ext cx="8534400" cy="294823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34305"/>
              </p:ext>
            </p:extLst>
          </p:nvPr>
        </p:nvGraphicFramePr>
        <p:xfrm>
          <a:off x="2362200" y="2225430"/>
          <a:ext cx="4114800" cy="2819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1084"/>
                <a:gridCol w="2293716"/>
              </a:tblGrid>
              <a:tr h="3132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 smtClean="0">
                          <a:effectLst/>
                        </a:rPr>
                        <a:t>No. of Days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 smtClean="0">
                          <a:effectLst/>
                        </a:rPr>
                        <a:t>Total</a:t>
                      </a:r>
                      <a:r>
                        <a:rPr lang="en-US" sz="1800" b="1" u="sng" strike="noStrike" baseline="0" dirty="0" smtClean="0">
                          <a:effectLst/>
                        </a:rPr>
                        <a:t> </a:t>
                      </a:r>
                      <a:r>
                        <a:rPr lang="en-US" sz="1800" b="1" u="sng" strike="noStrike" dirty="0" smtClean="0">
                          <a:effectLst/>
                        </a:rPr>
                        <a:t>Issues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Same 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 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 Days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3-5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1,266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6-10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1,597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11-15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16-20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32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21-25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2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sz="2300" dirty="0" smtClean="0"/>
              <a:t>Switch Hold Removal – Issues Transitioned </a:t>
            </a:r>
            <a:r>
              <a:rPr lang="en-US" sz="2300" i="1" dirty="0" err="1" smtClean="0"/>
              <a:t>Unexecutable</a:t>
            </a:r>
            <a:r>
              <a:rPr lang="en-US" sz="2300" i="1" dirty="0"/>
              <a:t/>
            </a:r>
            <a:br>
              <a:rPr lang="en-US" sz="2300" i="1" dirty="0"/>
            </a:br>
            <a:r>
              <a:rPr lang="en-US" sz="2000" dirty="0" smtClean="0"/>
              <a:t>January 1 – June 30, 2018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735503"/>
              </p:ext>
            </p:extLst>
          </p:nvPr>
        </p:nvGraphicFramePr>
        <p:xfrm>
          <a:off x="1447800" y="1591046"/>
          <a:ext cx="6324600" cy="1609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  <a:gridCol w="2133600"/>
              </a:tblGrid>
              <a:tr h="217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  <a:latin typeface="+mn-lt"/>
                        </a:rPr>
                        <a:t>Unexecutable</a:t>
                      </a: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Reason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48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Documentation Invalid/Incomplete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82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No Switch Hold Pending on this ESIID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Customer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Assoc.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with Current Occupant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72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Issue Should not be Submitted by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0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c34af464-7aa1-4edd-9be4-83dffc1cb926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202</Words>
  <Application>Microsoft Office PowerPoint</Application>
  <PresentationFormat>On-screen Show (4:3)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Segoe UI</vt:lpstr>
      <vt:lpstr>1_Custom Design</vt:lpstr>
      <vt:lpstr>Custom Design</vt:lpstr>
      <vt:lpstr>Office Theme</vt:lpstr>
      <vt:lpstr>PowerPoint Presentation</vt:lpstr>
      <vt:lpstr>Total Volume by Subtype January 1 – June 30, 2018  </vt:lpstr>
      <vt:lpstr>Customer Rescission – Time elapsed between completion of enrollment and MarkeTrak submit date January 1 – June 30, 2018  </vt:lpstr>
      <vt:lpstr>Switch Hold Removal – Issues Transitioned Unexecutable January 1 – June 30,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Stewart, Tammy</cp:lastModifiedBy>
  <cp:revision>70</cp:revision>
  <cp:lastPrinted>2016-02-11T15:40:19Z</cp:lastPrinted>
  <dcterms:created xsi:type="dcterms:W3CDTF">2016-01-21T15:20:31Z</dcterms:created>
  <dcterms:modified xsi:type="dcterms:W3CDTF">2018-07-23T18:56:28Z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