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3"/>
  </p:notesMasterIdLst>
  <p:handoutMasterIdLst>
    <p:handoutMasterId r:id="rId14"/>
  </p:handoutMasterIdLst>
  <p:sldIdLst>
    <p:sldId id="260" r:id="rId6"/>
    <p:sldId id="262" r:id="rId7"/>
    <p:sldId id="266" r:id="rId8"/>
    <p:sldId id="265" r:id="rId9"/>
    <p:sldId id="267" r:id="rId10"/>
    <p:sldId id="268" r:id="rId11"/>
    <p:sldId id="26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533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prw0202\f$\AMS%20winter%20ratio%20calcs\Studies\RESHI_RESLO\AMS_RESLO_RESHI_Study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prw0202\f$\AMS%20winter%20ratio%20calcs\Studies\RESHI_RESLO\AMS_RESLO_RESHI_Stud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21326832053943"/>
          <c:y val="2.2753128555176336E-2"/>
          <c:w val="0.88252561526043549"/>
          <c:h val="0.76690965037220182"/>
        </c:manualLayout>
      </c:layout>
      <c:lineChart>
        <c:grouping val="standard"/>
        <c:varyColors val="0"/>
        <c:ser>
          <c:idx val="0"/>
          <c:order val="0"/>
          <c:tx>
            <c:strRef>
              <c:f>Chart!$C$3</c:f>
              <c:strCache>
                <c:ptCount val="1"/>
                <c:pt idx="0">
                  <c:v>AEP TEXAS CENTRAL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Chart!$B$4:$B$11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Chart!$C$4:$C$11</c:f>
              <c:numCache>
                <c:formatCode>#,##0</c:formatCode>
                <c:ptCount val="8"/>
                <c:pt idx="0">
                  <c:v>0</c:v>
                </c:pt>
                <c:pt idx="1">
                  <c:v>149520</c:v>
                </c:pt>
                <c:pt idx="2">
                  <c:v>319996</c:v>
                </c:pt>
                <c:pt idx="3">
                  <c:v>519787</c:v>
                </c:pt>
                <c:pt idx="4">
                  <c:v>689187</c:v>
                </c:pt>
                <c:pt idx="5">
                  <c:v>700194</c:v>
                </c:pt>
                <c:pt idx="6">
                  <c:v>708199</c:v>
                </c:pt>
                <c:pt idx="7">
                  <c:v>715037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Chart!$D$3</c:f>
              <c:strCache>
                <c:ptCount val="1"/>
                <c:pt idx="0">
                  <c:v>AEP TEXAS NORTH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strRef>
              <c:f>Chart!$B$4:$B$11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Chart!$D$4:$D$11</c:f>
              <c:numCache>
                <c:formatCode>#,##0</c:formatCode>
                <c:ptCount val="8"/>
                <c:pt idx="0">
                  <c:v>0</c:v>
                </c:pt>
                <c:pt idx="1">
                  <c:v>58593</c:v>
                </c:pt>
                <c:pt idx="2">
                  <c:v>98653</c:v>
                </c:pt>
                <c:pt idx="3">
                  <c:v>132377</c:v>
                </c:pt>
                <c:pt idx="4">
                  <c:v>147907</c:v>
                </c:pt>
                <c:pt idx="5">
                  <c:v>148791</c:v>
                </c:pt>
                <c:pt idx="6">
                  <c:v>148698</c:v>
                </c:pt>
                <c:pt idx="7">
                  <c:v>149038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Chart!$E$3</c:f>
              <c:strCache>
                <c:ptCount val="1"/>
                <c:pt idx="0">
                  <c:v>CENTERPOINT ENERGY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Chart!$B$4:$B$11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Chart!$E$4:$E$11</c:f>
              <c:numCache>
                <c:formatCode>#,##0</c:formatCode>
                <c:ptCount val="8"/>
                <c:pt idx="0">
                  <c:v>130695</c:v>
                </c:pt>
                <c:pt idx="1">
                  <c:v>800896</c:v>
                </c:pt>
                <c:pt idx="2">
                  <c:v>1730168</c:v>
                </c:pt>
                <c:pt idx="3">
                  <c:v>1953342</c:v>
                </c:pt>
                <c:pt idx="4">
                  <c:v>1990474</c:v>
                </c:pt>
                <c:pt idx="5">
                  <c:v>2040155</c:v>
                </c:pt>
                <c:pt idx="6">
                  <c:v>2088078</c:v>
                </c:pt>
                <c:pt idx="7">
                  <c:v>2136314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Chart!$F$3</c:f>
              <c:strCache>
                <c:ptCount val="1"/>
                <c:pt idx="0">
                  <c:v>ONCOR ELECTRIC DELIVERY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strRef>
              <c:f>Chart!$B$4:$B$11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Chart!$F$4:$F$11</c:f>
              <c:numCache>
                <c:formatCode>#,##0</c:formatCode>
                <c:ptCount val="8"/>
                <c:pt idx="0">
                  <c:v>525511</c:v>
                </c:pt>
                <c:pt idx="1">
                  <c:v>1344203</c:v>
                </c:pt>
                <c:pt idx="2">
                  <c:v>2073415</c:v>
                </c:pt>
                <c:pt idx="3">
                  <c:v>2755190</c:v>
                </c:pt>
                <c:pt idx="4">
                  <c:v>2791586</c:v>
                </c:pt>
                <c:pt idx="5">
                  <c:v>2833898</c:v>
                </c:pt>
                <c:pt idx="6">
                  <c:v>2873385</c:v>
                </c:pt>
                <c:pt idx="7">
                  <c:v>2918880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Chart!$G$3</c:f>
              <c:strCache>
                <c:ptCount val="1"/>
                <c:pt idx="0">
                  <c:v>TEXAS-NEW MEXICO POWER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Chart!$B$4:$B$11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Chart!$G$4:$G$11</c:f>
              <c:numCache>
                <c:formatCode>#,##0</c:formatCode>
                <c:ptCount val="8"/>
                <c:pt idx="0">
                  <c:v>0</c:v>
                </c:pt>
                <c:pt idx="1">
                  <c:v>0</c:v>
                </c:pt>
                <c:pt idx="2">
                  <c:v>31508</c:v>
                </c:pt>
                <c:pt idx="3">
                  <c:v>85310</c:v>
                </c:pt>
                <c:pt idx="4">
                  <c:v>115201</c:v>
                </c:pt>
                <c:pt idx="5">
                  <c:v>161578</c:v>
                </c:pt>
                <c:pt idx="6">
                  <c:v>186909</c:v>
                </c:pt>
                <c:pt idx="7">
                  <c:v>204504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3788944"/>
        <c:axId val="183770552"/>
      </c:lineChart>
      <c:catAx>
        <c:axId val="1837889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 b="1"/>
                  <a:t>Year</a:t>
                </a:r>
                <a:endParaRPr lang="en-US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770552"/>
        <c:crosses val="autoZero"/>
        <c:auto val="1"/>
        <c:lblAlgn val="ctr"/>
        <c:lblOffset val="100"/>
        <c:noMultiLvlLbl val="1"/>
      </c:catAx>
      <c:valAx>
        <c:axId val="183770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 b="1"/>
                  <a:t>No</a:t>
                </a:r>
                <a:r>
                  <a:rPr lang="en-US" sz="1050" b="1" baseline="0"/>
                  <a:t> of ESI IDs</a:t>
                </a:r>
                <a:endParaRPr lang="en-US" sz="1050" b="1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788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2789400278940031E-2"/>
          <c:y val="0.89833646628895925"/>
          <c:w val="0.9"/>
          <c:h val="5.03141719138196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0182893804941051E-2"/>
          <c:y val="3.661607262988615E-2"/>
          <c:w val="0.90748906386701667"/>
          <c:h val="0.678415417833276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Annual_Counts!$B$61</c:f>
              <c:strCache>
                <c:ptCount val="1"/>
                <c:pt idx="0">
                  <c:v>RESHIWR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Annual_Counts!$C$60:$H$60</c:f>
              <c:strCache>
                <c:ptCount val="6"/>
                <c:pt idx="0">
                  <c:v>AEP TEXAS CENTRAL</c:v>
                </c:pt>
                <c:pt idx="1">
                  <c:v>AEP TEXAS NORTH</c:v>
                </c:pt>
                <c:pt idx="2">
                  <c:v>CENTERPOINT ENERGY</c:v>
                </c:pt>
                <c:pt idx="3">
                  <c:v>ONCOR ELECTRIC DELIVERY</c:v>
                </c:pt>
                <c:pt idx="4">
                  <c:v>TEXAS-NEW MEXICO POWER</c:v>
                </c:pt>
                <c:pt idx="5">
                  <c:v>ERCOT</c:v>
                </c:pt>
              </c:strCache>
            </c:strRef>
          </c:cat>
          <c:val>
            <c:numRef>
              <c:f>Annual_Counts!$C$61:$H$61</c:f>
              <c:numCache>
                <c:formatCode>#,##0</c:formatCode>
                <c:ptCount val="6"/>
                <c:pt idx="0">
                  <c:v>66.06651124347411</c:v>
                </c:pt>
                <c:pt idx="1">
                  <c:v>49.495430695527318</c:v>
                </c:pt>
                <c:pt idx="2">
                  <c:v>30.846869888976997</c:v>
                </c:pt>
                <c:pt idx="3">
                  <c:v>58.657019130625443</c:v>
                </c:pt>
                <c:pt idx="4">
                  <c:v>45.996166334154829</c:v>
                </c:pt>
                <c:pt idx="5">
                  <c:v>49.174667317028245</c:v>
                </c:pt>
              </c:numCache>
            </c:numRef>
          </c:val>
        </c:ser>
        <c:ser>
          <c:idx val="1"/>
          <c:order val="1"/>
          <c:tx>
            <c:strRef>
              <c:f>Annual_Counts!$B$62</c:f>
              <c:strCache>
                <c:ptCount val="1"/>
                <c:pt idx="0">
                  <c:v>RESLOWR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Annual_Counts!$C$60:$H$60</c:f>
              <c:strCache>
                <c:ptCount val="6"/>
                <c:pt idx="0">
                  <c:v>AEP TEXAS CENTRAL</c:v>
                </c:pt>
                <c:pt idx="1">
                  <c:v>AEP TEXAS NORTH</c:v>
                </c:pt>
                <c:pt idx="2">
                  <c:v>CENTERPOINT ENERGY</c:v>
                </c:pt>
                <c:pt idx="3">
                  <c:v>ONCOR ELECTRIC DELIVERY</c:v>
                </c:pt>
                <c:pt idx="4">
                  <c:v>TEXAS-NEW MEXICO POWER</c:v>
                </c:pt>
                <c:pt idx="5">
                  <c:v>ERCOT</c:v>
                </c:pt>
              </c:strCache>
            </c:strRef>
          </c:cat>
          <c:val>
            <c:numRef>
              <c:f>Annual_Counts!$C$62:$H$62</c:f>
              <c:numCache>
                <c:formatCode>#,##0</c:formatCode>
                <c:ptCount val="6"/>
                <c:pt idx="0">
                  <c:v>33.93348875652589</c:v>
                </c:pt>
                <c:pt idx="1">
                  <c:v>50.504569304472682</c:v>
                </c:pt>
                <c:pt idx="2">
                  <c:v>69.153130111023003</c:v>
                </c:pt>
                <c:pt idx="3">
                  <c:v>41.342980869374557</c:v>
                </c:pt>
                <c:pt idx="4">
                  <c:v>54.003833665845171</c:v>
                </c:pt>
                <c:pt idx="5">
                  <c:v>50.825332682971755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4724992"/>
        <c:axId val="183913376"/>
      </c:barChart>
      <c:catAx>
        <c:axId val="184724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913376"/>
        <c:crosses val="autoZero"/>
        <c:auto val="1"/>
        <c:lblAlgn val="ctr"/>
        <c:lblOffset val="100"/>
        <c:noMultiLvlLbl val="0"/>
      </c:catAx>
      <c:valAx>
        <c:axId val="183913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724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13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964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775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012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603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538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688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December 2017 PWG Meeting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December 2017 PWG Meeting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December 2017 PWG Meeting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chart" Target="../charts/chart2.x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1.xls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33800" y="2590800"/>
            <a:ext cx="564603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Annual Validation Study</a:t>
            </a:r>
          </a:p>
          <a:p>
            <a:r>
              <a:rPr lang="en-US" sz="2400" b="1" dirty="0" smtClean="0"/>
              <a:t>Of Residential AMS Change Counts</a:t>
            </a:r>
          </a:p>
          <a:p>
            <a:r>
              <a:rPr lang="en-US" sz="2400" b="1" dirty="0" smtClean="0"/>
              <a:t>Using Varying Numbers</a:t>
            </a:r>
          </a:p>
          <a:p>
            <a:r>
              <a:rPr lang="en-US" sz="2400" b="1" dirty="0" smtClean="0"/>
              <a:t>of Historical Years</a:t>
            </a:r>
            <a:endParaRPr lang="en-US" sz="2400" b="1" dirty="0"/>
          </a:p>
          <a:p>
            <a:endParaRPr lang="en-US" sz="2000" b="1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Bill Boswell</a:t>
            </a:r>
          </a:p>
          <a:p>
            <a:r>
              <a:rPr lang="en-US" dirty="0"/>
              <a:t>PWG Meeting</a:t>
            </a:r>
          </a:p>
          <a:p>
            <a:r>
              <a:rPr lang="en-US" dirty="0" smtClean="0"/>
              <a:t>December 12, 2017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Details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052221"/>
          </a:xfrm>
        </p:spPr>
        <p:txBody>
          <a:bodyPr/>
          <a:lstStyle/>
          <a:p>
            <a:r>
              <a:rPr lang="en-US" sz="2400" dirty="0" smtClean="0"/>
              <a:t>The 2017 residential AMS validation used the previous three years of “winter” data as specified in the Profile Decision Tree</a:t>
            </a:r>
          </a:p>
          <a:p>
            <a:r>
              <a:rPr lang="en-US" sz="2400" dirty="0" smtClean="0"/>
              <a:t>Winter is defined as January and February so the 2017 study used 6 months of data from 2015-2017</a:t>
            </a:r>
          </a:p>
          <a:p>
            <a:r>
              <a:rPr lang="en-US" sz="2400" dirty="0" smtClean="0"/>
              <a:t>After discussing the large numbers of changes, the PWG requested </a:t>
            </a:r>
            <a:r>
              <a:rPr lang="en-US" sz="2400" dirty="0" smtClean="0"/>
              <a:t>ERCOT that </a:t>
            </a:r>
            <a:r>
              <a:rPr lang="en-US" sz="2400" dirty="0" smtClean="0"/>
              <a:t>study extending the historical period to 4 and 5 years</a:t>
            </a:r>
          </a:p>
          <a:p>
            <a:r>
              <a:rPr lang="en-US" sz="2400" dirty="0" smtClean="0"/>
              <a:t>CenterPoint and ONCOR data were used because these TDSP’s have sufficient AMS residential meters to support the 4 and 5 year study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December 2017 PWG Meeting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7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Residential AMI Counts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December 2017 PWG Meeting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7548034"/>
              </p:ext>
            </p:extLst>
          </p:nvPr>
        </p:nvGraphicFramePr>
        <p:xfrm>
          <a:off x="200025" y="1066800"/>
          <a:ext cx="8820150" cy="4564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9089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RESHI/RESLO Percentage Split by TDSP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December 2017 PWG Meeting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346898"/>
              </p:ext>
            </p:extLst>
          </p:nvPr>
        </p:nvGraphicFramePr>
        <p:xfrm>
          <a:off x="447290" y="1600200"/>
          <a:ext cx="8325620" cy="105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Worksheet" r:id="rId4" imgW="6995114" imgH="884002" progId="Excel.Sheet.12">
                  <p:embed/>
                </p:oleObj>
              </mc:Choice>
              <mc:Fallback>
                <p:oleObj name="Worksheet" r:id="rId4" imgW="6995114" imgH="88400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47290" y="1600200"/>
                        <a:ext cx="8325620" cy="1052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7290" y="2743200"/>
            <a:ext cx="7682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These percentages are based on the Profile Counts of March 2017</a:t>
            </a:r>
            <a:endParaRPr lang="en-US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1798246"/>
              </p:ext>
            </p:extLst>
          </p:nvPr>
        </p:nvGraphicFramePr>
        <p:xfrm>
          <a:off x="2209800" y="3272076"/>
          <a:ext cx="4800600" cy="3121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14173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RESLO to RESHI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990600"/>
            <a:ext cx="8305800" cy="5052221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If the existing assignment is LOWR (or a DG variation such as LOPV) then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              	if </a:t>
            </a:r>
            <a:r>
              <a:rPr lang="en-US" sz="1800" dirty="0"/>
              <a:t>the required data were not available to calculate R-square values 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for </a:t>
            </a:r>
            <a:r>
              <a:rPr lang="en-US" sz="1800" dirty="0"/>
              <a:t>any of the 6-10 months </a:t>
            </a:r>
            <a:r>
              <a:rPr lang="en-US" sz="1800" dirty="0" smtClean="0"/>
              <a:t>then do </a:t>
            </a:r>
            <a:r>
              <a:rPr lang="en-US" sz="1800" dirty="0"/>
              <a:t>not change assignment</a:t>
            </a:r>
            <a:r>
              <a:rPr lang="en-US" sz="1800" dirty="0" smtClean="0"/>
              <a:t>;</a:t>
            </a:r>
          </a:p>
          <a:p>
            <a:pPr marL="0" indent="0">
              <a:buNone/>
            </a:pPr>
            <a:r>
              <a:rPr lang="en-US" sz="1800" dirty="0"/>
              <a:t>	</a:t>
            </a:r>
          </a:p>
          <a:p>
            <a:pPr marL="0" indent="0">
              <a:buNone/>
            </a:pPr>
            <a:r>
              <a:rPr lang="en-US" sz="1800" dirty="0" smtClean="0"/>
              <a:t>	else </a:t>
            </a:r>
            <a:r>
              <a:rPr lang="en-US" sz="1800" dirty="0"/>
              <a:t>if </a:t>
            </a:r>
            <a:r>
              <a:rPr lang="en-US" sz="1800" dirty="0" err="1"/>
              <a:t>NYears</a:t>
            </a:r>
            <a:r>
              <a:rPr lang="en-US" sz="1800" dirty="0"/>
              <a:t> = 3 AND any 3 of the 6 R-square </a:t>
            </a:r>
            <a:r>
              <a:rPr lang="en-US" sz="1800" dirty="0" smtClean="0"/>
              <a:t>value </a:t>
            </a:r>
            <a:r>
              <a:rPr lang="en-US" sz="1800" dirty="0"/>
              <a:t>is </a:t>
            </a:r>
            <a:r>
              <a:rPr lang="en-US" sz="1800" dirty="0" smtClean="0"/>
              <a:t>&gt;= </a:t>
            </a:r>
            <a:r>
              <a:rPr lang="en-US" sz="1800" dirty="0"/>
              <a:t>0.6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then assign </a:t>
            </a:r>
            <a:r>
              <a:rPr lang="en-US" sz="1800" dirty="0"/>
              <a:t>HIWR</a:t>
            </a:r>
            <a:r>
              <a:rPr lang="en-US" sz="1800" dirty="0" smtClean="0"/>
              <a:t>;</a:t>
            </a:r>
            <a:r>
              <a:rPr lang="en-US" sz="1800" dirty="0"/>
              <a:t>		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	else if </a:t>
            </a:r>
            <a:r>
              <a:rPr lang="en-US" sz="1800" dirty="0" err="1"/>
              <a:t>NYears</a:t>
            </a:r>
            <a:r>
              <a:rPr lang="en-US" sz="1800" dirty="0"/>
              <a:t> = 4 AND any 5 of the 8 R-square values is </a:t>
            </a:r>
            <a:r>
              <a:rPr lang="en-US" sz="1800" dirty="0" smtClean="0"/>
              <a:t>&gt;= </a:t>
            </a:r>
            <a:r>
              <a:rPr lang="en-US" sz="1800" dirty="0"/>
              <a:t>0.6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then assign HIWR;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	else </a:t>
            </a:r>
            <a:r>
              <a:rPr lang="en-US" sz="1800" dirty="0"/>
              <a:t>if </a:t>
            </a:r>
            <a:r>
              <a:rPr lang="en-US" sz="1800" dirty="0" err="1"/>
              <a:t>NYears</a:t>
            </a:r>
            <a:r>
              <a:rPr lang="en-US" sz="1800" dirty="0"/>
              <a:t> = 5 AND any 7 of the 10 R-square values is </a:t>
            </a:r>
            <a:r>
              <a:rPr lang="en-US" sz="1800" dirty="0" smtClean="0"/>
              <a:t>&gt;= </a:t>
            </a:r>
            <a:r>
              <a:rPr lang="en-US" sz="1800" dirty="0"/>
              <a:t>0.6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then assign HIWR;</a:t>
            </a: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	else do not change assignment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December 2017 PWG Meeting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9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RESHI to RESLO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990600"/>
            <a:ext cx="8305800" cy="5052221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If the existing assignment is </a:t>
            </a:r>
            <a:r>
              <a:rPr lang="en-US" sz="1800" dirty="0" smtClean="0"/>
              <a:t>HIWR </a:t>
            </a:r>
            <a:r>
              <a:rPr lang="en-US" sz="1800" dirty="0"/>
              <a:t>(or a DG variation such as </a:t>
            </a:r>
            <a:r>
              <a:rPr lang="en-US" sz="1800" dirty="0" smtClean="0"/>
              <a:t>HIPV</a:t>
            </a:r>
            <a:r>
              <a:rPr lang="en-US" sz="1800" dirty="0"/>
              <a:t>) then 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              	if </a:t>
            </a:r>
            <a:r>
              <a:rPr lang="en-US" sz="1800" dirty="0"/>
              <a:t>the required data were not available to calculate R-square values 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for </a:t>
            </a:r>
            <a:r>
              <a:rPr lang="en-US" sz="1800" dirty="0"/>
              <a:t>any of the 6-10 months </a:t>
            </a:r>
            <a:r>
              <a:rPr lang="en-US" sz="1800" dirty="0" smtClean="0"/>
              <a:t>then do </a:t>
            </a:r>
            <a:r>
              <a:rPr lang="en-US" sz="1800" dirty="0"/>
              <a:t>not change assignment</a:t>
            </a:r>
            <a:r>
              <a:rPr lang="en-US" sz="1800" dirty="0" smtClean="0"/>
              <a:t>;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else </a:t>
            </a:r>
            <a:r>
              <a:rPr lang="en-US" sz="1800" dirty="0"/>
              <a:t>if </a:t>
            </a:r>
            <a:r>
              <a:rPr lang="en-US" sz="1800" dirty="0" err="1"/>
              <a:t>NYears</a:t>
            </a:r>
            <a:r>
              <a:rPr lang="en-US" sz="1800" dirty="0"/>
              <a:t> = 3 </a:t>
            </a:r>
            <a:r>
              <a:rPr lang="en-US" sz="1800" dirty="0" smtClean="0"/>
              <a:t>AND</a:t>
            </a:r>
            <a:r>
              <a:rPr lang="en-US" sz="1800" dirty="0" smtClean="0"/>
              <a:t> all 6 </a:t>
            </a:r>
            <a:r>
              <a:rPr lang="en-US" sz="1800" dirty="0"/>
              <a:t>R-square values are </a:t>
            </a:r>
            <a:r>
              <a:rPr lang="en-US" sz="1800" dirty="0" smtClean="0"/>
              <a:t>&lt;= </a:t>
            </a:r>
            <a:r>
              <a:rPr lang="en-US" sz="1800" dirty="0"/>
              <a:t>0.4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then assign </a:t>
            </a:r>
            <a:r>
              <a:rPr lang="en-US" sz="1800" dirty="0"/>
              <a:t>LOWR;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else </a:t>
            </a:r>
            <a:r>
              <a:rPr lang="en-US" sz="1800" dirty="0"/>
              <a:t>if </a:t>
            </a:r>
            <a:r>
              <a:rPr lang="en-US" sz="1800" dirty="0" err="1"/>
              <a:t>NYears</a:t>
            </a:r>
            <a:r>
              <a:rPr lang="en-US" sz="1800" dirty="0"/>
              <a:t> = 4 </a:t>
            </a:r>
            <a:r>
              <a:rPr lang="en-US" sz="1800" dirty="0" smtClean="0"/>
              <a:t>AND</a:t>
            </a:r>
            <a:r>
              <a:rPr lang="en-US" sz="1800" dirty="0" smtClean="0"/>
              <a:t> all 8 </a:t>
            </a:r>
            <a:r>
              <a:rPr lang="en-US" sz="1800" dirty="0"/>
              <a:t>R-square values are </a:t>
            </a:r>
            <a:r>
              <a:rPr lang="en-US" sz="1800" dirty="0" smtClean="0"/>
              <a:t>&lt;= </a:t>
            </a:r>
            <a:r>
              <a:rPr lang="en-US" sz="1800" dirty="0"/>
              <a:t>0.4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then assign </a:t>
            </a:r>
            <a:r>
              <a:rPr lang="en-US" sz="1800" dirty="0"/>
              <a:t>LOWR;</a:t>
            </a:r>
          </a:p>
          <a:p>
            <a:pPr marL="0" indent="0">
              <a:buNone/>
            </a:pPr>
            <a:r>
              <a:rPr lang="en-US" sz="1800" dirty="0"/>
              <a:t>	else if </a:t>
            </a:r>
            <a:r>
              <a:rPr lang="en-US" sz="1800" dirty="0" err="1"/>
              <a:t>NYears</a:t>
            </a:r>
            <a:r>
              <a:rPr lang="en-US" sz="1800" dirty="0"/>
              <a:t> = 5 </a:t>
            </a:r>
            <a:r>
              <a:rPr lang="en-US" sz="1800" dirty="0" smtClean="0"/>
              <a:t>AND</a:t>
            </a:r>
            <a:r>
              <a:rPr lang="en-US" sz="1800" dirty="0" smtClean="0"/>
              <a:t> all 10 </a:t>
            </a:r>
            <a:r>
              <a:rPr lang="en-US" sz="1800" dirty="0"/>
              <a:t>R-square values are </a:t>
            </a:r>
            <a:r>
              <a:rPr lang="en-US" sz="1800" dirty="0" smtClean="0"/>
              <a:t>&lt;= </a:t>
            </a:r>
            <a:r>
              <a:rPr lang="en-US" sz="1800" dirty="0"/>
              <a:t>0.4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	then assign </a:t>
            </a:r>
            <a:r>
              <a:rPr lang="en-US" sz="1800" dirty="0"/>
              <a:t>LOWR;</a:t>
            </a:r>
          </a:p>
          <a:p>
            <a:pPr marL="0" indent="0">
              <a:buNone/>
            </a:pPr>
            <a:r>
              <a:rPr lang="en-US" sz="1800" dirty="0" smtClean="0"/>
              <a:t>	</a:t>
            </a:r>
          </a:p>
          <a:p>
            <a:pPr marL="0" indent="0">
              <a:buNone/>
            </a:pPr>
            <a:r>
              <a:rPr lang="en-US" sz="1800" dirty="0"/>
              <a:t>	else do not change assignment</a:t>
            </a:r>
            <a:r>
              <a:rPr lang="en-US" sz="1800" dirty="0" smtClean="0"/>
              <a:t>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December 2017 PWG Meeting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3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RES Change Counts Using 3-5 Historical Years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December 2017 PWG Meeting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762000"/>
            <a:ext cx="5602351" cy="532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98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http://schemas.microsoft.com/office/infopath/2007/PartnerControls"/>
    <ds:schemaRef ds:uri="http://purl.org/dc/elements/1.1/"/>
    <ds:schemaRef ds:uri="c34af464-7aa1-4edd-9be4-83dffc1cb926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</TotalTime>
  <Words>219</Words>
  <Application>Microsoft Office PowerPoint</Application>
  <PresentationFormat>On-screen Show (4:3)</PresentationFormat>
  <Paragraphs>70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1_Custom Design</vt:lpstr>
      <vt:lpstr>Office Theme</vt:lpstr>
      <vt:lpstr>Worksheet</vt:lpstr>
      <vt:lpstr>PowerPoint Presentation</vt:lpstr>
      <vt:lpstr>Study Details</vt:lpstr>
      <vt:lpstr>Residential AMI Counts</vt:lpstr>
      <vt:lpstr>RESHI/RESLO Percentage Split by TDSP</vt:lpstr>
      <vt:lpstr>RESLO to RESHI</vt:lpstr>
      <vt:lpstr>RESHI to RESLO</vt:lpstr>
      <vt:lpstr>RES Change Counts Using 3-5 Historical Years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Boswell, Bill</cp:lastModifiedBy>
  <cp:revision>76</cp:revision>
  <cp:lastPrinted>2016-01-21T20:53:15Z</cp:lastPrinted>
  <dcterms:created xsi:type="dcterms:W3CDTF">2016-01-21T15:20:31Z</dcterms:created>
  <dcterms:modified xsi:type="dcterms:W3CDTF">2017-11-28T19:35:42Z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