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5" r:id="rId2"/>
    <p:sldMasterId id="2147483687" r:id="rId3"/>
  </p:sld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CCD7DF"/>
    <a:srgbClr val="FFE6CC"/>
    <a:srgbClr val="E8CEDD"/>
    <a:srgbClr val="335F82"/>
    <a:srgbClr val="CC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2800" y="6569082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5000" y="2625326"/>
            <a:ext cx="838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905000" y="4232673"/>
            <a:ext cx="838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905000" y="2895600"/>
            <a:ext cx="83820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9492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55413"/>
            <a:ext cx="113792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9691" y="6553207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181344" y="863353"/>
            <a:ext cx="560832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06400" y="855413"/>
            <a:ext cx="560832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5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6181344" y="1695203"/>
            <a:ext cx="560832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406400" y="1695207"/>
            <a:ext cx="560832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6181344" y="863347"/>
            <a:ext cx="5608320" cy="730506"/>
          </a:xfrm>
          <a:prstGeom prst="rect">
            <a:avLst/>
          </a:prstGeom>
        </p:spPr>
        <p:txBody>
          <a:bodyPr/>
          <a:lstStyle>
            <a:lvl1pPr marL="0" marR="0" indent="0" algn="l" defTabSz="68576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76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406400" y="855407"/>
            <a:ext cx="560832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59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752748" y="266304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752748" y="266304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3864864" y="243682"/>
            <a:ext cx="8022336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Click to edit Master title style</a:t>
            </a:r>
            <a:endParaRPr lang="en-US" sz="3200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02336" y="859536"/>
            <a:ext cx="11375136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185" indent="-21430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08" indent="-171442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786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4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15" y="4837176"/>
            <a:ext cx="5953711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30500" y="3429000"/>
            <a:ext cx="5953711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730496" y="1325880"/>
            <a:ext cx="7359904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461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438400" y="685800"/>
            <a:ext cx="84328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55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3303" y="6561144"/>
            <a:ext cx="6096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9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3" y="6553206"/>
            <a:ext cx="943100" cy="20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11552908" y="6561144"/>
            <a:ext cx="517177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36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766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6857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81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1219205" y="8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1219205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17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3770/FAS_CBA_2016_AS_Quantities_11032015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1749" y="680356"/>
            <a:ext cx="2638676" cy="3385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Current </a:t>
            </a:r>
            <a:r>
              <a:rPr lang="en-US" sz="14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Framework</a:t>
            </a:r>
            <a:endParaRPr lang="en-US" sz="1600" b="1" cap="small" dirty="0">
              <a:latin typeface="Arial" panose="020B0604020202020204" pitchFamily="34" charset="0"/>
              <a:ea typeface="TradeGothic LT Bold" panose="020B0706030503020504" pitchFamily="34" charset="0"/>
              <a:cs typeface="Arial" panose="020B0604020202020204" pitchFamily="34" charset="0"/>
            </a:endParaRPr>
          </a:p>
        </p:txBody>
      </p:sp>
      <p:sp>
        <p:nvSpPr>
          <p:cNvPr id="73" name="Title 7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Proposed NPRR 863 Ancillary Service Framework Changes </a:t>
            </a:r>
          </a:p>
        </p:txBody>
      </p:sp>
      <p:sp>
        <p:nvSpPr>
          <p:cNvPr id="62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13164" y="977427"/>
            <a:ext cx="8701453" cy="5356703"/>
          </a:xfrm>
          <a:prstGeom prst="rect">
            <a:avLst/>
          </a:prstGeom>
          <a:solidFill>
            <a:srgbClr val="CC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40277" y="618600"/>
            <a:ext cx="5106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dirty="0">
                <a:latin typeface="+mj-lt"/>
                <a:ea typeface="TradeGothic LT Bold" panose="020B0706030503020504" pitchFamily="34" charset="0"/>
              </a:rPr>
              <a:t>NPRR 863 With </a:t>
            </a:r>
            <a:r>
              <a:rPr lang="en-US" sz="1400" b="1" cap="small" dirty="0" smtClean="0">
                <a:latin typeface="+mj-lt"/>
                <a:ea typeface="TradeGothic LT Bold" panose="020B0706030503020504" pitchFamily="34" charset="0"/>
              </a:rPr>
              <a:t>4/26/2018 </a:t>
            </a:r>
            <a:r>
              <a:rPr lang="en-US" sz="1400" b="1" cap="small" dirty="0">
                <a:latin typeface="+mj-lt"/>
                <a:ea typeface="TradeGothic LT Bold" panose="020B0706030503020504" pitchFamily="34" charset="0"/>
              </a:rPr>
              <a:t>STEC Comments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003146" y="684471"/>
            <a:ext cx="1" cy="570585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777147" y="1641931"/>
            <a:ext cx="4841128" cy="2037567"/>
          </a:xfrm>
          <a:prstGeom prst="rect">
            <a:avLst/>
          </a:prstGeom>
          <a:noFill/>
          <a:ln w="44450" cap="sq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4864" rIns="100584" bIns="5486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FFR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Triggered at 59.85 Hz and full response in 15 cycles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Once deployed, sustain for up to 15 mins. Once recalled, restore within 15 mins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30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endParaRPr lang="en-US" sz="300" b="1" u="sng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PFR capable capacity reserved on generators or Controllable Load Resources (CLR)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Minimum 1,150 MW must be provided by resources capable of PFR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300" kern="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 Resources on UFR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Triggered at 59.70 Hz and full response in 30 cycles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Sustain until recalled. Once recalled, restore within 3 hours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Beyond the minimum PFR, up to 60% of total FRS can come from Load Resources on UFR or FFR.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773309" y="3811471"/>
            <a:ext cx="4844967" cy="1336668"/>
          </a:xfrm>
          <a:prstGeom prst="rect">
            <a:avLst/>
          </a:prstGeom>
          <a:noFill/>
          <a:ln w="44450" cap="sq">
            <a:solidFill>
              <a:srgbClr val="FF82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4864" rIns="100584" bIns="5486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Generation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Online or offline capacity that can be converted to energy within 10 minutes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Dispatched by SCED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40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 Resources (UFR not required)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Up to 50% of RRS capacity can come from Load Resources with or without UFR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Once deployed, must respond within 10 minutes. Restoration within 3 hours</a:t>
            </a:r>
            <a:endParaRPr lang="en-US" sz="500" b="1" u="sng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Straight Connector 68"/>
          <p:cNvCxnSpPr>
            <a:stCxn id="7" idx="3"/>
            <a:endCxn id="77" idx="1"/>
          </p:cNvCxnSpPr>
          <p:nvPr/>
        </p:nvCxnSpPr>
        <p:spPr>
          <a:xfrm flipV="1">
            <a:off x="2721539" y="1924969"/>
            <a:ext cx="717082" cy="824538"/>
          </a:xfrm>
          <a:prstGeom prst="line">
            <a:avLst/>
          </a:prstGeom>
          <a:ln w="34925">
            <a:gradFill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0" idx="3"/>
            <a:endCxn id="46" idx="1"/>
          </p:cNvCxnSpPr>
          <p:nvPr/>
        </p:nvCxnSpPr>
        <p:spPr>
          <a:xfrm>
            <a:off x="2677703" y="3420905"/>
            <a:ext cx="762146" cy="434550"/>
          </a:xfrm>
          <a:prstGeom prst="line">
            <a:avLst/>
          </a:prstGeom>
          <a:ln w="34925">
            <a:gradFill>
              <a:gsLst>
                <a:gs pos="0">
                  <a:schemeClr val="accent4"/>
                </a:gs>
                <a:gs pos="100000">
                  <a:srgbClr val="FF82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49" idx="1"/>
          </p:cNvCxnSpPr>
          <p:nvPr/>
        </p:nvCxnSpPr>
        <p:spPr>
          <a:xfrm>
            <a:off x="6346715" y="2660331"/>
            <a:ext cx="430432" cy="380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63" idx="1"/>
          </p:cNvCxnSpPr>
          <p:nvPr/>
        </p:nvCxnSpPr>
        <p:spPr>
          <a:xfrm>
            <a:off x="6334640" y="4469935"/>
            <a:ext cx="438664" cy="9871"/>
          </a:xfrm>
          <a:prstGeom prst="line">
            <a:avLst/>
          </a:prstGeom>
          <a:ln w="34925">
            <a:solidFill>
              <a:srgbClr val="FF8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479869" y="2087127"/>
            <a:ext cx="2820559" cy="1397984"/>
          </a:xfrm>
          <a:prstGeom prst="rect">
            <a:avLst/>
          </a:prstGeom>
          <a:solidFill>
            <a:schemeClr val="bg1"/>
          </a:solidFill>
          <a:ln w="95250" cap="sq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51"/>
          </a:p>
        </p:txBody>
      </p:sp>
      <p:sp>
        <p:nvSpPr>
          <p:cNvPr id="37" name="Rectangle 36"/>
          <p:cNvSpPr/>
          <p:nvPr/>
        </p:nvSpPr>
        <p:spPr>
          <a:xfrm>
            <a:off x="3577899" y="2542723"/>
            <a:ext cx="2653079" cy="337343"/>
          </a:xfrm>
          <a:prstGeom prst="rect">
            <a:avLst/>
          </a:prstGeom>
          <a:solidFill>
            <a:srgbClr val="335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Load Resources on UFR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574443" y="2906653"/>
            <a:ext cx="2656848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Primary Frequency Response (PFR)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76211" y="2170062"/>
            <a:ext cx="2653079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Fast Frequency Response (FFR)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483864" y="4008151"/>
            <a:ext cx="2807208" cy="1092064"/>
          </a:xfrm>
          <a:prstGeom prst="rect">
            <a:avLst/>
          </a:prstGeom>
          <a:solidFill>
            <a:schemeClr val="bg1"/>
          </a:solidFill>
          <a:ln w="95250" cap="sq">
            <a:solidFill>
              <a:srgbClr val="FF82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51"/>
          </a:p>
        </p:txBody>
      </p:sp>
      <p:sp>
        <p:nvSpPr>
          <p:cNvPr id="46" name="Rectangle 45"/>
          <p:cNvSpPr/>
          <p:nvPr/>
        </p:nvSpPr>
        <p:spPr>
          <a:xfrm>
            <a:off x="3439849" y="3686783"/>
            <a:ext cx="2898648" cy="337343"/>
          </a:xfrm>
          <a:prstGeom prst="rect">
            <a:avLst/>
          </a:prstGeom>
          <a:solidFill>
            <a:srgbClr val="FF82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Responsive Reserve Service (RRS)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69785" y="4478041"/>
            <a:ext cx="2654843" cy="379511"/>
          </a:xfrm>
          <a:prstGeom prst="rect">
            <a:avLst/>
          </a:prstGeom>
          <a:solidFill>
            <a:srgbClr val="335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Load Resources </a:t>
            </a:r>
            <a:b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may or may not be on UFR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574445" y="4091519"/>
            <a:ext cx="2654843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10 minute ramp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334890" y="2571432"/>
            <a:ext cx="2386649" cy="1425987"/>
            <a:chOff x="-417036" y="2162913"/>
            <a:chExt cx="2531456" cy="1830581"/>
          </a:xfrm>
        </p:grpSpPr>
        <p:sp>
          <p:nvSpPr>
            <p:cNvPr id="30" name="Rectangle 29"/>
            <p:cNvSpPr/>
            <p:nvPr/>
          </p:nvSpPr>
          <p:spPr>
            <a:xfrm>
              <a:off x="-366472" y="2513318"/>
              <a:ext cx="2434396" cy="1480176"/>
            </a:xfrm>
            <a:prstGeom prst="rect">
              <a:avLst/>
            </a:prstGeom>
            <a:solidFill>
              <a:schemeClr val="bg1"/>
            </a:solidFill>
            <a:ln w="95250" cap="sq">
              <a:solidFill>
                <a:schemeClr val="accent4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417036" y="2162913"/>
              <a:ext cx="2531456" cy="457200"/>
            </a:xfrm>
            <a:prstGeom prst="rect">
              <a:avLst/>
            </a:prstGeom>
            <a:solidFill>
              <a:schemeClr val="accent4"/>
            </a:solidFill>
            <a:ln w="63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51" b="1" cap="small" dirty="0">
                  <a:latin typeface="Arial" panose="020B0604020202020204" pitchFamily="34" charset="0"/>
                  <a:ea typeface="TradeGothic LT Bold" panose="020B0706030503020504" pitchFamily="34" charset="0"/>
                  <a:cs typeface="Arial" panose="020B0604020202020204" pitchFamily="34" charset="0"/>
                </a:rPr>
                <a:t>Responsive Reserve Service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366472" y="2628980"/>
              <a:ext cx="2398829" cy="1185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42" indent="-171442"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Primary Frequency Response</a:t>
              </a:r>
            </a:p>
            <a:p>
              <a:pPr marL="342882" indent="-342882">
                <a:buAutoNum type="arabicPeriod"/>
              </a:pPr>
              <a:endParaRPr lang="en-US" sz="3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  <a:p>
              <a:pPr marL="171442" indent="-171442">
                <a:buFontTx/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Load Resources on Under Frequency Relay (UFR)</a:t>
              </a:r>
            </a:p>
            <a:p>
              <a:pPr marL="342882" indent="-342882">
                <a:buFontTx/>
                <a:buAutoNum type="arabicPeriod"/>
              </a:pPr>
              <a:endParaRPr lang="en-US" sz="3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  <a:p>
              <a:pPr marL="171442" indent="-171442"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10 minute ramp</a:t>
              </a:r>
            </a:p>
            <a:p>
              <a:pPr marL="342882" indent="-342882">
                <a:buAutoNum type="arabicPeriod"/>
              </a:pPr>
              <a:endParaRPr lang="en-US" sz="4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Rectangle 49"/>
          <p:cNvSpPr/>
          <p:nvPr/>
        </p:nvSpPr>
        <p:spPr>
          <a:xfrm>
            <a:off x="351494" y="3795344"/>
            <a:ext cx="2354364" cy="23184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2,300 to 3,200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20" name="Rectangle 19"/>
          <p:cNvSpPr/>
          <p:nvPr/>
        </p:nvSpPr>
        <p:spPr>
          <a:xfrm>
            <a:off x="6773564" y="1057004"/>
            <a:ext cx="4844965" cy="486747"/>
          </a:xfrm>
          <a:prstGeom prst="rect">
            <a:avLst/>
          </a:pr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dirty="0">
                <a:solidFill>
                  <a:schemeClr val="accent1"/>
                </a:solidFill>
                <a:latin typeface="+mj-lt"/>
                <a:ea typeface="TradeGothic LT Bold" panose="020B0706030503020504" pitchFamily="34" charset="0"/>
              </a:rPr>
              <a:t>No Change</a:t>
            </a:r>
          </a:p>
        </p:txBody>
      </p:sp>
      <p:cxnSp>
        <p:nvCxnSpPr>
          <p:cNvPr id="28" name="Straight Connector 27"/>
          <p:cNvCxnSpPr>
            <a:endCxn id="20" idx="1"/>
          </p:cNvCxnSpPr>
          <p:nvPr/>
        </p:nvCxnSpPr>
        <p:spPr>
          <a:xfrm flipV="1">
            <a:off x="2577143" y="1300380"/>
            <a:ext cx="4196423" cy="2531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47288" y="1039126"/>
            <a:ext cx="2898648" cy="3289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+mj-lt"/>
                <a:ea typeface="TradeGothic LT Bold" panose="020B0706030503020504" pitchFamily="34" charset="0"/>
              </a:rPr>
              <a:t>Regulation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33375" y="1044578"/>
            <a:ext cx="2295143" cy="3289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+mj-lt"/>
                <a:ea typeface="TradeGothic LT Bold" panose="020B0706030503020504" pitchFamily="34" charset="0"/>
              </a:rPr>
              <a:t>Regulation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33375" y="1373489"/>
            <a:ext cx="2297028" cy="23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157 to 687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68" name="Rectangle 67"/>
          <p:cNvSpPr/>
          <p:nvPr/>
        </p:nvSpPr>
        <p:spPr>
          <a:xfrm>
            <a:off x="3447288" y="1361501"/>
            <a:ext cx="2898648" cy="23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157 to 687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454731" y="3277525"/>
            <a:ext cx="2879911" cy="23184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2,300 to 3,200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r>
              <a:rPr lang="en-US" sz="1051" b="1" i="1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479868" y="4885226"/>
            <a:ext cx="2822101" cy="231841"/>
          </a:xfrm>
          <a:prstGeom prst="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584" tIns="54864" rIns="100584" bIns="54864" rtlCol="0" anchor="t"/>
          <a:lstStyle/>
          <a:p>
            <a:pPr algn="ctr"/>
            <a:r>
              <a:rPr lang="en-US" sz="1051" b="1" i="1" dirty="0"/>
              <a:t>508 to 1,644 </a:t>
            </a:r>
            <a:r>
              <a:rPr lang="en-US" sz="1051" b="1" i="1" dirty="0" smtClean="0"/>
              <a:t>MW</a:t>
            </a:r>
            <a:r>
              <a:rPr lang="en-US" sz="1051" b="1" i="1" dirty="0" smtClean="0">
                <a:solidFill>
                  <a:srgbClr val="FF0000"/>
                </a:solidFill>
              </a:rPr>
              <a:t>**</a:t>
            </a:r>
            <a:endParaRPr lang="en-US" sz="1051" b="1" i="1" dirty="0"/>
          </a:p>
        </p:txBody>
      </p:sp>
      <p:sp>
        <p:nvSpPr>
          <p:cNvPr id="77" name="Rectangle 76"/>
          <p:cNvSpPr/>
          <p:nvPr/>
        </p:nvSpPr>
        <p:spPr>
          <a:xfrm>
            <a:off x="3438621" y="1756297"/>
            <a:ext cx="2916936" cy="337343"/>
          </a:xfrm>
          <a:prstGeom prst="rect">
            <a:avLst/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Frequency Response Service (FRS)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33377" y="5234597"/>
            <a:ext cx="11284896" cy="576443"/>
            <a:chOff x="333374" y="5234597"/>
            <a:chExt cx="11284896" cy="576443"/>
          </a:xfrm>
        </p:grpSpPr>
        <p:sp>
          <p:nvSpPr>
            <p:cNvPr id="8" name="Rectangle 7"/>
            <p:cNvSpPr/>
            <p:nvPr/>
          </p:nvSpPr>
          <p:spPr>
            <a:xfrm>
              <a:off x="333374" y="5250290"/>
              <a:ext cx="2217806" cy="32891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51" b="1" cap="small" dirty="0"/>
                <a:t>Non-Spin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773305" y="5273849"/>
              <a:ext cx="4844965" cy="489148"/>
            </a:xfrm>
            <a:prstGeom prst="rect">
              <a:avLst/>
            </a:prstGeom>
            <a:noFill/>
            <a:ln w="444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chemeClr val="accent5"/>
                  </a:solidFill>
                  <a:latin typeface="+mj-lt"/>
                  <a:ea typeface="TradeGothic LT Bold" panose="020B0706030503020504" pitchFamily="34" charset="0"/>
                </a:rPr>
                <a:t>No protocol changes. </a:t>
              </a:r>
              <a:r>
                <a:rPr lang="en-US" sz="1100" dirty="0">
                  <a:solidFill>
                    <a:schemeClr val="accent5"/>
                  </a:solidFill>
                  <a:latin typeface="+mj-lt"/>
                  <a:ea typeface="TradeGothic LT Bold" panose="020B0706030503020504" pitchFamily="34" charset="0"/>
                </a:rPr>
                <a:t>Non-Spin Reserve Service quantities will be reduced by RRS quantities.</a:t>
              </a:r>
            </a:p>
          </p:txBody>
        </p:sp>
        <p:cxnSp>
          <p:nvCxnSpPr>
            <p:cNvPr id="60" name="Straight Connector 59"/>
            <p:cNvCxnSpPr>
              <a:stCxn id="57" idx="1"/>
            </p:cNvCxnSpPr>
            <p:nvPr/>
          </p:nvCxnSpPr>
          <p:spPr>
            <a:xfrm flipH="1">
              <a:off x="2539937" y="5518423"/>
              <a:ext cx="4233368" cy="33847"/>
            </a:xfrm>
            <a:prstGeom prst="line">
              <a:avLst/>
            </a:prstGeom>
            <a:ln w="3492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3447288" y="5234597"/>
              <a:ext cx="2898648" cy="33734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51" b="1" cap="small" dirty="0"/>
                <a:t>Non-Spin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33374" y="5579199"/>
              <a:ext cx="2215581" cy="23184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051" b="1" i="1" dirty="0"/>
                <a:t>967 to 2,361 MW</a:t>
              </a:r>
              <a:r>
                <a:rPr lang="en-US" sz="1051" b="1" i="1" dirty="0">
                  <a:solidFill>
                    <a:srgbClr val="FF0000"/>
                  </a:solidFill>
                </a:rPr>
                <a:t>*</a:t>
              </a:r>
              <a:endParaRPr lang="en-US" sz="1051" b="1" i="1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447288" y="5566252"/>
              <a:ext cx="2898648" cy="23184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051" b="1" i="1" dirty="0"/>
                <a:t>0 to 1,180 MW</a:t>
              </a:r>
              <a:r>
                <a:rPr lang="en-US" sz="1051" b="1" i="1" dirty="0">
                  <a:solidFill>
                    <a:srgbClr val="FF0000"/>
                  </a:solidFill>
                </a:rPr>
                <a:t>*</a:t>
              </a:r>
              <a:endParaRPr lang="en-US" sz="1051" b="1" i="1" dirty="0"/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2603496" y="6542191"/>
            <a:ext cx="9379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FF0000"/>
                </a:solidFill>
              </a:rPr>
              <a:t>*</a:t>
            </a:r>
            <a:r>
              <a:rPr lang="en-US" sz="700" dirty="0"/>
              <a:t>Quantities computed/estimated using 2018 Ancillary Service Methodology</a:t>
            </a:r>
            <a:r>
              <a:rPr lang="en-US" sz="700" dirty="0" smtClean="0"/>
              <a:t>. </a:t>
            </a:r>
            <a:r>
              <a:rPr lang="en-US" sz="700" dirty="0" smtClean="0">
                <a:solidFill>
                  <a:srgbClr val="FF0000"/>
                </a:solidFill>
              </a:rPr>
              <a:t>**</a:t>
            </a:r>
            <a:r>
              <a:rPr lang="en-US" sz="700" dirty="0" smtClean="0"/>
              <a:t>Quantities estimated using </a:t>
            </a:r>
            <a:r>
              <a:rPr lang="en-US" sz="700" dirty="0" smtClean="0">
                <a:hlinkClick r:id="rId2"/>
              </a:rPr>
              <a:t>this</a:t>
            </a:r>
            <a:r>
              <a:rPr lang="en-US" sz="700" dirty="0" smtClean="0"/>
              <a:t> reference.</a:t>
            </a:r>
            <a:endParaRPr lang="en-US" sz="700" dirty="0"/>
          </a:p>
          <a:p>
            <a:r>
              <a:rPr lang="en-US" sz="700" dirty="0"/>
              <a:t>For Discussion Purposes Only. The intent of this slide is to represent NPRR 863 (with ERCOT comments from 7/6/2018). Protocol language prevails to the extent of any inconsistency with this one page summary.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343874" y="6024369"/>
            <a:ext cx="2217807" cy="19690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1" b="1" i="1" dirty="0">
                <a:solidFill>
                  <a:schemeClr val="tx1"/>
                </a:solidFill>
              </a:rPr>
              <a:t>Overall A/S: 3,807 to 5,958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3454732" y="6024304"/>
            <a:ext cx="8163541" cy="201032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</a:rPr>
              <a:t>Overall A/S: 3,807 to 5,958 MW</a:t>
            </a:r>
            <a:r>
              <a:rPr lang="en-US" sz="1100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0838571" y="47307"/>
            <a:ext cx="13534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Last Edited on 7/16/2018</a:t>
            </a:r>
          </a:p>
        </p:txBody>
      </p:sp>
    </p:spTree>
    <p:extLst>
      <p:ext uri="{BB962C8B-B14F-4D97-AF65-F5344CB8AC3E}">
        <p14:creationId xmlns:p14="http://schemas.microsoft.com/office/powerpoint/2010/main" val="379438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ERCOT_Identity_v.2</Template>
  <TotalTime>425</TotalTime>
  <Words>349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Courier New</vt:lpstr>
      <vt:lpstr>TradeGothic LT</vt:lpstr>
      <vt:lpstr>TradeGothic LT Bold</vt:lpstr>
      <vt:lpstr>Wingdings</vt:lpstr>
      <vt:lpstr>1_Office Theme</vt:lpstr>
      <vt:lpstr>2_Custom Design</vt:lpstr>
      <vt:lpstr>3_Custom Design</vt:lpstr>
      <vt:lpstr>Proposed NPRR 863 Ancillary Service Framework Changes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Mago, Nitika</cp:lastModifiedBy>
  <cp:revision>76</cp:revision>
  <dcterms:created xsi:type="dcterms:W3CDTF">2018-07-05T19:49:43Z</dcterms:created>
  <dcterms:modified xsi:type="dcterms:W3CDTF">2018-07-16T22:29:04Z</dcterms:modified>
</cp:coreProperties>
</file>