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5"/>
  </p:notesMasterIdLst>
  <p:handoutMasterIdLst>
    <p:handoutMasterId r:id="rId16"/>
  </p:handoutMasterIdLst>
  <p:sldIdLst>
    <p:sldId id="260" r:id="rId6"/>
    <p:sldId id="316" r:id="rId7"/>
    <p:sldId id="365" r:id="rId8"/>
    <p:sldId id="364" r:id="rId9"/>
    <p:sldId id="366" r:id="rId10"/>
    <p:sldId id="367" r:id="rId11"/>
    <p:sldId id="368" r:id="rId12"/>
    <p:sldId id="355" r:id="rId13"/>
    <p:sldId id="361"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utler, Luke" initials="BL" lastIdx="2" clrIdx="0">
    <p:extLst>
      <p:ext uri="{19B8F6BF-5375-455C-9EA6-DF929625EA0E}">
        <p15:presenceInfo xmlns:p15="http://schemas.microsoft.com/office/powerpoint/2012/main" userId="S-1-5-21-639947351-343809578-3807592339-40556" providerId="AD"/>
      </p:ext>
    </p:extLst>
  </p:cmAuthor>
  <p:cmAuthor id="2" name="Mago, Nitika" initials="NVM" lastIdx="3" clrIdx="1">
    <p:extLst>
      <p:ext uri="{19B8F6BF-5375-455C-9EA6-DF929625EA0E}">
        <p15:presenceInfo xmlns:p15="http://schemas.microsoft.com/office/powerpoint/2012/main" userId="Mago, Nitik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79373" autoAdjust="0"/>
  </p:normalViewPr>
  <p:slideViewPr>
    <p:cSldViewPr showGuides="1">
      <p:cViewPr varScale="1">
        <p:scale>
          <a:sx n="101" d="100"/>
          <a:sy n="101" d="100"/>
        </p:scale>
        <p:origin x="1848" y="114"/>
      </p:cViewPr>
      <p:guideLst>
        <p:guide orient="horz" pos="2160"/>
        <p:guide pos="2880"/>
      </p:guideLst>
    </p:cSldViewPr>
  </p:slideViewPr>
  <p:notesTextViewPr>
    <p:cViewPr>
      <p:scale>
        <a:sx n="3" d="2"/>
        <a:sy n="3" d="2"/>
      </p:scale>
      <p:origin x="0" y="0"/>
    </p:cViewPr>
  </p:notesTextViewPr>
  <p:notesViewPr>
    <p:cSldViewPr showGuides="1">
      <p:cViewPr varScale="1">
        <p:scale>
          <a:sx n="99" d="100"/>
          <a:sy n="99" d="100"/>
        </p:scale>
        <p:origin x="3528"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7/16/2018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7/16/2018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154576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ATG = Average Telemetered Generation = the average telemetered generation of the Generation Resource or for the aggregate of the IRRs within a IRR Group for the five-minute clock interval</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ARI = Average Regulation Instruction = the amount of regulation that the Generation Resource or IRR Group should have produced based on the LFC deployment signals, calculated by LFC, during each five-minute clock interval</a:t>
            </a:r>
          </a:p>
          <a:p>
            <a:r>
              <a:rPr lang="en-US" sz="1200" kern="1200" dirty="0" smtClean="0">
                <a:solidFill>
                  <a:schemeClr val="tx1"/>
                </a:solidFill>
                <a:effectLst/>
                <a:latin typeface="+mn-lt"/>
                <a:ea typeface="+mn-ea"/>
                <a:cs typeface="+mn-cs"/>
              </a:rPr>
              <a:t>∆frequency is actual frequency minus 60 Hz</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EPFR = Estimated Primary Frequency Response (MW) = if │∆frequency│≤ Governor Dead-Band then EPFR = zero, if not then if ∆frequency &gt; zero, EPFR = (∆frequency - Governor Dead-Band)/((droop value * 60) – Governor Dead-Band) * HSL * -1, if not then if ∆frequency &lt; zero, EPFR = (∆frequency + Governor Dead-Band)/((droop value * 60) – Governor Dead-Band) * HSL * -1</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AEPFR = Average Estimated Primary Frequency Response = the Estimated Primary Frequency Response (MW) will be calculated every four seconds using a Resource specific droop value where 5% droop = 0.05 the Governor Dead-Band (Hz) and Resource HSL (MW) provided by the Resource Entity, and the frequency deviation (Hz) from 60 Hz and averaged for the five-minute clock interval.  For Combined Cycle Generation Resources, or Generation Resources that have been approved to telemeter Non-Frequency Responsive Capacity (NFRC), the HSL will be reduced by the telemetered NFRC MW to calculate the EPFR.  For Combined Cycle Generation Resources, 5.78% Governor droop shall be used.  The Resource-specific calculations will be aggregated for IRR Groups.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ABP = Average Base Point = the time-weighted average of a linearly ramped Base Point or sum of Base Points for IRR Groups, for the five-minute clock interval.  The linearly ramped Base Point is calculated every four seconds such that it ramps from its initial value to the SCED Base Point over a five-minute period.  The initial value of the linearly ramped Base Point will be the four-second value of the previous linearly ramped Base Point at the time the new SCED Base Point is received into the ERCOT Energy Management System (EMS).  In the event that the SCED Base Point is received after the five-minute ramp period, the linearly ramped Base Point will continue at a constant value equal to the ending four-second value of the five-minute ramp.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112885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41912825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ATG = Average Telemetered Generation = the average telemetered generation of the Generation Resource or for the aggregate of the IRRs within a IRR Group for the five-minute clock interval</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ARI = Average Regulation Instruction = the amount of regulation that the Generation Resource or IRR Group should have produced based on the LFC deployment signals, calculated by LFC, during each five-minute clock interval</a:t>
            </a:r>
          </a:p>
          <a:p>
            <a:r>
              <a:rPr lang="en-US" sz="1200" kern="1200" dirty="0" smtClean="0">
                <a:solidFill>
                  <a:schemeClr val="tx1"/>
                </a:solidFill>
                <a:effectLst/>
                <a:latin typeface="+mn-lt"/>
                <a:ea typeface="+mn-ea"/>
                <a:cs typeface="+mn-cs"/>
              </a:rPr>
              <a:t>∆frequency is actual frequency minus 60 Hz</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EPFR = Estimated Primary Frequency Response (MW) = if │∆frequency│≤ Governor Dead-Band then EPFR = zero, if not then if ∆frequency &gt; zero, EPFR = (∆frequency - Governor Dead-Band)/((droop value * 60) – Governor Dead-Band) * HSL * -1, if not then if ∆frequency &lt; zero, EPFR = (∆frequency + Governor Dead-Band)/((droop value * 60) – Governor Dead-Band) * HSL * -1</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AEPFR = Average Estimated Primary Frequency Response = the Estimated Primary Frequency Response (MW) will be calculated every four seconds using a Resource specific droop value where 5% droop = 0.05 the Governor Dead-Band (Hz) and Resource HSL (MW) provided by the Resource Entity, and the frequency deviation (Hz) from 60 Hz and averaged for the five-minute clock interval.  For Combined Cycle Generation Resources, or Generation Resources that have been approved to telemeter Non-Frequency Responsive Capacity (NFRC), the HSL will be reduced by the telemetered NFRC MW to calculate the EPFR.  For Combined Cycle Generation Resources, 5.78% Governor droop shall be used.  The Resource-specific calculations will be aggregated for IRR Groups.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ABP = Average Base Point = the time-weighted average of a linearly ramped Base Point or sum of Base Points for IRR Groups, for the five-minute clock interval.  The linearly ramped Base Point is calculated every four seconds such that it ramps from its initial value to the SCED Base Point over a five-minute period.  The initial value of the linearly ramped Base Point will be the four-second value of the previous linearly ramped Base Point at the time the new SCED Base Point is received into the ERCOT Energy Management System (EMS).  In the event that the SCED Base Point is received after the five-minute ramp period, the linearly ramped Base Point will continue at a constant value equal to the ending four-second value of the five-minute ramp.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871700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dirty="0"/>
          </a:p>
        </p:txBody>
      </p:sp>
    </p:spTree>
    <p:extLst>
      <p:ext uri="{BB962C8B-B14F-4D97-AF65-F5344CB8AC3E}">
        <p14:creationId xmlns:p14="http://schemas.microsoft.com/office/powerpoint/2010/main" val="423655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dirty="0"/>
          </a:p>
        </p:txBody>
      </p:sp>
    </p:spTree>
    <p:extLst>
      <p:ext uri="{BB962C8B-B14F-4D97-AF65-F5344CB8AC3E}">
        <p14:creationId xmlns:p14="http://schemas.microsoft.com/office/powerpoint/2010/main" val="3585897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38100" y="6611779"/>
            <a:ext cx="1219200" cy="246221"/>
          </a:xfrm>
          <a:prstGeom prst="rect">
            <a:avLst/>
          </a:prstGeom>
          <a:noFill/>
        </p:spPr>
        <p:txBody>
          <a:bodyPr wrap="square" rtlCol="0">
            <a:spAutoFit/>
          </a:bodyPr>
          <a:lstStyle/>
          <a:p>
            <a:pPr algn="l"/>
            <a:r>
              <a:rPr lang="en-US" sz="1000" b="1" baseline="0" dirty="0" smtClean="0">
                <a:solidFill>
                  <a:schemeClr val="tx2"/>
                </a:solidFill>
              </a:rPr>
              <a:t>CONFIDENTIAL</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257800" cy="2739211"/>
          </a:xfrm>
          <a:prstGeom prst="rect">
            <a:avLst/>
          </a:prstGeom>
          <a:noFill/>
        </p:spPr>
        <p:txBody>
          <a:bodyPr wrap="square" rtlCol="0">
            <a:spAutoFit/>
          </a:bodyPr>
          <a:lstStyle/>
          <a:p>
            <a:r>
              <a:rPr lang="en-US" sz="2000" b="1" dirty="0" smtClean="0">
                <a:solidFill>
                  <a:schemeClr val="tx2"/>
                </a:solidFill>
              </a:rPr>
              <a:t>NPRR879</a:t>
            </a:r>
          </a:p>
          <a:p>
            <a:endParaRPr lang="en-US" sz="2000" b="1" dirty="0">
              <a:solidFill>
                <a:schemeClr val="tx2"/>
              </a:solidFill>
            </a:endParaRPr>
          </a:p>
          <a:p>
            <a:r>
              <a:rPr lang="en-US" sz="2000" b="1" dirty="0" smtClean="0">
                <a:solidFill>
                  <a:schemeClr val="tx2"/>
                </a:solidFill>
              </a:rPr>
              <a:t>SCED </a:t>
            </a:r>
            <a:r>
              <a:rPr lang="en-US" sz="2000" b="1" dirty="0">
                <a:solidFill>
                  <a:schemeClr val="tx2"/>
                </a:solidFill>
              </a:rPr>
              <a:t>Base Point and Performance Evaluation Changes for IRRs that Carry Ancillary Services</a:t>
            </a:r>
            <a:endParaRPr lang="en-US" dirty="0" smtClean="0">
              <a:solidFill>
                <a:schemeClr val="tx2"/>
              </a:solidFill>
            </a:endParaRPr>
          </a:p>
          <a:p>
            <a:endParaRPr lang="en-US" dirty="0">
              <a:solidFill>
                <a:schemeClr val="tx2"/>
              </a:solidFill>
            </a:endParaRPr>
          </a:p>
          <a:p>
            <a:r>
              <a:rPr lang="en-US" dirty="0" smtClean="0">
                <a:solidFill>
                  <a:schemeClr val="tx2"/>
                </a:solidFill>
              </a:rPr>
              <a:t>Operations Planning</a:t>
            </a:r>
          </a:p>
          <a:p>
            <a:endParaRPr lang="en-US" dirty="0">
              <a:solidFill>
                <a:schemeClr val="tx2"/>
              </a:solidFill>
            </a:endParaRPr>
          </a:p>
          <a:p>
            <a:r>
              <a:rPr lang="en-US" dirty="0" smtClean="0">
                <a:solidFill>
                  <a:schemeClr val="tx2"/>
                </a:solidFill>
              </a:rPr>
              <a:t>7/17/2018</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Background</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6" name="TextBox 5"/>
          <p:cNvSpPr txBox="1"/>
          <p:nvPr/>
        </p:nvSpPr>
        <p:spPr>
          <a:xfrm>
            <a:off x="457200" y="1063858"/>
            <a:ext cx="8382000" cy="5139869"/>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2000" dirty="0">
                <a:solidFill>
                  <a:schemeClr val="tx2"/>
                </a:solidFill>
              </a:rPr>
              <a:t>Currently</a:t>
            </a:r>
            <a:r>
              <a:rPr lang="en-US" sz="2000" dirty="0" smtClean="0">
                <a:solidFill>
                  <a:srgbClr val="FF0000"/>
                </a:solidFill>
              </a:rPr>
              <a:t> </a:t>
            </a:r>
            <a:r>
              <a:rPr lang="en-US" sz="2000" dirty="0" smtClean="0">
                <a:solidFill>
                  <a:schemeClr val="tx2"/>
                </a:solidFill>
              </a:rPr>
              <a:t>three </a:t>
            </a:r>
            <a:r>
              <a:rPr lang="en-US" sz="2000" dirty="0">
                <a:solidFill>
                  <a:schemeClr val="tx2"/>
                </a:solidFill>
              </a:rPr>
              <a:t>IRRs </a:t>
            </a:r>
            <a:r>
              <a:rPr lang="en-US" sz="2000" dirty="0" smtClean="0">
                <a:solidFill>
                  <a:schemeClr val="tx2"/>
                </a:solidFill>
              </a:rPr>
              <a:t>are qualified </a:t>
            </a:r>
            <a:r>
              <a:rPr lang="en-US" sz="2000" dirty="0">
                <a:solidFill>
                  <a:schemeClr val="tx2"/>
                </a:solidFill>
              </a:rPr>
              <a:t>to provide </a:t>
            </a:r>
            <a:r>
              <a:rPr lang="en-US" sz="2000" dirty="0" smtClean="0">
                <a:solidFill>
                  <a:schemeClr val="tx2"/>
                </a:solidFill>
              </a:rPr>
              <a:t>Regulation-Service </a:t>
            </a:r>
          </a:p>
          <a:p>
            <a:pPr marL="800100" lvl="1" indent="-342900">
              <a:spcBef>
                <a:spcPct val="20000"/>
              </a:spcBef>
              <a:buFont typeface="Arial" panose="020B0604020202020204" pitchFamily="34" charset="0"/>
              <a:buChar char="−"/>
            </a:pPr>
            <a:r>
              <a:rPr lang="en-US" sz="2000" dirty="0">
                <a:solidFill>
                  <a:schemeClr val="tx2"/>
                </a:solidFill>
              </a:rPr>
              <a:t>T</a:t>
            </a:r>
            <a:r>
              <a:rPr lang="en-US" sz="2000" dirty="0" smtClean="0">
                <a:solidFill>
                  <a:schemeClr val="tx2"/>
                </a:solidFill>
              </a:rPr>
              <a:t>here </a:t>
            </a:r>
            <a:r>
              <a:rPr lang="en-US" sz="2000" dirty="0" smtClean="0">
                <a:solidFill>
                  <a:schemeClr val="tx2"/>
                </a:solidFill>
              </a:rPr>
              <a:t>is a gap in the Protocols</a:t>
            </a:r>
            <a:r>
              <a:rPr lang="en-US" sz="2000" dirty="0" smtClean="0">
                <a:solidFill>
                  <a:srgbClr val="FF0000"/>
                </a:solidFill>
              </a:rPr>
              <a:t> </a:t>
            </a:r>
            <a:r>
              <a:rPr lang="en-US" sz="2000" dirty="0">
                <a:solidFill>
                  <a:schemeClr val="tx2"/>
                </a:solidFill>
              </a:rPr>
              <a:t>which</a:t>
            </a:r>
            <a:r>
              <a:rPr lang="en-US" sz="2000" dirty="0" smtClean="0">
                <a:solidFill>
                  <a:srgbClr val="FF0000"/>
                </a:solidFill>
              </a:rPr>
              <a:t> </a:t>
            </a:r>
            <a:r>
              <a:rPr lang="en-US" sz="2000" dirty="0" smtClean="0">
                <a:solidFill>
                  <a:schemeClr val="tx2"/>
                </a:solidFill>
              </a:rPr>
              <a:t>do not specify </a:t>
            </a:r>
            <a:r>
              <a:rPr lang="en-US" sz="2000" dirty="0" smtClean="0">
                <a:solidFill>
                  <a:schemeClr val="tx2"/>
                </a:solidFill>
              </a:rPr>
              <a:t>metrics </a:t>
            </a:r>
            <a:r>
              <a:rPr lang="en-US" sz="2000" dirty="0" smtClean="0">
                <a:solidFill>
                  <a:schemeClr val="tx2"/>
                </a:solidFill>
              </a:rPr>
              <a:t>to score performance</a:t>
            </a:r>
            <a:r>
              <a:rPr lang="en-US" sz="2000" dirty="0" smtClean="0">
                <a:solidFill>
                  <a:srgbClr val="FF0000"/>
                </a:solidFill>
              </a:rPr>
              <a:t> </a:t>
            </a:r>
            <a:r>
              <a:rPr lang="en-US" sz="2000" dirty="0">
                <a:solidFill>
                  <a:schemeClr val="tx2"/>
                </a:solidFill>
              </a:rPr>
              <a:t>of</a:t>
            </a:r>
            <a:r>
              <a:rPr lang="en-US" sz="2000" dirty="0" smtClean="0">
                <a:solidFill>
                  <a:srgbClr val="FF0000"/>
                </a:solidFill>
              </a:rPr>
              <a:t> </a:t>
            </a:r>
            <a:r>
              <a:rPr lang="en-US" sz="2000" dirty="0">
                <a:solidFill>
                  <a:schemeClr val="tx2"/>
                </a:solidFill>
              </a:rPr>
              <a:t>IRRs</a:t>
            </a:r>
            <a:r>
              <a:rPr lang="en-US" sz="2000" dirty="0" smtClean="0">
                <a:solidFill>
                  <a:srgbClr val="FF0000"/>
                </a:solidFill>
              </a:rPr>
              <a:t> </a:t>
            </a:r>
            <a:r>
              <a:rPr lang="en-US" sz="2000" dirty="0">
                <a:solidFill>
                  <a:schemeClr val="tx2"/>
                </a:solidFill>
              </a:rPr>
              <a:t>when</a:t>
            </a:r>
            <a:r>
              <a:rPr lang="en-US" sz="2000" dirty="0" smtClean="0">
                <a:solidFill>
                  <a:srgbClr val="FF0000"/>
                </a:solidFill>
              </a:rPr>
              <a:t> </a:t>
            </a:r>
            <a:r>
              <a:rPr lang="en-US" sz="2000" dirty="0">
                <a:solidFill>
                  <a:schemeClr val="tx2"/>
                </a:solidFill>
              </a:rPr>
              <a:t>carrying</a:t>
            </a:r>
            <a:r>
              <a:rPr lang="en-US" sz="2000" dirty="0" smtClean="0">
                <a:solidFill>
                  <a:srgbClr val="FF0000"/>
                </a:solidFill>
              </a:rPr>
              <a:t> </a:t>
            </a:r>
            <a:r>
              <a:rPr lang="en-US" sz="2000" dirty="0">
                <a:solidFill>
                  <a:schemeClr val="tx2"/>
                </a:solidFill>
              </a:rPr>
              <a:t>Ancillary</a:t>
            </a:r>
            <a:r>
              <a:rPr lang="en-US" sz="2000" dirty="0">
                <a:solidFill>
                  <a:srgbClr val="FF0000"/>
                </a:solidFill>
              </a:rPr>
              <a:t> </a:t>
            </a:r>
            <a:r>
              <a:rPr lang="en-US" sz="2000" dirty="0">
                <a:solidFill>
                  <a:schemeClr val="tx2"/>
                </a:solidFill>
              </a:rPr>
              <a:t>Service (A/S)</a:t>
            </a:r>
          </a:p>
          <a:p>
            <a:pPr>
              <a:spcBef>
                <a:spcPct val="20000"/>
              </a:spcBef>
            </a:pPr>
            <a:endParaRPr lang="en-US" sz="2000" dirty="0" smtClean="0">
              <a:solidFill>
                <a:schemeClr val="tx2"/>
              </a:solidFill>
            </a:endParaRPr>
          </a:p>
          <a:p>
            <a:pPr marL="342900" indent="-342900">
              <a:spcBef>
                <a:spcPct val="20000"/>
              </a:spcBef>
              <a:buFont typeface="Arial" panose="020B0604020202020204" pitchFamily="34" charset="0"/>
              <a:buChar char="•"/>
            </a:pPr>
            <a:r>
              <a:rPr lang="en-US" sz="2000" dirty="0" smtClean="0">
                <a:solidFill>
                  <a:schemeClr val="tx2"/>
                </a:solidFill>
              </a:rPr>
              <a:t>NPRR 879 proposes </a:t>
            </a:r>
            <a:r>
              <a:rPr lang="en-US" sz="2000" dirty="0">
                <a:solidFill>
                  <a:schemeClr val="tx2"/>
                </a:solidFill>
              </a:rPr>
              <a:t>the</a:t>
            </a:r>
            <a:r>
              <a:rPr lang="en-US" sz="2000" dirty="0" smtClean="0">
                <a:solidFill>
                  <a:srgbClr val="FF0000"/>
                </a:solidFill>
              </a:rPr>
              <a:t> </a:t>
            </a:r>
            <a:r>
              <a:rPr lang="en-US" sz="2000" dirty="0">
                <a:solidFill>
                  <a:schemeClr val="tx2"/>
                </a:solidFill>
              </a:rPr>
              <a:t>following</a:t>
            </a:r>
            <a:r>
              <a:rPr lang="en-US" sz="2000" dirty="0" smtClean="0">
                <a:solidFill>
                  <a:srgbClr val="FF0000"/>
                </a:solidFill>
              </a:rPr>
              <a:t> </a:t>
            </a:r>
            <a:r>
              <a:rPr lang="en-US" sz="2000" dirty="0">
                <a:solidFill>
                  <a:schemeClr val="tx2"/>
                </a:solidFill>
              </a:rPr>
              <a:t>two</a:t>
            </a:r>
            <a:r>
              <a:rPr lang="en-US" sz="2000" dirty="0" smtClean="0">
                <a:solidFill>
                  <a:srgbClr val="FF0000"/>
                </a:solidFill>
              </a:rPr>
              <a:t> </a:t>
            </a:r>
            <a:r>
              <a:rPr lang="en-US" sz="2000" dirty="0">
                <a:solidFill>
                  <a:schemeClr val="tx2"/>
                </a:solidFill>
              </a:rPr>
              <a:t>changes</a:t>
            </a:r>
            <a:r>
              <a:rPr lang="en-US" sz="2000" dirty="0" smtClean="0">
                <a:solidFill>
                  <a:schemeClr val="tx2"/>
                </a:solidFill>
              </a:rPr>
              <a:t>:</a:t>
            </a:r>
          </a:p>
          <a:p>
            <a:pPr marL="800100" lvl="1" indent="-342900">
              <a:spcBef>
                <a:spcPct val="20000"/>
              </a:spcBef>
              <a:buFont typeface="Arial" panose="020B0604020202020204" pitchFamily="34" charset="0"/>
              <a:buChar char="−"/>
            </a:pPr>
            <a:r>
              <a:rPr lang="en-US" sz="2000" dirty="0" smtClean="0">
                <a:solidFill>
                  <a:schemeClr val="tx2"/>
                </a:solidFill>
              </a:rPr>
              <a:t>Generation </a:t>
            </a:r>
            <a:r>
              <a:rPr lang="en-US" sz="2000" dirty="0">
                <a:solidFill>
                  <a:schemeClr val="tx2"/>
                </a:solidFill>
              </a:rPr>
              <a:t>Resource Energy Deployment Performance (GREDP) based</a:t>
            </a:r>
            <a:r>
              <a:rPr lang="en-US" sz="2000" dirty="0" smtClean="0">
                <a:solidFill>
                  <a:srgbClr val="FF0000"/>
                </a:solidFill>
              </a:rPr>
              <a:t> </a:t>
            </a:r>
            <a:r>
              <a:rPr lang="en-US" sz="2000" dirty="0">
                <a:solidFill>
                  <a:schemeClr val="tx2"/>
                </a:solidFill>
              </a:rPr>
              <a:t>performance</a:t>
            </a:r>
            <a:r>
              <a:rPr lang="en-US" sz="2000" dirty="0" smtClean="0">
                <a:solidFill>
                  <a:srgbClr val="FF0000"/>
                </a:solidFill>
              </a:rPr>
              <a:t> </a:t>
            </a:r>
            <a:r>
              <a:rPr lang="en-US" sz="2000" dirty="0" smtClean="0">
                <a:solidFill>
                  <a:schemeClr val="tx2"/>
                </a:solidFill>
              </a:rPr>
              <a:t>metrics, analogous to conventional generators, </a:t>
            </a:r>
            <a:r>
              <a:rPr lang="en-US" sz="2000" dirty="0">
                <a:solidFill>
                  <a:schemeClr val="tx2"/>
                </a:solidFill>
              </a:rPr>
              <a:t>to score IRR performance during </a:t>
            </a:r>
            <a:r>
              <a:rPr lang="en-US" sz="2000" dirty="0" smtClean="0">
                <a:solidFill>
                  <a:schemeClr val="tx2"/>
                </a:solidFill>
              </a:rPr>
              <a:t>intervals when carrying </a:t>
            </a:r>
            <a:r>
              <a:rPr lang="en-US" sz="2000" dirty="0" smtClean="0">
                <a:solidFill>
                  <a:schemeClr val="tx2"/>
                </a:solidFill>
              </a:rPr>
              <a:t>A/S</a:t>
            </a:r>
            <a:endParaRPr lang="en-US" sz="2000" dirty="0">
              <a:solidFill>
                <a:schemeClr val="tx2"/>
              </a:solidFill>
            </a:endParaRPr>
          </a:p>
          <a:p>
            <a:pPr marL="800100" lvl="1" indent="-342900">
              <a:spcBef>
                <a:spcPct val="20000"/>
              </a:spcBef>
              <a:buFont typeface="Arial" panose="020B0604020202020204" pitchFamily="34" charset="0"/>
              <a:buChar char="−"/>
            </a:pPr>
            <a:r>
              <a:rPr lang="en-US" sz="2000" dirty="0" smtClean="0">
                <a:solidFill>
                  <a:schemeClr val="tx2"/>
                </a:solidFill>
              </a:rPr>
              <a:t>IRRs </a:t>
            </a:r>
            <a:r>
              <a:rPr lang="en-US" sz="2000" dirty="0">
                <a:solidFill>
                  <a:schemeClr val="tx2"/>
                </a:solidFill>
              </a:rPr>
              <a:t>when</a:t>
            </a:r>
            <a:r>
              <a:rPr lang="en-US" sz="2000" dirty="0" smtClean="0">
                <a:solidFill>
                  <a:srgbClr val="FF0000"/>
                </a:solidFill>
              </a:rPr>
              <a:t> </a:t>
            </a:r>
            <a:r>
              <a:rPr lang="en-US" sz="2000" dirty="0" smtClean="0">
                <a:solidFill>
                  <a:schemeClr val="tx2"/>
                </a:solidFill>
              </a:rPr>
              <a:t>carrying </a:t>
            </a:r>
            <a:r>
              <a:rPr lang="en-US" sz="2000" dirty="0">
                <a:solidFill>
                  <a:schemeClr val="tx2"/>
                </a:solidFill>
              </a:rPr>
              <a:t>A/S</a:t>
            </a:r>
            <a:r>
              <a:rPr lang="en-US" sz="2000" dirty="0" smtClean="0">
                <a:solidFill>
                  <a:schemeClr val="tx2"/>
                </a:solidFill>
              </a:rPr>
              <a:t> will receive </a:t>
            </a:r>
            <a:r>
              <a:rPr lang="en-US" sz="2000" dirty="0">
                <a:solidFill>
                  <a:schemeClr val="tx2"/>
                </a:solidFill>
              </a:rPr>
              <a:t>a </a:t>
            </a:r>
            <a:r>
              <a:rPr lang="en-US" sz="2000" dirty="0" smtClean="0">
                <a:solidFill>
                  <a:schemeClr val="tx2"/>
                </a:solidFill>
              </a:rPr>
              <a:t>SCED </a:t>
            </a:r>
            <a:r>
              <a:rPr lang="en-US" sz="2000" dirty="0">
                <a:solidFill>
                  <a:schemeClr val="tx2"/>
                </a:solidFill>
              </a:rPr>
              <a:t>Base Point that</a:t>
            </a:r>
            <a:r>
              <a:rPr lang="en-US" sz="2000" dirty="0" smtClean="0">
                <a:solidFill>
                  <a:srgbClr val="FF0000"/>
                </a:solidFill>
              </a:rPr>
              <a:t> </a:t>
            </a:r>
            <a:r>
              <a:rPr lang="en-US" sz="2000" dirty="0">
                <a:solidFill>
                  <a:schemeClr val="tx2"/>
                </a:solidFill>
              </a:rPr>
              <a:t>is</a:t>
            </a:r>
            <a:r>
              <a:rPr lang="en-US" sz="2000" dirty="0" smtClean="0">
                <a:solidFill>
                  <a:srgbClr val="FF0000"/>
                </a:solidFill>
              </a:rPr>
              <a:t> </a:t>
            </a:r>
            <a:r>
              <a:rPr lang="en-US" sz="2000" dirty="0" smtClean="0">
                <a:solidFill>
                  <a:schemeClr val="tx2"/>
                </a:solidFill>
              </a:rPr>
              <a:t>calculated </a:t>
            </a:r>
            <a:r>
              <a:rPr lang="en-US" sz="2000" dirty="0">
                <a:solidFill>
                  <a:schemeClr val="tx2"/>
                </a:solidFill>
              </a:rPr>
              <a:t>using the five-minute intra-hour forecast of the </a:t>
            </a:r>
            <a:r>
              <a:rPr lang="en-US" sz="2000" dirty="0" smtClean="0">
                <a:solidFill>
                  <a:schemeClr val="tx2"/>
                </a:solidFill>
              </a:rPr>
              <a:t>IRR Resource and will be expected to follow this Base Point, analogous to conventional generators</a:t>
            </a:r>
          </a:p>
          <a:p>
            <a:pPr marL="342900" indent="-342900">
              <a:spcBef>
                <a:spcPct val="20000"/>
              </a:spcBef>
              <a:buFont typeface="Arial" panose="020B0604020202020204" pitchFamily="34" charset="0"/>
              <a:buChar char="•"/>
            </a:pPr>
            <a:endParaRPr lang="en-US" sz="2000" dirty="0" smtClean="0">
              <a:solidFill>
                <a:schemeClr val="tx2"/>
              </a:solidFill>
            </a:endParaRPr>
          </a:p>
          <a:p>
            <a:pPr marL="342900" indent="-342900">
              <a:spcBef>
                <a:spcPct val="20000"/>
              </a:spcBef>
              <a:buFont typeface="Arial" panose="020B0604020202020204" pitchFamily="34" charset="0"/>
              <a:buChar char="•"/>
            </a:pPr>
            <a:endParaRPr lang="en-US" sz="2000" dirty="0">
              <a:solidFill>
                <a:schemeClr val="tx2"/>
              </a:solidFill>
            </a:endParaRPr>
          </a:p>
        </p:txBody>
      </p:sp>
    </p:spTree>
    <p:extLst>
      <p:ext uri="{BB962C8B-B14F-4D97-AF65-F5344CB8AC3E}">
        <p14:creationId xmlns:p14="http://schemas.microsoft.com/office/powerpoint/2010/main" val="1773915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700" dirty="0" smtClean="0"/>
              <a:t>Scoring Performance for IRRs</a:t>
            </a:r>
            <a:endParaRPr lang="en-US" sz="27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mc:AlternateContent xmlns:mc="http://schemas.openxmlformats.org/markup-compatibility/2006" xmlns:a14="http://schemas.microsoft.com/office/drawing/2010/main">
        <mc:Choice Requires="a14">
          <p:sp>
            <p:nvSpPr>
              <p:cNvPr id="6" name="TextBox 5"/>
              <p:cNvSpPr txBox="1"/>
              <p:nvPr/>
            </p:nvSpPr>
            <p:spPr>
              <a:xfrm>
                <a:off x="533400" y="898201"/>
                <a:ext cx="8001000" cy="4476995"/>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2000" dirty="0" smtClean="0">
                    <a:solidFill>
                      <a:schemeClr val="tx2"/>
                    </a:solidFill>
                  </a:rPr>
                  <a:t>IRRs </a:t>
                </a:r>
                <a:r>
                  <a:rPr lang="en-US" sz="2000" dirty="0">
                    <a:solidFill>
                      <a:schemeClr val="tx2"/>
                    </a:solidFill>
                  </a:rPr>
                  <a:t>will now be required to meet performance standards for intervals </a:t>
                </a:r>
                <a:r>
                  <a:rPr lang="en-US" sz="2000" dirty="0" smtClean="0">
                    <a:solidFill>
                      <a:schemeClr val="tx2"/>
                    </a:solidFill>
                  </a:rPr>
                  <a:t>when carrying </a:t>
                </a:r>
                <a:r>
                  <a:rPr lang="en-US" sz="2000" dirty="0">
                    <a:solidFill>
                      <a:schemeClr val="tx2"/>
                    </a:solidFill>
                  </a:rPr>
                  <a:t>A/S </a:t>
                </a:r>
                <a:r>
                  <a:rPr lang="en-US" sz="2000" dirty="0" smtClean="0">
                    <a:solidFill>
                      <a:schemeClr val="tx2"/>
                    </a:solidFill>
                  </a:rPr>
                  <a:t>using GREDP</a:t>
                </a:r>
              </a:p>
              <a:p>
                <a:pPr marL="342900" indent="-342900">
                  <a:spcBef>
                    <a:spcPct val="20000"/>
                  </a:spcBef>
                  <a:buFont typeface="Arial" panose="020B0604020202020204" pitchFamily="34" charset="0"/>
                  <a:buChar char="•"/>
                </a:pPr>
                <a:endParaRPr lang="en-US" sz="2000" dirty="0">
                  <a:solidFill>
                    <a:schemeClr val="tx2"/>
                  </a:solidFill>
                </a:endParaRPr>
              </a:p>
              <a:p>
                <a:pPr marL="342900" indent="-342900">
                  <a:spcBef>
                    <a:spcPct val="20000"/>
                  </a:spcBef>
                  <a:buFont typeface="Arial" panose="020B0604020202020204" pitchFamily="34" charset="0"/>
                  <a:buChar char="•"/>
                </a:pPr>
                <a:r>
                  <a:rPr lang="en-US" sz="2000" dirty="0" smtClean="0">
                    <a:solidFill>
                      <a:schemeClr val="tx2"/>
                    </a:solidFill>
                  </a:rPr>
                  <a:t>GREDP formula does not change</a:t>
                </a:r>
              </a:p>
              <a:p>
                <a:pPr marL="800100" lvl="1" indent="-342900">
                  <a:spcBef>
                    <a:spcPct val="20000"/>
                  </a:spcBef>
                  <a:buFont typeface="Arial" panose="020B0604020202020204" pitchFamily="34" charset="0"/>
                  <a:buChar char="−"/>
                </a:pPr>
                <a:r>
                  <a:rPr lang="en-US" sz="2000" dirty="0" smtClean="0">
                    <a:solidFill>
                      <a:schemeClr val="tx2"/>
                    </a:solidFill>
                  </a:rPr>
                  <a:t>Base Point </a:t>
                </a:r>
                <a:r>
                  <a:rPr lang="en-US" sz="2000" dirty="0">
                    <a:solidFill>
                      <a:schemeClr val="tx2"/>
                    </a:solidFill>
                  </a:rPr>
                  <a:t>for IRRs carrying A/S will </a:t>
                </a:r>
                <a:r>
                  <a:rPr lang="en-US" sz="2000" dirty="0" smtClean="0">
                    <a:solidFill>
                      <a:schemeClr val="tx2"/>
                    </a:solidFill>
                  </a:rPr>
                  <a:t>update</a:t>
                </a:r>
                <a:r>
                  <a:rPr lang="en-US" sz="2000" dirty="0" smtClean="0">
                    <a:solidFill>
                      <a:srgbClr val="FF0000"/>
                    </a:solidFill>
                  </a:rPr>
                  <a:t> </a:t>
                </a:r>
                <a:r>
                  <a:rPr lang="en-US" sz="2000" dirty="0" smtClean="0">
                    <a:solidFill>
                      <a:schemeClr val="tx2"/>
                    </a:solidFill>
                  </a:rPr>
                  <a:t>to </a:t>
                </a:r>
                <a:r>
                  <a:rPr lang="en-US" sz="2000" dirty="0">
                    <a:solidFill>
                      <a:schemeClr val="tx2"/>
                    </a:solidFill>
                  </a:rPr>
                  <a:t>be the 5 min </a:t>
                </a:r>
                <a:r>
                  <a:rPr lang="en-US" sz="2000" dirty="0" smtClean="0">
                    <a:solidFill>
                      <a:schemeClr val="tx2"/>
                    </a:solidFill>
                  </a:rPr>
                  <a:t>forecast</a:t>
                </a:r>
              </a:p>
              <a:p>
                <a:pPr marL="342900" indent="-342900">
                  <a:spcBef>
                    <a:spcPct val="20000"/>
                  </a:spcBef>
                  <a:buFont typeface="Arial" panose="020B0604020202020204" pitchFamily="34" charset="0"/>
                  <a:buChar char="•"/>
                </a:pPr>
                <a:endParaRPr lang="en-US" sz="2400" i="1" dirty="0">
                  <a:solidFill>
                    <a:schemeClr val="tx2"/>
                  </a:solidFill>
                  <a:latin typeface="Cambria Math" panose="02040503050406030204" pitchFamily="18" charset="0"/>
                </a:endParaRPr>
              </a:p>
              <a:p>
                <a:pPr>
                  <a:spcBef>
                    <a:spcPct val="20000"/>
                  </a:spcBef>
                </a:pPr>
                <a14:m>
                  <m:oMathPara xmlns:m="http://schemas.openxmlformats.org/officeDocument/2006/math">
                    <m:oMathParaPr>
                      <m:jc m:val="centerGroup"/>
                    </m:oMathParaPr>
                    <m:oMath xmlns:m="http://schemas.openxmlformats.org/officeDocument/2006/math">
                      <m:r>
                        <a:rPr lang="en-US" sz="2400" i="1">
                          <a:solidFill>
                            <a:schemeClr val="tx2"/>
                          </a:solidFill>
                          <a:latin typeface="Cambria Math" panose="02040503050406030204" pitchFamily="18" charset="0"/>
                        </a:rPr>
                        <m:t>𝐺𝑅𝐸𝐷𝑃</m:t>
                      </m:r>
                      <m:r>
                        <a:rPr lang="en-US" sz="2400" i="1">
                          <a:solidFill>
                            <a:schemeClr val="tx2"/>
                          </a:solidFill>
                          <a:latin typeface="Cambria Math" panose="02040503050406030204" pitchFamily="18" charset="0"/>
                        </a:rPr>
                        <m:t> </m:t>
                      </m:r>
                      <m:d>
                        <m:dPr>
                          <m:ctrlPr>
                            <a:rPr lang="en-US" sz="2400" i="1">
                              <a:solidFill>
                                <a:schemeClr val="tx2"/>
                              </a:solidFill>
                              <a:latin typeface="Cambria Math" panose="02040503050406030204" pitchFamily="18" charset="0"/>
                            </a:rPr>
                          </m:ctrlPr>
                        </m:dPr>
                        <m:e>
                          <m:r>
                            <a:rPr lang="en-US" sz="2400" i="1">
                              <a:solidFill>
                                <a:schemeClr val="tx2"/>
                              </a:solidFill>
                              <a:latin typeface="Cambria Math" panose="02040503050406030204" pitchFamily="18" charset="0"/>
                            </a:rPr>
                            <m:t>%</m:t>
                          </m:r>
                        </m:e>
                      </m:d>
                      <m:r>
                        <a:rPr lang="en-US" sz="2400" i="1">
                          <a:solidFill>
                            <a:schemeClr val="tx2"/>
                          </a:solidFill>
                          <a:latin typeface="Cambria Math" panose="02040503050406030204" pitchFamily="18" charset="0"/>
                        </a:rPr>
                        <m:t>= </m:t>
                      </m:r>
                      <m:r>
                        <a:rPr lang="en-US" sz="2400" i="1">
                          <a:solidFill>
                            <a:schemeClr val="tx2"/>
                          </a:solidFill>
                          <a:latin typeface="Cambria Math" panose="02040503050406030204" pitchFamily="18" charset="0"/>
                        </a:rPr>
                        <m:t>𝐴𝐵𝑆</m:t>
                      </m:r>
                      <m:d>
                        <m:dPr>
                          <m:begChr m:val="["/>
                          <m:endChr m:val="]"/>
                          <m:ctrlPr>
                            <a:rPr lang="en-US" sz="2400" i="1">
                              <a:solidFill>
                                <a:schemeClr val="tx2"/>
                              </a:solidFill>
                              <a:latin typeface="Cambria Math" panose="02040503050406030204" pitchFamily="18" charset="0"/>
                            </a:rPr>
                          </m:ctrlPr>
                        </m:dPr>
                        <m:e>
                          <m:d>
                            <m:dPr>
                              <m:ctrlPr>
                                <a:rPr lang="en-US" sz="2400" i="1">
                                  <a:solidFill>
                                    <a:schemeClr val="tx2"/>
                                  </a:solidFill>
                                  <a:latin typeface="Cambria Math" panose="02040503050406030204" pitchFamily="18" charset="0"/>
                                </a:rPr>
                              </m:ctrlPr>
                            </m:dPr>
                            <m:e>
                              <m:f>
                                <m:fPr>
                                  <m:ctrlPr>
                                    <a:rPr lang="en-US" sz="2400" i="1">
                                      <a:solidFill>
                                        <a:schemeClr val="tx2"/>
                                      </a:solidFill>
                                      <a:latin typeface="Cambria Math" panose="02040503050406030204" pitchFamily="18" charset="0"/>
                                    </a:rPr>
                                  </m:ctrlPr>
                                </m:fPr>
                                <m:num>
                                  <m:r>
                                    <a:rPr lang="en-US" sz="2400" i="1">
                                      <a:solidFill>
                                        <a:schemeClr val="tx2"/>
                                      </a:solidFill>
                                      <a:latin typeface="Cambria Math" panose="02040503050406030204" pitchFamily="18" charset="0"/>
                                    </a:rPr>
                                    <m:t>𝐴𝑇𝐺</m:t>
                                  </m:r>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𝐴𝐸𝑃𝐹𝑅</m:t>
                                  </m:r>
                                </m:num>
                                <m:den>
                                  <m:r>
                                    <a:rPr lang="en-US" sz="2400" i="1">
                                      <a:solidFill>
                                        <a:srgbClr val="FF0000"/>
                                      </a:solidFill>
                                      <a:latin typeface="Cambria Math" panose="02040503050406030204" pitchFamily="18" charset="0"/>
                                    </a:rPr>
                                    <m:t>𝐴𝐵𝑃</m:t>
                                  </m:r>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𝐴𝑅𝐼</m:t>
                                  </m:r>
                                </m:den>
                              </m:f>
                            </m:e>
                          </m:d>
                          <m:r>
                            <a:rPr lang="en-US" sz="2400" i="1">
                              <a:solidFill>
                                <a:schemeClr val="tx2"/>
                              </a:solidFill>
                              <a:latin typeface="Cambria Math" panose="02040503050406030204" pitchFamily="18" charset="0"/>
                            </a:rPr>
                            <m:t>−1.0</m:t>
                          </m:r>
                        </m:e>
                      </m:d>
                      <m:r>
                        <a:rPr lang="en-US" sz="2400" i="1">
                          <a:solidFill>
                            <a:schemeClr val="tx2"/>
                          </a:solidFill>
                          <a:latin typeface="Cambria Math" panose="02040503050406030204" pitchFamily="18" charset="0"/>
                        </a:rPr>
                        <m:t>∗100</m:t>
                      </m:r>
                    </m:oMath>
                  </m:oMathPara>
                </a14:m>
                <a:endParaRPr lang="en-US" sz="2400" b="1" dirty="0">
                  <a:solidFill>
                    <a:schemeClr val="tx2"/>
                  </a:solidFill>
                </a:endParaRPr>
              </a:p>
              <a:p>
                <a:pPr>
                  <a:spcBef>
                    <a:spcPct val="20000"/>
                  </a:spcBef>
                </a:pPr>
                <a:endParaRPr lang="en-US" sz="1050" b="1" dirty="0">
                  <a:solidFill>
                    <a:schemeClr val="tx2"/>
                  </a:solidFill>
                </a:endParaRPr>
              </a:p>
              <a:p>
                <a:pPr algn="ctr">
                  <a:spcBef>
                    <a:spcPct val="20000"/>
                  </a:spcBef>
                </a:pPr>
                <a14:m>
                  <m:oMath xmlns:m="http://schemas.openxmlformats.org/officeDocument/2006/math">
                    <m:r>
                      <a:rPr lang="en-US" sz="2400" i="1">
                        <a:solidFill>
                          <a:schemeClr val="tx2"/>
                        </a:solidFill>
                        <a:latin typeface="Cambria Math" panose="02040503050406030204" pitchFamily="18" charset="0"/>
                      </a:rPr>
                      <m:t>𝐺𝑅𝐸𝐷𝑃</m:t>
                    </m:r>
                    <m:r>
                      <a:rPr lang="en-US" sz="2400" i="1">
                        <a:solidFill>
                          <a:schemeClr val="tx2"/>
                        </a:solidFill>
                        <a:latin typeface="Cambria Math" panose="02040503050406030204" pitchFamily="18" charset="0"/>
                      </a:rPr>
                      <m:t> </m:t>
                    </m:r>
                    <m:d>
                      <m:dPr>
                        <m:ctrlPr>
                          <a:rPr lang="en-US" sz="2400" i="1">
                            <a:solidFill>
                              <a:schemeClr val="tx2"/>
                            </a:solidFill>
                            <a:latin typeface="Cambria Math" panose="02040503050406030204" pitchFamily="18" charset="0"/>
                          </a:rPr>
                        </m:ctrlPr>
                      </m:dPr>
                      <m:e>
                        <m:r>
                          <a:rPr lang="en-US" sz="2400" i="1">
                            <a:solidFill>
                              <a:schemeClr val="tx2"/>
                            </a:solidFill>
                            <a:latin typeface="Cambria Math" panose="02040503050406030204" pitchFamily="18" charset="0"/>
                          </a:rPr>
                          <m:t>𝑀𝑊</m:t>
                        </m:r>
                      </m:e>
                    </m:d>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𝐴𝐵𝑆</m:t>
                    </m:r>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𝐴𝑇𝐺</m:t>
                    </m:r>
                    <m:r>
                      <a:rPr lang="en-US" sz="2400" i="1">
                        <a:solidFill>
                          <a:schemeClr val="tx2"/>
                        </a:solidFill>
                        <a:latin typeface="Cambria Math" panose="02040503050406030204" pitchFamily="18" charset="0"/>
                      </a:rPr>
                      <m:t> −</m:t>
                    </m:r>
                    <m:r>
                      <a:rPr lang="en-US" sz="2400" i="1">
                        <a:solidFill>
                          <a:schemeClr val="tx2"/>
                        </a:solidFill>
                        <a:latin typeface="Cambria Math" panose="02040503050406030204" pitchFamily="18" charset="0"/>
                      </a:rPr>
                      <m:t>𝐴𝐸𝑃𝐹𝑅</m:t>
                    </m:r>
                    <m:r>
                      <a:rPr lang="en-US" sz="2400" i="1">
                        <a:solidFill>
                          <a:schemeClr val="tx2"/>
                        </a:solidFill>
                        <a:latin typeface="Cambria Math" panose="02040503050406030204" pitchFamily="18" charset="0"/>
                      </a:rPr>
                      <m:t>−</m:t>
                    </m:r>
                    <m:r>
                      <a:rPr lang="en-US" sz="2400" i="1">
                        <a:solidFill>
                          <a:srgbClr val="FF0000"/>
                        </a:solidFill>
                        <a:latin typeface="Cambria Math" panose="02040503050406030204" pitchFamily="18" charset="0"/>
                      </a:rPr>
                      <m:t>𝐴𝐵𝑃</m:t>
                    </m:r>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𝐴𝑅𝐼</m:t>
                    </m:r>
                  </m:oMath>
                </a14:m>
                <a:r>
                  <a:rPr lang="en-US" sz="2400" dirty="0" smtClean="0">
                    <a:solidFill>
                      <a:schemeClr val="tx2"/>
                    </a:solidFill>
                  </a:rPr>
                  <a:t>)</a:t>
                </a:r>
                <a:endParaRPr lang="en-US" sz="2400" dirty="0" smtClean="0">
                  <a:solidFill>
                    <a:schemeClr val="tx2"/>
                  </a:solidFill>
                  <a:latin typeface="Cambria Math" panose="02040503050406030204" pitchFamily="18" charset="0"/>
                </a:endParaRPr>
              </a:p>
              <a:p>
                <a:pPr marL="342900" indent="-342900">
                  <a:spcBef>
                    <a:spcPct val="20000"/>
                  </a:spcBef>
                  <a:buFont typeface="Arial" panose="020B0604020202020204" pitchFamily="34" charset="0"/>
                  <a:buChar char="•"/>
                </a:pPr>
                <a:endParaRPr lang="en-US" sz="2400" dirty="0">
                  <a:solidFill>
                    <a:schemeClr val="tx2"/>
                  </a:solidFill>
                </a:endParaRPr>
              </a:p>
            </p:txBody>
          </p:sp>
        </mc:Choice>
        <mc:Fallback xmlns="">
          <p:sp>
            <p:nvSpPr>
              <p:cNvPr id="6" name="TextBox 5"/>
              <p:cNvSpPr txBox="1">
                <a:spLocks noRot="1" noChangeAspect="1" noMove="1" noResize="1" noEditPoints="1" noAdjustHandles="1" noChangeArrowheads="1" noChangeShapeType="1" noTextEdit="1"/>
              </p:cNvSpPr>
              <p:nvPr/>
            </p:nvSpPr>
            <p:spPr>
              <a:xfrm>
                <a:off x="533400" y="898201"/>
                <a:ext cx="8001000" cy="4476995"/>
              </a:xfrm>
              <a:prstGeom prst="rect">
                <a:avLst/>
              </a:prstGeom>
              <a:blipFill rotWithShape="0">
                <a:blip r:embed="rId3"/>
                <a:stretch>
                  <a:fillRect l="-686" t="-544"/>
                </a:stretch>
              </a:blipFill>
            </p:spPr>
            <p:txBody>
              <a:bodyPr/>
              <a:lstStyle/>
              <a:p>
                <a:r>
                  <a:rPr lang="en-US">
                    <a:noFill/>
                  </a:rPr>
                  <a:t> </a:t>
                </a:r>
              </a:p>
            </p:txBody>
          </p:sp>
        </mc:Fallback>
      </mc:AlternateContent>
    </p:spTree>
    <p:extLst>
      <p:ext uri="{BB962C8B-B14F-4D97-AF65-F5344CB8AC3E}">
        <p14:creationId xmlns:p14="http://schemas.microsoft.com/office/powerpoint/2010/main" val="3265638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 Point Using </a:t>
            </a:r>
            <a:r>
              <a:rPr lang="en-US" dirty="0"/>
              <a:t>F</a:t>
            </a:r>
            <a:r>
              <a:rPr lang="en-US" dirty="0" smtClean="0"/>
              <a:t>orecast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2064165218"/>
              </p:ext>
            </p:extLst>
          </p:nvPr>
        </p:nvGraphicFramePr>
        <p:xfrm>
          <a:off x="533400" y="2286000"/>
          <a:ext cx="7997439" cy="3802063"/>
        </p:xfrm>
        <a:graphic>
          <a:graphicData uri="http://schemas.openxmlformats.org/drawingml/2006/table">
            <a:tbl>
              <a:tblPr firstRow="1" firstCol="1" lastRow="1" lastCol="1" bandRow="1" bandCol="1">
                <a:tableStyleId>{5C22544A-7EE6-4342-B048-85BDC9FD1C3A}</a:tableStyleId>
              </a:tblPr>
              <a:tblGrid>
                <a:gridCol w="1584061"/>
                <a:gridCol w="6413378"/>
              </a:tblGrid>
              <a:tr h="237629">
                <a:tc>
                  <a:txBody>
                    <a:bodyPr/>
                    <a:lstStyle/>
                    <a:p>
                      <a:pPr marL="0" marR="0">
                        <a:spcBef>
                          <a:spcPts val="0"/>
                        </a:spcBef>
                        <a:spcAft>
                          <a:spcPts val="600"/>
                        </a:spcAft>
                      </a:pPr>
                      <a:r>
                        <a:rPr lang="en-US" sz="1400" b="1" dirty="0">
                          <a:solidFill>
                            <a:sysClr val="windowText" lastClr="000000"/>
                          </a:solidFill>
                          <a:effectLst/>
                        </a:rPr>
                        <a:t>Variable</a:t>
                      </a:r>
                      <a:endParaRPr lang="en-US" sz="2000" b="1"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600"/>
                        </a:spcAft>
                      </a:pPr>
                      <a:r>
                        <a:rPr lang="en-US" sz="1400" b="1" dirty="0">
                          <a:solidFill>
                            <a:sysClr val="windowText" lastClr="000000"/>
                          </a:solidFill>
                          <a:effectLst/>
                        </a:rPr>
                        <a:t>Description</a:t>
                      </a:r>
                      <a:endParaRPr lang="en-US" sz="2000" b="1"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7629">
                <a:tc>
                  <a:txBody>
                    <a:bodyPr/>
                    <a:lstStyle/>
                    <a:p>
                      <a:pPr marL="0" marR="0">
                        <a:spcBef>
                          <a:spcPts val="0"/>
                        </a:spcBef>
                        <a:spcAft>
                          <a:spcPts val="300"/>
                        </a:spcAft>
                      </a:pPr>
                      <a:r>
                        <a:rPr lang="en-US" sz="1400" b="0" dirty="0">
                          <a:solidFill>
                            <a:sysClr val="windowText" lastClr="000000"/>
                          </a:solidFill>
                          <a:effectLst/>
                        </a:rPr>
                        <a:t>HASL</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a:solidFill>
                            <a:sysClr val="windowText" lastClr="000000"/>
                          </a:solidFill>
                          <a:effectLst/>
                        </a:rPr>
                        <a:t>High Ancillary Service Limit.</a:t>
                      </a:r>
                      <a:endParaRPr lang="en-US" sz="2000" b="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88144">
                <a:tc>
                  <a:txBody>
                    <a:bodyPr/>
                    <a:lstStyle/>
                    <a:p>
                      <a:pPr marL="0" marR="0">
                        <a:spcBef>
                          <a:spcPts val="0"/>
                        </a:spcBef>
                        <a:spcAft>
                          <a:spcPts val="300"/>
                        </a:spcAft>
                      </a:pPr>
                      <a:r>
                        <a:rPr lang="en-US" sz="1400" b="0" dirty="0">
                          <a:solidFill>
                            <a:srgbClr val="FF0000"/>
                          </a:solidFill>
                          <a:effectLst/>
                        </a:rPr>
                        <a:t>HSLTELEM</a:t>
                      </a:r>
                      <a:endParaRPr lang="en-US" sz="2000" b="0" dirty="0">
                        <a:solidFill>
                          <a:srgbClr val="FF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i="0" u="none" dirty="0" smtClean="0">
                          <a:solidFill>
                            <a:sysClr val="windowText" lastClr="000000"/>
                          </a:solidFill>
                          <a:effectLst/>
                        </a:rPr>
                        <a:t>For IRRs carrying Ancillary Service responsibilities, HSLTELEM shall be the five-minute intra-hour forecast for the Resource.  For all other Resources, HSLTELEM shall be the Resource’s High Sustained Limit provided to ERCOT via telemetry,  – in accordance with Section 6.5.5.2.</a:t>
                      </a:r>
                      <a:endParaRPr lang="en-US" sz="1400" b="0" i="0" u="none"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7629">
                <a:tc>
                  <a:txBody>
                    <a:bodyPr/>
                    <a:lstStyle/>
                    <a:p>
                      <a:pPr marL="0" marR="0">
                        <a:spcBef>
                          <a:spcPts val="0"/>
                        </a:spcBef>
                        <a:spcAft>
                          <a:spcPts val="300"/>
                        </a:spcAft>
                      </a:pPr>
                      <a:r>
                        <a:rPr lang="en-US" sz="1400" b="0">
                          <a:solidFill>
                            <a:sysClr val="windowText" lastClr="000000"/>
                          </a:solidFill>
                          <a:effectLst/>
                        </a:rPr>
                        <a:t>LASL</a:t>
                      </a:r>
                      <a:endParaRPr lang="en-US" sz="2000" b="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dirty="0">
                          <a:solidFill>
                            <a:sysClr val="windowText" lastClr="000000"/>
                          </a:solidFill>
                          <a:effectLst/>
                        </a:rPr>
                        <a:t>Low Ancillary Service Limit.</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75258">
                <a:tc>
                  <a:txBody>
                    <a:bodyPr/>
                    <a:lstStyle/>
                    <a:p>
                      <a:pPr marL="0" marR="0">
                        <a:spcBef>
                          <a:spcPts val="0"/>
                        </a:spcBef>
                        <a:spcAft>
                          <a:spcPts val="300"/>
                        </a:spcAft>
                      </a:pPr>
                      <a:r>
                        <a:rPr lang="en-US" sz="1400" b="0">
                          <a:solidFill>
                            <a:sysClr val="windowText" lastClr="000000"/>
                          </a:solidFill>
                          <a:effectLst/>
                        </a:rPr>
                        <a:t>RRSTELEM</a:t>
                      </a:r>
                      <a:endParaRPr lang="en-US" sz="2000" b="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dirty="0">
                          <a:solidFill>
                            <a:sysClr val="windowText" lastClr="000000"/>
                          </a:solidFill>
                          <a:effectLst/>
                        </a:rPr>
                        <a:t>Responsive Reserve Ancillary Service Schedule provided by telemetry. </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75258">
                <a:tc>
                  <a:txBody>
                    <a:bodyPr/>
                    <a:lstStyle/>
                    <a:p>
                      <a:pPr marL="0" marR="0">
                        <a:spcBef>
                          <a:spcPts val="0"/>
                        </a:spcBef>
                        <a:spcAft>
                          <a:spcPts val="300"/>
                        </a:spcAft>
                      </a:pPr>
                      <a:r>
                        <a:rPr lang="en-US" sz="1400" b="0" dirty="0">
                          <a:solidFill>
                            <a:sysClr val="windowText" lastClr="000000"/>
                          </a:solidFill>
                          <a:effectLst/>
                        </a:rPr>
                        <a:t>RUSTELEM</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dirty="0" err="1">
                          <a:solidFill>
                            <a:sysClr val="windowText" lastClr="000000"/>
                          </a:solidFill>
                          <a:effectLst/>
                        </a:rPr>
                        <a:t>Reg</a:t>
                      </a:r>
                      <a:r>
                        <a:rPr lang="en-US" sz="1400" b="0" dirty="0">
                          <a:solidFill>
                            <a:sysClr val="windowText" lastClr="000000"/>
                          </a:solidFill>
                          <a:effectLst/>
                        </a:rPr>
                        <a:t>-Up Ancillary Service Resource Responsibility designation provided by telemetry.</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37629">
                <a:tc>
                  <a:txBody>
                    <a:bodyPr/>
                    <a:lstStyle/>
                    <a:p>
                      <a:pPr marL="0" marR="0">
                        <a:spcBef>
                          <a:spcPts val="0"/>
                        </a:spcBef>
                        <a:spcAft>
                          <a:spcPts val="300"/>
                        </a:spcAft>
                      </a:pPr>
                      <a:r>
                        <a:rPr lang="en-US" sz="1400" b="0">
                          <a:solidFill>
                            <a:sysClr val="windowText" lastClr="000000"/>
                          </a:solidFill>
                          <a:effectLst/>
                        </a:rPr>
                        <a:t>NSRSTELEM</a:t>
                      </a:r>
                      <a:endParaRPr lang="en-US" sz="2000" b="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dirty="0">
                          <a:solidFill>
                            <a:sysClr val="windowText" lastClr="000000"/>
                          </a:solidFill>
                          <a:effectLst/>
                        </a:rPr>
                        <a:t>Non-Spin Ancillary Service Schedule provided via telemetry.</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12887">
                <a:tc>
                  <a:txBody>
                    <a:bodyPr/>
                    <a:lstStyle/>
                    <a:p>
                      <a:pPr marL="0" marR="0">
                        <a:spcBef>
                          <a:spcPts val="0"/>
                        </a:spcBef>
                        <a:spcAft>
                          <a:spcPts val="300"/>
                        </a:spcAft>
                      </a:pPr>
                      <a:r>
                        <a:rPr lang="en-US" sz="1400" b="0" dirty="0">
                          <a:solidFill>
                            <a:sysClr val="windowText" lastClr="000000"/>
                          </a:solidFill>
                          <a:effectLst/>
                        </a:rPr>
                        <a:t>NFRCTELEM</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300"/>
                        </a:spcAft>
                      </a:pPr>
                      <a:r>
                        <a:rPr lang="en-US" sz="1400" b="0" dirty="0">
                          <a:solidFill>
                            <a:sysClr val="windowText" lastClr="000000"/>
                          </a:solidFill>
                          <a:effectLst/>
                        </a:rPr>
                        <a:t>NFRC currently available (unloaded) and included in the HSL of the Generation Resource with non-zero Responsive Reserve Ancillary Service Schedule telemetry.</a:t>
                      </a:r>
                      <a:endParaRPr lang="en-US" sz="2000" b="0" dirty="0">
                        <a:solidFill>
                          <a:sysClr val="windowText" lastClr="000000"/>
                        </a:solidFill>
                        <a:effectLst/>
                        <a:latin typeface="Times New Roman" panose="02020603050405020304" pitchFamily="18" charset="0"/>
                        <a:ea typeface="Times New Roman" panose="02020603050405020304" pitchFamily="18" charset="0"/>
                      </a:endParaRPr>
                    </a:p>
                  </a:txBody>
                  <a:tcPr marL="73025" marR="7302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Rectangle 2"/>
          <p:cNvSpPr>
            <a:spLocks noChangeArrowheads="1"/>
          </p:cNvSpPr>
          <p:nvPr/>
        </p:nvSpPr>
        <p:spPr bwMode="auto">
          <a:xfrm>
            <a:off x="287231" y="1688280"/>
            <a:ext cx="8513869" cy="515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1pPr>
            <a:lvl2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2pPr>
            <a:lvl3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3pPr>
            <a:lvl4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4pPr>
            <a:lvl5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5pPr>
            <a:lvl6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6pPr>
            <a:lvl7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7pPr>
            <a:lvl8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8pPr>
            <a:lvl9pPr eaLnBrk="0" fontAlgn="base" hangingPunct="0">
              <a:spcBef>
                <a:spcPct val="0"/>
              </a:spcBef>
              <a:spcAft>
                <a:spcPct val="0"/>
              </a:spcAft>
              <a:tabLst>
                <a:tab pos="1428750" algn="l"/>
                <a:tab pos="20002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00100" algn="l"/>
                <a:tab pos="2000250" algn="l"/>
              </a:tabLst>
            </a:pPr>
            <a:r>
              <a:rPr kumimoji="0" lang="en-US" altLang="en-US"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6.5.7.2(3)	</a:t>
            </a:r>
            <a:r>
              <a:rPr kumimoji="0" lang="en-US" altLang="en-US"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For Generation Resources, HASL is calculated as follows:</a:t>
            </a:r>
            <a:endParaRPr kumimoji="0" lang="en-US" altLang="en-US" sz="7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00100" algn="l"/>
                <a:tab pos="2000250" algn="l"/>
              </a:tabLst>
            </a:pPr>
            <a:r>
              <a:rPr kumimoji="0" lang="de-DE" altLang="en-US" sz="12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r>
              <a:rPr kumimoji="0" lang="de-DE" altLang="en-US" sz="135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HASL</a:t>
            </a:r>
            <a:r>
              <a:rPr kumimoji="0" lang="de-DE" altLang="en-US" sz="135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de-DE" altLang="en-US" sz="135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a:t>
            </a:r>
            <a:r>
              <a:rPr kumimoji="0" lang="de-DE" altLang="en-US" sz="135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rPr>
              <a:t> </a:t>
            </a:r>
            <a:r>
              <a:rPr kumimoji="0" lang="de-DE" altLang="en-US" sz="135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Max (LASL, (</a:t>
            </a:r>
            <a:r>
              <a:rPr kumimoji="0" lang="de-DE" altLang="en-US" sz="135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rPr>
              <a:t>HSLTELEM</a:t>
            </a:r>
            <a:r>
              <a:rPr kumimoji="0" lang="de-DE" altLang="en-US" sz="135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 (RRSTELEM + RUSTELEM + NSRSTELEM +NFRCTELEM)))</a:t>
            </a:r>
            <a:endParaRPr kumimoji="0" lang="de-DE" altLang="en-US" sz="1350" i="0" u="none" strike="noStrike" cap="none" normalizeH="0" baseline="0" dirty="0" smtClean="0">
              <a:ln>
                <a:noFill/>
              </a:ln>
              <a:solidFill>
                <a:schemeClr val="tx1"/>
              </a:solidFill>
              <a:effectLst/>
              <a:latin typeface="Arial" panose="020B0604020202020204" pitchFamily="34" charset="0"/>
            </a:endParaRPr>
          </a:p>
        </p:txBody>
      </p:sp>
      <p:sp>
        <p:nvSpPr>
          <p:cNvPr id="6" name="TextBox 5"/>
          <p:cNvSpPr txBox="1"/>
          <p:nvPr/>
        </p:nvSpPr>
        <p:spPr>
          <a:xfrm>
            <a:off x="533400" y="898201"/>
            <a:ext cx="8001000" cy="707886"/>
          </a:xfrm>
          <a:prstGeom prst="rect">
            <a:avLst/>
          </a:prstGeom>
          <a:noFill/>
        </p:spPr>
        <p:txBody>
          <a:bodyPr wrap="square" rtlCol="0">
            <a:spAutoFit/>
          </a:bodyPr>
          <a:lstStyle/>
          <a:p>
            <a:pPr marL="342900" indent="-342900">
              <a:spcBef>
                <a:spcPct val="20000"/>
              </a:spcBef>
              <a:buFont typeface="Arial" panose="020B0604020202020204" pitchFamily="34" charset="0"/>
              <a:buChar char="•"/>
            </a:pPr>
            <a:r>
              <a:rPr lang="en-US" sz="2000" dirty="0">
                <a:solidFill>
                  <a:schemeClr val="tx2"/>
                </a:solidFill>
              </a:rPr>
              <a:t>IRRs when carrying A/S will receive a 5-min out BP and will be expected to follow this BP.</a:t>
            </a:r>
          </a:p>
        </p:txBody>
      </p:sp>
    </p:spTree>
    <p:extLst>
      <p:ext uri="{BB962C8B-B14F-4D97-AF65-F5344CB8AC3E}">
        <p14:creationId xmlns:p14="http://schemas.microsoft.com/office/powerpoint/2010/main" val="1041647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700" dirty="0" smtClean="0"/>
              <a:t>GREDP Requirements for IRRs</a:t>
            </a:r>
            <a:endParaRPr lang="en-US" sz="27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6" name="TextBox 5"/>
          <p:cNvSpPr txBox="1"/>
          <p:nvPr/>
        </p:nvSpPr>
        <p:spPr>
          <a:xfrm>
            <a:off x="533400" y="892248"/>
            <a:ext cx="8001000" cy="5964710"/>
          </a:xfrm>
          <a:prstGeom prst="rect">
            <a:avLst/>
          </a:prstGeom>
          <a:noFill/>
        </p:spPr>
        <p:txBody>
          <a:bodyPr wrap="square" rtlCol="0">
            <a:spAutoFit/>
          </a:bodyPr>
          <a:lstStyle/>
          <a:p>
            <a:pPr>
              <a:spcBef>
                <a:spcPct val="20000"/>
              </a:spcBef>
            </a:pPr>
            <a:r>
              <a:rPr lang="en-US" sz="2000" dirty="0">
                <a:solidFill>
                  <a:schemeClr val="tx2"/>
                </a:solidFill>
              </a:rPr>
              <a:t>When carrying A/S:</a:t>
            </a:r>
          </a:p>
          <a:p>
            <a:pPr marL="800100" lvl="1" indent="-342900">
              <a:spcBef>
                <a:spcPct val="20000"/>
              </a:spcBef>
              <a:buFont typeface="Arial" panose="020B0604020202020204" pitchFamily="34" charset="0"/>
              <a:buChar char="•"/>
            </a:pPr>
            <a:r>
              <a:rPr lang="en-US" sz="2000" dirty="0">
                <a:solidFill>
                  <a:schemeClr val="tx2"/>
                </a:solidFill>
              </a:rPr>
              <a:t>No less than 85% of intervals, </a:t>
            </a:r>
          </a:p>
          <a:p>
            <a:pPr marL="1257300" lvl="2" indent="-342900">
              <a:spcBef>
                <a:spcPct val="20000"/>
              </a:spcBef>
              <a:buFont typeface="Arial" panose="020B0604020202020204" pitchFamily="34" charset="0"/>
              <a:buChar char="−"/>
            </a:pPr>
            <a:r>
              <a:rPr lang="en-US" sz="2000" dirty="0">
                <a:solidFill>
                  <a:schemeClr val="tx2"/>
                </a:solidFill>
              </a:rPr>
              <a:t>GREDP(%) &lt;= </a:t>
            </a:r>
            <a:r>
              <a:rPr lang="en-US" sz="2000" dirty="0" smtClean="0">
                <a:solidFill>
                  <a:schemeClr val="tx2"/>
                </a:solidFill>
              </a:rPr>
              <a:t>X% </a:t>
            </a:r>
            <a:r>
              <a:rPr lang="en-US" sz="2000" dirty="0">
                <a:solidFill>
                  <a:schemeClr val="tx2"/>
                </a:solidFill>
              </a:rPr>
              <a:t>AND</a:t>
            </a:r>
          </a:p>
          <a:p>
            <a:pPr marL="1257300" lvl="2" indent="-342900">
              <a:spcBef>
                <a:spcPct val="20000"/>
              </a:spcBef>
              <a:buFont typeface="Arial" panose="020B0604020202020204" pitchFamily="34" charset="0"/>
              <a:buChar char="−"/>
            </a:pPr>
            <a:r>
              <a:rPr lang="en-US" sz="2000" dirty="0">
                <a:solidFill>
                  <a:schemeClr val="tx2"/>
                </a:solidFill>
              </a:rPr>
              <a:t>GREDP(MW) &lt;= </a:t>
            </a:r>
            <a:r>
              <a:rPr lang="en-US" sz="2000" dirty="0" smtClean="0">
                <a:solidFill>
                  <a:schemeClr val="tx2"/>
                </a:solidFill>
              </a:rPr>
              <a:t>Y MW</a:t>
            </a:r>
          </a:p>
          <a:p>
            <a:pPr marL="1257300" lvl="2" indent="-342900">
              <a:spcBef>
                <a:spcPct val="20000"/>
              </a:spcBef>
              <a:buFont typeface="Arial" panose="020B0604020202020204" pitchFamily="34" charset="0"/>
              <a:buChar char="−"/>
            </a:pPr>
            <a:r>
              <a:rPr lang="en-US" sz="2000" dirty="0" smtClean="0">
                <a:solidFill>
                  <a:schemeClr val="tx2"/>
                </a:solidFill>
              </a:rPr>
              <a:t>X=8 and Y=8</a:t>
            </a:r>
            <a:endParaRPr lang="en-US" sz="2000" dirty="0">
              <a:solidFill>
                <a:schemeClr val="tx2"/>
              </a:solidFill>
            </a:endParaRPr>
          </a:p>
          <a:p>
            <a:pPr lvl="2">
              <a:spcBef>
                <a:spcPct val="20000"/>
              </a:spcBef>
            </a:pPr>
            <a:endParaRPr lang="en-US" sz="2400" dirty="0" smtClean="0">
              <a:solidFill>
                <a:schemeClr val="tx2"/>
              </a:solidFill>
              <a:latin typeface="Cambria Math" panose="02040503050406030204" pitchFamily="18" charset="0"/>
            </a:endParaRPr>
          </a:p>
          <a:p>
            <a:pPr>
              <a:spcBef>
                <a:spcPct val="20000"/>
              </a:spcBef>
            </a:pPr>
            <a:r>
              <a:rPr lang="en-US" sz="2000" dirty="0">
                <a:solidFill>
                  <a:schemeClr val="tx2"/>
                </a:solidFill>
              </a:rPr>
              <a:t>When </a:t>
            </a:r>
            <a:r>
              <a:rPr lang="en-US" sz="2000" dirty="0">
                <a:solidFill>
                  <a:srgbClr val="FF0000"/>
                </a:solidFill>
              </a:rPr>
              <a:t>not</a:t>
            </a:r>
            <a:r>
              <a:rPr lang="en-US" sz="2000" dirty="0">
                <a:solidFill>
                  <a:schemeClr val="tx2"/>
                </a:solidFill>
              </a:rPr>
              <a:t> carrying A/S, </a:t>
            </a:r>
            <a:r>
              <a:rPr lang="en-US" sz="2000" dirty="0" smtClean="0">
                <a:solidFill>
                  <a:schemeClr val="tx2"/>
                </a:solidFill>
              </a:rPr>
              <a:t>performance </a:t>
            </a:r>
            <a:r>
              <a:rPr lang="en-US" sz="2000" dirty="0">
                <a:solidFill>
                  <a:schemeClr val="tx2"/>
                </a:solidFill>
              </a:rPr>
              <a:t>is</a:t>
            </a:r>
            <a:r>
              <a:rPr lang="en-US" sz="2000" dirty="0" smtClean="0">
                <a:solidFill>
                  <a:srgbClr val="FF0000"/>
                </a:solidFill>
              </a:rPr>
              <a:t> </a:t>
            </a:r>
            <a:r>
              <a:rPr lang="en-US" sz="2000" dirty="0">
                <a:solidFill>
                  <a:schemeClr val="tx2"/>
                </a:solidFill>
              </a:rPr>
              <a:t>scored</a:t>
            </a:r>
            <a:r>
              <a:rPr lang="en-US" sz="2000" dirty="0" smtClean="0">
                <a:solidFill>
                  <a:srgbClr val="FF0000"/>
                </a:solidFill>
              </a:rPr>
              <a:t> </a:t>
            </a:r>
            <a:r>
              <a:rPr lang="en-US" sz="2000" dirty="0" smtClean="0">
                <a:solidFill>
                  <a:schemeClr val="tx2"/>
                </a:solidFill>
              </a:rPr>
              <a:t>only </a:t>
            </a:r>
            <a:r>
              <a:rPr lang="en-US" sz="2000" dirty="0">
                <a:solidFill>
                  <a:schemeClr val="tx2"/>
                </a:solidFill>
              </a:rPr>
              <a:t>when curtailed:</a:t>
            </a:r>
          </a:p>
          <a:p>
            <a:pPr marL="800100" lvl="1" indent="-342900">
              <a:spcBef>
                <a:spcPct val="20000"/>
              </a:spcBef>
              <a:buFont typeface="Arial" panose="020B0604020202020204" pitchFamily="34" charset="0"/>
              <a:buChar char="•"/>
            </a:pPr>
            <a:r>
              <a:rPr lang="en-US" sz="2000" dirty="0">
                <a:solidFill>
                  <a:schemeClr val="tx2"/>
                </a:solidFill>
              </a:rPr>
              <a:t>Existing</a:t>
            </a:r>
            <a:r>
              <a:rPr lang="en-US" sz="2000" dirty="0" smtClean="0">
                <a:solidFill>
                  <a:srgbClr val="FF0000"/>
                </a:solidFill>
              </a:rPr>
              <a:t> </a:t>
            </a:r>
            <a:r>
              <a:rPr lang="en-US" sz="2000" dirty="0">
                <a:solidFill>
                  <a:schemeClr val="tx2"/>
                </a:solidFill>
              </a:rPr>
              <a:t>metric.</a:t>
            </a:r>
            <a:r>
              <a:rPr lang="en-US" sz="2000" dirty="0" smtClean="0">
                <a:solidFill>
                  <a:srgbClr val="FF0000"/>
                </a:solidFill>
              </a:rPr>
              <a:t> </a:t>
            </a:r>
            <a:r>
              <a:rPr lang="en-US" sz="2000" dirty="0">
                <a:solidFill>
                  <a:schemeClr val="tx2"/>
                </a:solidFill>
              </a:rPr>
              <a:t>No Change.</a:t>
            </a:r>
          </a:p>
          <a:p>
            <a:pPr marL="800100" lvl="1" indent="-342900">
              <a:spcBef>
                <a:spcPct val="20000"/>
              </a:spcBef>
              <a:buFont typeface="Arial" panose="020B0604020202020204" pitchFamily="34" charset="0"/>
              <a:buChar char="•"/>
            </a:pPr>
            <a:r>
              <a:rPr lang="en-US" sz="2000" dirty="0" smtClean="0">
                <a:solidFill>
                  <a:schemeClr val="tx2"/>
                </a:solidFill>
              </a:rPr>
              <a:t>No less than 95% of curtailed intervals </a:t>
            </a:r>
            <a:r>
              <a:rPr lang="en-US" sz="2000" dirty="0">
                <a:solidFill>
                  <a:schemeClr val="tx2"/>
                </a:solidFill>
              </a:rPr>
              <a:t>(BP &lt; HDL used by </a:t>
            </a:r>
            <a:r>
              <a:rPr lang="en-US" sz="2000" dirty="0" smtClean="0">
                <a:solidFill>
                  <a:schemeClr val="tx2"/>
                </a:solidFill>
              </a:rPr>
              <a:t>SCED), </a:t>
            </a:r>
          </a:p>
          <a:p>
            <a:pPr marL="1257300" lvl="2" indent="-342900">
              <a:spcBef>
                <a:spcPct val="20000"/>
              </a:spcBef>
              <a:buFont typeface="Arial" panose="020B0604020202020204" pitchFamily="34" charset="0"/>
              <a:buChar char="−"/>
            </a:pPr>
            <a:r>
              <a:rPr lang="en-US" sz="2000" dirty="0" smtClean="0">
                <a:solidFill>
                  <a:schemeClr val="tx2"/>
                </a:solidFill>
              </a:rPr>
              <a:t>GREDP(%) &lt;= </a:t>
            </a:r>
            <a:r>
              <a:rPr lang="en-US" sz="2000" dirty="0">
                <a:solidFill>
                  <a:schemeClr val="tx2"/>
                </a:solidFill>
              </a:rPr>
              <a:t>Z</a:t>
            </a:r>
            <a:r>
              <a:rPr lang="en-US" sz="2000" dirty="0" smtClean="0">
                <a:solidFill>
                  <a:schemeClr val="tx2"/>
                </a:solidFill>
              </a:rPr>
              <a:t>% OR </a:t>
            </a:r>
          </a:p>
          <a:p>
            <a:pPr marL="1257300" lvl="2" indent="-342900">
              <a:spcBef>
                <a:spcPct val="20000"/>
              </a:spcBef>
              <a:buFont typeface="Arial" panose="020B0604020202020204" pitchFamily="34" charset="0"/>
              <a:buChar char="−"/>
            </a:pPr>
            <a:r>
              <a:rPr lang="en-US" sz="2000" dirty="0" smtClean="0">
                <a:solidFill>
                  <a:schemeClr val="tx2"/>
                </a:solidFill>
              </a:rPr>
              <a:t>Average Telemetered Generation &lt;= Average Expected Generation</a:t>
            </a:r>
          </a:p>
          <a:p>
            <a:pPr marL="1257300" lvl="2" indent="-342900">
              <a:spcBef>
                <a:spcPct val="20000"/>
              </a:spcBef>
              <a:buFont typeface="Arial" panose="020B0604020202020204" pitchFamily="34" charset="0"/>
              <a:buChar char="−"/>
            </a:pPr>
            <a:r>
              <a:rPr lang="en-US" sz="2000" dirty="0" smtClean="0">
                <a:solidFill>
                  <a:schemeClr val="tx2"/>
                </a:solidFill>
              </a:rPr>
              <a:t>Z=10</a:t>
            </a:r>
          </a:p>
          <a:p>
            <a:pPr>
              <a:spcBef>
                <a:spcPct val="20000"/>
              </a:spcBef>
            </a:pPr>
            <a:endParaRPr lang="en-US" sz="2400" dirty="0" smtClean="0">
              <a:solidFill>
                <a:schemeClr val="tx2"/>
              </a:solidFill>
              <a:latin typeface="Cambria Math" panose="02040503050406030204" pitchFamily="18" charset="0"/>
            </a:endParaRPr>
          </a:p>
          <a:p>
            <a:pPr marL="342900" indent="-342900">
              <a:spcBef>
                <a:spcPct val="20000"/>
              </a:spcBef>
              <a:buFont typeface="Arial" panose="020B0604020202020204" pitchFamily="34" charset="0"/>
              <a:buChar char="•"/>
            </a:pPr>
            <a:endParaRPr lang="en-US" sz="2000" dirty="0" smtClean="0">
              <a:solidFill>
                <a:schemeClr val="tx2"/>
              </a:solidFill>
            </a:endParaRPr>
          </a:p>
        </p:txBody>
      </p:sp>
    </p:spTree>
    <p:extLst>
      <p:ext uri="{BB962C8B-B14F-4D97-AF65-F5344CB8AC3E}">
        <p14:creationId xmlns:p14="http://schemas.microsoft.com/office/powerpoint/2010/main" val="1171019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Expectation for IRR Groups</a:t>
            </a:r>
            <a:endParaRPr lang="en-US" dirty="0"/>
          </a:p>
        </p:txBody>
      </p:sp>
      <p:sp>
        <p:nvSpPr>
          <p:cNvPr id="5" name="Content Placeholder 4"/>
          <p:cNvSpPr txBox="1">
            <a:spLocks noGrp="1"/>
          </p:cNvSpPr>
          <p:nvPr>
            <p:ph idx="1"/>
          </p:nvPr>
        </p:nvSpPr>
        <p:spPr>
          <a:xfrm>
            <a:off x="304800" y="990600"/>
            <a:ext cx="8534400" cy="4425827"/>
          </a:xfrm>
          <a:prstGeom prst="rect">
            <a:avLst/>
          </a:prstGeom>
          <a:noFill/>
        </p:spPr>
        <p:txBody>
          <a:bodyPr wrap="square" rtlCol="0">
            <a:spAutoFit/>
          </a:bodyPr>
          <a:lstStyle/>
          <a:p>
            <a:pPr marL="0" indent="0">
              <a:buNone/>
            </a:pPr>
            <a:r>
              <a:rPr lang="en-US" sz="2000" dirty="0" smtClean="0">
                <a:solidFill>
                  <a:schemeClr val="tx2"/>
                </a:solidFill>
              </a:rPr>
              <a:t>If any </a:t>
            </a:r>
            <a:r>
              <a:rPr lang="en-US" sz="2000" dirty="0" smtClean="0"/>
              <a:t>IRR within an IRR Group is carrying A/S:</a:t>
            </a:r>
          </a:p>
          <a:p>
            <a:pPr lvl="1">
              <a:buFont typeface="Arial" panose="020B0604020202020204" pitchFamily="34" charset="0"/>
              <a:buChar char="•"/>
            </a:pPr>
            <a:r>
              <a:rPr lang="en-US" sz="2000" dirty="0" smtClean="0">
                <a:solidFill>
                  <a:schemeClr val="tx2"/>
                </a:solidFill>
              </a:rPr>
              <a:t>Each IRR within the </a:t>
            </a:r>
            <a:r>
              <a:rPr lang="en-US" sz="2000" dirty="0" smtClean="0"/>
              <a:t>IRR Group </a:t>
            </a:r>
            <a:r>
              <a:rPr lang="en-US" sz="2000" dirty="0" smtClean="0">
                <a:solidFill>
                  <a:schemeClr val="tx2"/>
                </a:solidFill>
              </a:rPr>
              <a:t>will receive a BP using the 5-min forecast of the IRR</a:t>
            </a:r>
          </a:p>
          <a:p>
            <a:pPr lvl="1">
              <a:buFont typeface="Arial" panose="020B0604020202020204" pitchFamily="34" charset="0"/>
              <a:buChar char="•"/>
            </a:pPr>
            <a:endParaRPr lang="en-US" sz="2000" dirty="0" smtClean="0">
              <a:solidFill>
                <a:schemeClr val="tx2"/>
              </a:solidFill>
            </a:endParaRPr>
          </a:p>
          <a:p>
            <a:pPr lvl="1">
              <a:buFont typeface="Arial" panose="020B0604020202020204" pitchFamily="34" charset="0"/>
              <a:buChar char="•"/>
            </a:pPr>
            <a:r>
              <a:rPr lang="en-US" sz="2000" dirty="0" smtClean="0"/>
              <a:t>GREDP will be scored at the IRR Group level by aggregating the MW output, Base Points, Estimated Primary Frequency Response, and Regulation Instructions of all IRRs in the IRR Group,  per current Protocol language for IRR Group aggregation</a:t>
            </a:r>
          </a:p>
          <a:p>
            <a:pPr lvl="1">
              <a:buFont typeface="Arial" panose="020B0604020202020204" pitchFamily="34" charset="0"/>
              <a:buChar char="•"/>
            </a:pPr>
            <a:endParaRPr lang="en-US" sz="2000" dirty="0" smtClean="0">
              <a:solidFill>
                <a:schemeClr val="tx2"/>
              </a:solidFill>
              <a:latin typeface="Cambria Math" panose="02040503050406030204" pitchFamily="18" charset="0"/>
            </a:endParaRPr>
          </a:p>
          <a:p>
            <a:pPr lvl="1" indent="-342900">
              <a:buFont typeface="Arial" panose="020B0604020202020204" pitchFamily="34" charset="0"/>
              <a:buChar char="•"/>
            </a:pPr>
            <a:r>
              <a:rPr lang="pt-BR" sz="2000" dirty="0" smtClean="0"/>
              <a:t>Base Point Deviation penalties will be determined </a:t>
            </a:r>
            <a:r>
              <a:rPr lang="pt-BR" sz="2000" dirty="0"/>
              <a:t>for the IRR Group and evenly allocated and charged to each IRR within that IRR </a:t>
            </a:r>
            <a:r>
              <a:rPr lang="pt-BR" sz="2000" dirty="0" smtClean="0"/>
              <a:t>Group</a:t>
            </a:r>
            <a:endParaRPr lang="en-US" sz="2000" dirty="0"/>
          </a:p>
          <a:p>
            <a:pPr lvl="1" indent="-342900">
              <a:buFont typeface="Arial" panose="020B0604020202020204" pitchFamily="34" charset="0"/>
              <a:buChar char="•"/>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93257339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&amp; Next Steps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
        <p:nvSpPr>
          <p:cNvPr id="5" name="Content Placeholder 4"/>
          <p:cNvSpPr txBox="1">
            <a:spLocks noGrp="1"/>
          </p:cNvSpPr>
          <p:nvPr>
            <p:ph idx="1"/>
          </p:nvPr>
        </p:nvSpPr>
        <p:spPr>
          <a:xfrm>
            <a:off x="304800" y="978658"/>
            <a:ext cx="8534400" cy="3440942"/>
          </a:xfrm>
          <a:prstGeom prst="rect">
            <a:avLst/>
          </a:prstGeom>
          <a:noFill/>
        </p:spPr>
        <p:txBody>
          <a:bodyPr wrap="square" rtlCol="0">
            <a:spAutoFit/>
          </a:bodyPr>
          <a:lstStyle/>
          <a:p>
            <a:r>
              <a:rPr lang="en-US" sz="2000" dirty="0"/>
              <a:t>NPRR creates performance requirements </a:t>
            </a:r>
            <a:r>
              <a:rPr lang="en-US" sz="2000" dirty="0" smtClean="0"/>
              <a:t>and enhances dispatch efficacy for IRRs carrying A/S.</a:t>
            </a:r>
          </a:p>
          <a:p>
            <a:endParaRPr lang="en-US" sz="2000" dirty="0" smtClean="0"/>
          </a:p>
          <a:p>
            <a:pPr marL="400050"/>
            <a:r>
              <a:rPr lang="en-US" sz="2000" dirty="0" smtClean="0"/>
              <a:t>ERCOT </a:t>
            </a:r>
            <a:r>
              <a:rPr lang="en-US" sz="2000" dirty="0"/>
              <a:t>will submit comments to this NPRR to </a:t>
            </a:r>
          </a:p>
          <a:p>
            <a:pPr marL="800100" lvl="1">
              <a:buFont typeface="Arial" panose="020B0604020202020204" pitchFamily="34" charset="0"/>
              <a:buChar char="−"/>
            </a:pPr>
            <a:r>
              <a:rPr lang="en-US" sz="2000" dirty="0" smtClean="0"/>
              <a:t>add language </a:t>
            </a:r>
            <a:r>
              <a:rPr lang="en-US" sz="2000" dirty="0"/>
              <a:t>to include </a:t>
            </a:r>
            <a:r>
              <a:rPr lang="en-US" sz="2000" dirty="0" smtClean="0"/>
              <a:t>Base </a:t>
            </a:r>
            <a:r>
              <a:rPr lang="en-US" sz="2000" dirty="0"/>
              <a:t>Point Deviation Charges </a:t>
            </a:r>
            <a:r>
              <a:rPr lang="en-US" sz="2000" dirty="0" smtClean="0"/>
              <a:t>for IRRs when </a:t>
            </a:r>
            <a:r>
              <a:rPr lang="en-US" sz="2000" dirty="0"/>
              <a:t>providing </a:t>
            </a:r>
            <a:r>
              <a:rPr lang="en-US" sz="2000" dirty="0" smtClean="0"/>
              <a:t>A/S</a:t>
            </a:r>
          </a:p>
          <a:p>
            <a:pPr marL="800100" lvl="1">
              <a:buFont typeface="Arial" panose="020B0604020202020204" pitchFamily="34" charset="0"/>
              <a:buChar char="−"/>
            </a:pPr>
            <a:r>
              <a:rPr lang="en-US" sz="2000" dirty="0" smtClean="0"/>
              <a:t>update </a:t>
            </a:r>
            <a:r>
              <a:rPr lang="en-US" sz="2000" dirty="0"/>
              <a:t>the Resource </a:t>
            </a:r>
            <a:r>
              <a:rPr lang="en-US" sz="2000" dirty="0" smtClean="0"/>
              <a:t>Limit Calculator section for HSLTELEM to clarify how</a:t>
            </a:r>
            <a:r>
              <a:rPr lang="en-US" sz="2000" dirty="0" smtClean="0">
                <a:solidFill>
                  <a:srgbClr val="FF0000"/>
                </a:solidFill>
              </a:rPr>
              <a:t> </a:t>
            </a:r>
            <a:r>
              <a:rPr lang="en-US" sz="2000" dirty="0"/>
              <a:t>HASL will be computed when </a:t>
            </a:r>
            <a:r>
              <a:rPr lang="en-US" sz="2000" dirty="0" smtClean="0"/>
              <a:t>IRR(s</a:t>
            </a:r>
            <a:r>
              <a:rPr lang="en-US" sz="2000" dirty="0"/>
              <a:t>) </a:t>
            </a:r>
            <a:r>
              <a:rPr lang="en-US" sz="2000" dirty="0" smtClean="0"/>
              <a:t>within an IRR Group carry A/S</a:t>
            </a:r>
            <a:endParaRPr lang="en-US" sz="2000" dirty="0"/>
          </a:p>
          <a:p>
            <a:pPr lvl="1" indent="-342900">
              <a:buFont typeface="Arial" panose="020B0604020202020204" pitchFamily="34" charset="0"/>
              <a:buChar char="•"/>
            </a:pPr>
            <a:endParaRPr lang="en-US" sz="1800" dirty="0" smtClean="0">
              <a:solidFill>
                <a:schemeClr val="tx2"/>
              </a:solidFill>
            </a:endParaRPr>
          </a:p>
        </p:txBody>
      </p:sp>
    </p:spTree>
    <p:extLst>
      <p:ext uri="{BB962C8B-B14F-4D97-AF65-F5344CB8AC3E}">
        <p14:creationId xmlns:p14="http://schemas.microsoft.com/office/powerpoint/2010/main" val="2961724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15179"/>
            <a:ext cx="8534400" cy="5052221"/>
          </a:xfrm>
        </p:spPr>
        <p:txBody>
          <a:bodyPr anchor="ctr"/>
          <a:lstStyle/>
          <a:p>
            <a:pPr marL="0" indent="0" algn="ctr">
              <a:buNone/>
            </a:pPr>
            <a:r>
              <a:rPr lang="en-US" sz="3200" dirty="0" smtClean="0"/>
              <a:t>Appendix</a:t>
            </a:r>
            <a:endParaRPr lang="en-US" sz="3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3309020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400" dirty="0"/>
              <a:t>Interim Energy Deployment Performance Measure</a:t>
            </a:r>
            <a:endParaRPr lang="en-US" sz="2400"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mc:AlternateContent xmlns:mc="http://schemas.openxmlformats.org/markup-compatibility/2006" xmlns:a14="http://schemas.microsoft.com/office/drawing/2010/main">
        <mc:Choice Requires="a14">
          <p:sp>
            <p:nvSpPr>
              <p:cNvPr id="7" name="TextBox 6"/>
              <p:cNvSpPr txBox="1"/>
              <p:nvPr/>
            </p:nvSpPr>
            <p:spPr>
              <a:xfrm>
                <a:off x="533400" y="762000"/>
                <a:ext cx="8001000" cy="3959930"/>
              </a:xfrm>
              <a:prstGeom prst="rect">
                <a:avLst/>
              </a:prstGeom>
              <a:noFill/>
            </p:spPr>
            <p:txBody>
              <a:bodyPr wrap="square" rtlCol="0">
                <a:spAutoFit/>
              </a:bodyPr>
              <a:lstStyle/>
              <a:p>
                <a:pPr>
                  <a:spcBef>
                    <a:spcPct val="20000"/>
                  </a:spcBef>
                </a:pPr>
                <a:r>
                  <a:rPr lang="en-US" sz="2000" b="1" dirty="0" smtClean="0">
                    <a:solidFill>
                      <a:srgbClr val="00B050"/>
                    </a:solidFill>
                  </a:rPr>
                  <a:t>Interim </a:t>
                </a:r>
                <a:r>
                  <a:rPr lang="en-US" sz="2000" b="1" dirty="0">
                    <a:solidFill>
                      <a:schemeClr val="tx2"/>
                    </a:solidFill>
                  </a:rPr>
                  <a:t>GREDP* requirements for IRR:</a:t>
                </a:r>
              </a:p>
              <a:p>
                <a:pPr>
                  <a:spcBef>
                    <a:spcPct val="20000"/>
                  </a:spcBef>
                </a:pPr>
                <a14:m>
                  <m:oMathPara xmlns:m="http://schemas.openxmlformats.org/officeDocument/2006/math">
                    <m:oMathParaPr>
                      <m:jc m:val="centerGroup"/>
                    </m:oMathParaPr>
                    <m:oMath xmlns:m="http://schemas.openxmlformats.org/officeDocument/2006/math">
                      <m:r>
                        <a:rPr lang="en-US" sz="2400" i="1">
                          <a:solidFill>
                            <a:schemeClr val="tx2"/>
                          </a:solidFill>
                          <a:latin typeface="Cambria Math" panose="02040503050406030204" pitchFamily="18" charset="0"/>
                        </a:rPr>
                        <m:t>𝐺𝑅𝐸𝐷</m:t>
                      </m:r>
                      <m:r>
                        <a:rPr lang="en-US" sz="2400" i="1" smtClean="0">
                          <a:solidFill>
                            <a:schemeClr val="tx2"/>
                          </a:solidFill>
                          <a:latin typeface="Cambria Math" panose="02040503050406030204" pitchFamily="18" charset="0"/>
                        </a:rPr>
                        <m:t>𝑃</m:t>
                      </m:r>
                      <m:r>
                        <a:rPr lang="en-US" sz="2400" b="0" i="1" baseline="30000" smtClean="0">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 </m:t>
                      </m:r>
                      <m:d>
                        <m:dPr>
                          <m:ctrlPr>
                            <a:rPr lang="en-US" sz="2400" i="1">
                              <a:solidFill>
                                <a:schemeClr val="tx2"/>
                              </a:solidFill>
                              <a:latin typeface="Cambria Math" panose="02040503050406030204" pitchFamily="18" charset="0"/>
                            </a:rPr>
                          </m:ctrlPr>
                        </m:dPr>
                        <m:e>
                          <m:r>
                            <a:rPr lang="en-US" sz="2400" i="1">
                              <a:solidFill>
                                <a:schemeClr val="tx2"/>
                              </a:solidFill>
                              <a:latin typeface="Cambria Math" panose="02040503050406030204" pitchFamily="18" charset="0"/>
                            </a:rPr>
                            <m:t>%</m:t>
                          </m:r>
                        </m:e>
                      </m:d>
                      <m:r>
                        <a:rPr lang="en-US" sz="2400" i="1">
                          <a:solidFill>
                            <a:schemeClr val="tx2"/>
                          </a:solidFill>
                          <a:latin typeface="Cambria Math" panose="02040503050406030204" pitchFamily="18" charset="0"/>
                        </a:rPr>
                        <m:t>= </m:t>
                      </m:r>
                      <m:r>
                        <a:rPr lang="en-US" sz="2400" i="1">
                          <a:solidFill>
                            <a:schemeClr val="tx2"/>
                          </a:solidFill>
                          <a:latin typeface="Cambria Math" panose="02040503050406030204" pitchFamily="18" charset="0"/>
                        </a:rPr>
                        <m:t>𝐴𝐵𝑆</m:t>
                      </m:r>
                      <m:d>
                        <m:dPr>
                          <m:begChr m:val="["/>
                          <m:endChr m:val="]"/>
                          <m:ctrlPr>
                            <a:rPr lang="en-US" sz="2400" i="1">
                              <a:solidFill>
                                <a:schemeClr val="tx2"/>
                              </a:solidFill>
                              <a:latin typeface="Cambria Math" panose="02040503050406030204" pitchFamily="18" charset="0"/>
                            </a:rPr>
                          </m:ctrlPr>
                        </m:dPr>
                        <m:e>
                          <m:d>
                            <m:dPr>
                              <m:ctrlPr>
                                <a:rPr lang="en-US" sz="2400" i="1">
                                  <a:solidFill>
                                    <a:schemeClr val="tx2"/>
                                  </a:solidFill>
                                  <a:latin typeface="Cambria Math" panose="02040503050406030204" pitchFamily="18" charset="0"/>
                                </a:rPr>
                              </m:ctrlPr>
                            </m:dPr>
                            <m:e>
                              <m:f>
                                <m:fPr>
                                  <m:ctrlPr>
                                    <a:rPr lang="en-US" sz="2400" i="1">
                                      <a:solidFill>
                                        <a:schemeClr val="tx2"/>
                                      </a:solidFill>
                                      <a:latin typeface="Cambria Math" panose="02040503050406030204" pitchFamily="18" charset="0"/>
                                    </a:rPr>
                                  </m:ctrlPr>
                                </m:fPr>
                                <m:num>
                                  <m:r>
                                    <a:rPr lang="en-US" sz="2400" i="1">
                                      <a:solidFill>
                                        <a:schemeClr val="tx2"/>
                                      </a:solidFill>
                                      <a:latin typeface="Cambria Math" panose="02040503050406030204" pitchFamily="18" charset="0"/>
                                    </a:rPr>
                                    <m:t>𝐴𝑇𝐺</m:t>
                                  </m:r>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𝐴𝐸𝑃𝐹𝑅</m:t>
                                  </m:r>
                                </m:num>
                                <m:den>
                                  <m:r>
                                    <a:rPr lang="en-US" sz="2400" b="0" i="1" smtClean="0">
                                      <a:solidFill>
                                        <a:srgbClr val="00B050"/>
                                      </a:solidFill>
                                      <a:latin typeface="Cambria Math" panose="02040503050406030204" pitchFamily="18" charset="0"/>
                                    </a:rPr>
                                    <m:t>𝐴𝐻𝑆𝐿</m:t>
                                  </m:r>
                                  <m:r>
                                    <a:rPr lang="en-US" sz="2400" i="1">
                                      <a:solidFill>
                                        <a:schemeClr val="tx2"/>
                                      </a:solidFill>
                                      <a:latin typeface="Cambria Math" panose="02040503050406030204" pitchFamily="18" charset="0"/>
                                    </a:rPr>
                                    <m:t>+</m:t>
                                  </m:r>
                                  <m:r>
                                    <a:rPr lang="en-US" sz="2400" i="1">
                                      <a:solidFill>
                                        <a:schemeClr val="tx2"/>
                                      </a:solidFill>
                                      <a:latin typeface="Cambria Math" panose="02040503050406030204" pitchFamily="18" charset="0"/>
                                    </a:rPr>
                                    <m:t>𝐴𝑅𝐼</m:t>
                                  </m:r>
                                </m:den>
                              </m:f>
                            </m:e>
                          </m:d>
                          <m:r>
                            <a:rPr lang="en-US" sz="2400" i="1">
                              <a:solidFill>
                                <a:schemeClr val="tx2"/>
                              </a:solidFill>
                              <a:latin typeface="Cambria Math" panose="02040503050406030204" pitchFamily="18" charset="0"/>
                            </a:rPr>
                            <m:t>−1.0</m:t>
                          </m:r>
                        </m:e>
                      </m:d>
                      <m:r>
                        <a:rPr lang="en-US" sz="2400" i="1">
                          <a:solidFill>
                            <a:schemeClr val="tx2"/>
                          </a:solidFill>
                          <a:latin typeface="Cambria Math" panose="02040503050406030204" pitchFamily="18" charset="0"/>
                        </a:rPr>
                        <m:t>∗100</m:t>
                      </m:r>
                    </m:oMath>
                  </m:oMathPara>
                </a14:m>
                <a:endParaRPr lang="en-US" sz="2400" b="1" dirty="0" smtClean="0">
                  <a:solidFill>
                    <a:schemeClr val="tx2"/>
                  </a:solidFill>
                </a:endParaRPr>
              </a:p>
              <a:p>
                <a:pPr>
                  <a:spcBef>
                    <a:spcPct val="20000"/>
                  </a:spcBef>
                </a:pPr>
                <a:endParaRPr lang="en-US" sz="1050" b="1" dirty="0" smtClean="0">
                  <a:solidFill>
                    <a:schemeClr val="tx2"/>
                  </a:solidFill>
                </a:endParaRPr>
              </a:p>
              <a:p>
                <a:pPr algn="ctr">
                  <a:spcBef>
                    <a:spcPct val="20000"/>
                  </a:spcBef>
                </a:pPr>
                <a14:m>
                  <m:oMath xmlns:m="http://schemas.openxmlformats.org/officeDocument/2006/math">
                    <m:r>
                      <a:rPr lang="en-US" sz="2400" b="0" i="1" smtClean="0">
                        <a:solidFill>
                          <a:schemeClr val="tx2"/>
                        </a:solidFill>
                        <a:latin typeface="Cambria Math" panose="02040503050406030204" pitchFamily="18" charset="0"/>
                      </a:rPr>
                      <m:t>𝐺𝑅𝐸𝐷𝑃</m:t>
                    </m:r>
                    <m:r>
                      <a:rPr lang="en-US" sz="2400" i="1" baseline="30000">
                        <a:solidFill>
                          <a:schemeClr val="tx2"/>
                        </a:solidFill>
                        <a:latin typeface="Cambria Math" panose="02040503050406030204" pitchFamily="18" charset="0"/>
                      </a:rPr>
                      <m:t>∗</m:t>
                    </m:r>
                    <m:d>
                      <m:dPr>
                        <m:ctrlPr>
                          <a:rPr lang="en-US" sz="2400" i="1" smtClean="0">
                            <a:solidFill>
                              <a:schemeClr val="tx2"/>
                            </a:solidFill>
                            <a:latin typeface="Cambria Math" panose="02040503050406030204" pitchFamily="18" charset="0"/>
                          </a:rPr>
                        </m:ctrlPr>
                      </m:dPr>
                      <m:e>
                        <m:r>
                          <a:rPr lang="en-US" sz="2400" b="0" i="1" smtClean="0">
                            <a:solidFill>
                              <a:schemeClr val="tx2"/>
                            </a:solidFill>
                            <a:latin typeface="Cambria Math" panose="02040503050406030204" pitchFamily="18" charset="0"/>
                          </a:rPr>
                          <m:t>𝑀𝑊</m:t>
                        </m:r>
                      </m:e>
                    </m:d>
                    <m:r>
                      <a:rPr lang="en-US" sz="2400" b="0" i="1" smtClean="0">
                        <a:solidFill>
                          <a:schemeClr val="tx2"/>
                        </a:solidFill>
                        <a:latin typeface="Cambria Math" panose="02040503050406030204" pitchFamily="18" charset="0"/>
                      </a:rPr>
                      <m:t>=</m:t>
                    </m:r>
                    <m:r>
                      <a:rPr lang="en-US" sz="2400" b="0" i="1" smtClean="0">
                        <a:solidFill>
                          <a:schemeClr val="tx2"/>
                        </a:solidFill>
                        <a:latin typeface="Cambria Math" panose="02040503050406030204" pitchFamily="18" charset="0"/>
                      </a:rPr>
                      <m:t>𝐴𝐵𝑆</m:t>
                    </m:r>
                    <m:r>
                      <a:rPr lang="en-US" sz="2400" b="0" i="1" smtClean="0">
                        <a:solidFill>
                          <a:schemeClr val="tx2"/>
                        </a:solidFill>
                        <a:latin typeface="Cambria Math" panose="02040503050406030204" pitchFamily="18" charset="0"/>
                      </a:rPr>
                      <m:t>(</m:t>
                    </m:r>
                    <m:r>
                      <a:rPr lang="en-US" sz="2400" b="0" i="1" smtClean="0">
                        <a:solidFill>
                          <a:schemeClr val="tx2"/>
                        </a:solidFill>
                        <a:latin typeface="Cambria Math" panose="02040503050406030204" pitchFamily="18" charset="0"/>
                      </a:rPr>
                      <m:t>𝐴𝑇𝐺</m:t>
                    </m:r>
                    <m:r>
                      <a:rPr lang="en-US" sz="2400" b="0" i="1" smtClean="0">
                        <a:solidFill>
                          <a:schemeClr val="tx2"/>
                        </a:solidFill>
                        <a:latin typeface="Cambria Math" panose="02040503050406030204" pitchFamily="18" charset="0"/>
                      </a:rPr>
                      <m:t> −</m:t>
                    </m:r>
                    <m:r>
                      <a:rPr lang="en-US" sz="2400" b="0" i="1" smtClean="0">
                        <a:solidFill>
                          <a:schemeClr val="tx2"/>
                        </a:solidFill>
                        <a:latin typeface="Cambria Math" panose="02040503050406030204" pitchFamily="18" charset="0"/>
                      </a:rPr>
                      <m:t>𝐴𝐸𝑃𝐹𝑅</m:t>
                    </m:r>
                    <m:r>
                      <a:rPr lang="en-US" sz="2400" b="0" i="1" smtClean="0">
                        <a:solidFill>
                          <a:schemeClr val="tx2"/>
                        </a:solidFill>
                        <a:latin typeface="Cambria Math" panose="02040503050406030204" pitchFamily="18" charset="0"/>
                      </a:rPr>
                      <m:t>−</m:t>
                    </m:r>
                    <m:r>
                      <a:rPr lang="en-US" sz="2400" b="0" i="1" smtClean="0">
                        <a:solidFill>
                          <a:srgbClr val="00B050"/>
                        </a:solidFill>
                        <a:latin typeface="Cambria Math" panose="02040503050406030204" pitchFamily="18" charset="0"/>
                      </a:rPr>
                      <m:t>𝐴𝐻𝑆𝐿</m:t>
                    </m:r>
                    <m:r>
                      <a:rPr lang="en-US" sz="2400" b="0" i="1" smtClean="0">
                        <a:solidFill>
                          <a:schemeClr val="tx2"/>
                        </a:solidFill>
                        <a:latin typeface="Cambria Math" panose="02040503050406030204" pitchFamily="18" charset="0"/>
                      </a:rPr>
                      <m:t>−</m:t>
                    </m:r>
                    <m:r>
                      <a:rPr lang="en-US" sz="2400" b="0" i="1" smtClean="0">
                        <a:solidFill>
                          <a:schemeClr val="tx2"/>
                        </a:solidFill>
                        <a:latin typeface="Cambria Math" panose="02040503050406030204" pitchFamily="18" charset="0"/>
                      </a:rPr>
                      <m:t>𝐴𝑅𝐼</m:t>
                    </m:r>
                  </m:oMath>
                </a14:m>
                <a:r>
                  <a:rPr lang="en-US" sz="2400" dirty="0" smtClean="0">
                    <a:solidFill>
                      <a:schemeClr val="tx2"/>
                    </a:solidFill>
                  </a:rPr>
                  <a:t>)</a:t>
                </a:r>
                <a:endParaRPr lang="en-US" sz="2400" dirty="0">
                  <a:solidFill>
                    <a:schemeClr val="tx2"/>
                  </a:solidFill>
                </a:endParaRPr>
              </a:p>
              <a:p>
                <a:pPr>
                  <a:spcBef>
                    <a:spcPct val="20000"/>
                  </a:spcBef>
                </a:pPr>
                <a:endParaRPr lang="en-US" sz="2000" dirty="0">
                  <a:solidFill>
                    <a:schemeClr val="tx2"/>
                  </a:solidFill>
                </a:endParaRPr>
              </a:p>
              <a:p>
                <a:pPr>
                  <a:spcBef>
                    <a:spcPct val="20000"/>
                  </a:spcBef>
                </a:pPr>
                <a:r>
                  <a:rPr lang="en-US" sz="2000" dirty="0" smtClean="0">
                    <a:solidFill>
                      <a:schemeClr val="tx2"/>
                    </a:solidFill>
                  </a:rPr>
                  <a:t>No </a:t>
                </a:r>
                <a:r>
                  <a:rPr lang="en-US" sz="2000" dirty="0">
                    <a:solidFill>
                      <a:schemeClr val="tx2"/>
                    </a:solidFill>
                  </a:rPr>
                  <a:t>less than 85% of </a:t>
                </a:r>
                <a:r>
                  <a:rPr lang="en-US" sz="2000" dirty="0" err="1" smtClean="0">
                    <a:solidFill>
                      <a:schemeClr val="tx2"/>
                    </a:solidFill>
                  </a:rPr>
                  <a:t>uncurtailed</a:t>
                </a:r>
                <a:r>
                  <a:rPr lang="en-US" sz="2000" dirty="0" smtClean="0">
                    <a:solidFill>
                      <a:schemeClr val="tx2"/>
                    </a:solidFill>
                  </a:rPr>
                  <a:t> intervals </a:t>
                </a:r>
                <a:r>
                  <a:rPr lang="en-US" sz="2000" dirty="0">
                    <a:solidFill>
                      <a:schemeClr val="tx2"/>
                    </a:solidFill>
                  </a:rPr>
                  <a:t>where Resource has been deployed for Regulation (i.e.  </a:t>
                </a:r>
                <a:r>
                  <a:rPr lang="en-US" sz="2000" dirty="0" err="1">
                    <a:solidFill>
                      <a:schemeClr val="tx2"/>
                    </a:solidFill>
                  </a:rPr>
                  <a:t>Avg</a:t>
                </a:r>
                <a:r>
                  <a:rPr lang="en-US" sz="2000" dirty="0">
                    <a:solidFill>
                      <a:schemeClr val="tx2"/>
                    </a:solidFill>
                  </a:rPr>
                  <a:t> </a:t>
                </a:r>
                <a:r>
                  <a:rPr lang="en-US" sz="2000" dirty="0" err="1">
                    <a:solidFill>
                      <a:schemeClr val="tx2"/>
                    </a:solidFill>
                  </a:rPr>
                  <a:t>Reg</a:t>
                </a:r>
                <a:r>
                  <a:rPr lang="en-US" sz="2000" dirty="0">
                    <a:solidFill>
                      <a:schemeClr val="tx2"/>
                    </a:solidFill>
                  </a:rPr>
                  <a:t> Instruction is greater than 0.1 MW), </a:t>
                </a:r>
              </a:p>
              <a:p>
                <a:pPr marL="1257300" lvl="2" indent="-342900">
                  <a:spcBef>
                    <a:spcPct val="20000"/>
                  </a:spcBef>
                  <a:buFont typeface="Arial" panose="020B0604020202020204" pitchFamily="34" charset="0"/>
                  <a:buChar char="•"/>
                </a:pPr>
                <a:r>
                  <a:rPr lang="en-US" sz="2000" dirty="0">
                    <a:solidFill>
                      <a:schemeClr val="tx2"/>
                    </a:solidFill>
                  </a:rPr>
                  <a:t>GREDP*(%) &lt;= 8% </a:t>
                </a:r>
                <a:r>
                  <a:rPr lang="en-US" sz="2000" dirty="0" smtClean="0">
                    <a:solidFill>
                      <a:schemeClr val="tx2"/>
                    </a:solidFill>
                  </a:rPr>
                  <a:t>AND</a:t>
                </a:r>
                <a:endParaRPr lang="en-US" sz="2000" dirty="0">
                  <a:solidFill>
                    <a:schemeClr val="tx2"/>
                  </a:solidFill>
                </a:endParaRPr>
              </a:p>
              <a:p>
                <a:pPr marL="1257300" lvl="2" indent="-342900">
                  <a:spcBef>
                    <a:spcPct val="20000"/>
                  </a:spcBef>
                  <a:buFont typeface="Arial" panose="020B0604020202020204" pitchFamily="34" charset="0"/>
                  <a:buChar char="•"/>
                </a:pPr>
                <a:r>
                  <a:rPr lang="en-US" sz="2000" dirty="0">
                    <a:solidFill>
                      <a:schemeClr val="tx2"/>
                    </a:solidFill>
                  </a:rPr>
                  <a:t>GREDP* (MW) &lt;= 8 MW</a:t>
                </a:r>
                <a:endParaRPr lang="en-US" sz="2400" dirty="0">
                  <a:solidFill>
                    <a:schemeClr val="tx2"/>
                  </a:solidFill>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533400" y="762000"/>
                <a:ext cx="8001000" cy="3959930"/>
              </a:xfrm>
              <a:prstGeom prst="rect">
                <a:avLst/>
              </a:prstGeom>
              <a:blipFill rotWithShape="0">
                <a:blip r:embed="rId3"/>
                <a:stretch>
                  <a:fillRect l="-838" t="-615" b="-1846"/>
                </a:stretch>
              </a:blipFill>
            </p:spPr>
            <p:txBody>
              <a:bodyPr/>
              <a:lstStyle/>
              <a:p>
                <a:r>
                  <a:rPr lang="en-US">
                    <a:noFill/>
                  </a:rPr>
                  <a:t> </a:t>
                </a:r>
              </a:p>
            </p:txBody>
          </p:sp>
        </mc:Fallback>
      </mc:AlternateContent>
    </p:spTree>
    <p:extLst>
      <p:ext uri="{BB962C8B-B14F-4D97-AF65-F5344CB8AC3E}">
        <p14:creationId xmlns:p14="http://schemas.microsoft.com/office/powerpoint/2010/main" val="84084538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schemas.openxmlformats.org/package/2006/metadata/core-properties"/>
    <ds:schemaRef ds:uri="http://www.w3.org/XML/1998/namespace"/>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c34af464-7aa1-4edd-9be4-83dffc1cb92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7038</TotalTime>
  <Words>1417</Words>
  <Application>Microsoft Office PowerPoint</Application>
  <PresentationFormat>On-screen Show (4:3)</PresentationFormat>
  <Paragraphs>115</Paragraphs>
  <Slides>9</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Calibri</vt:lpstr>
      <vt:lpstr>Cambria Math</vt:lpstr>
      <vt:lpstr>Times New Roman</vt:lpstr>
      <vt:lpstr>1_Custom Design</vt:lpstr>
      <vt:lpstr>Office Theme</vt:lpstr>
      <vt:lpstr>PowerPoint Presentation</vt:lpstr>
      <vt:lpstr>Background</vt:lpstr>
      <vt:lpstr>Scoring Performance for IRRs</vt:lpstr>
      <vt:lpstr>Base Point Using Forecast</vt:lpstr>
      <vt:lpstr>GREDP Requirements for IRRs</vt:lpstr>
      <vt:lpstr>Expectation for IRR Groups</vt:lpstr>
      <vt:lpstr>Summary &amp; Next Steps</vt:lpstr>
      <vt:lpstr>PowerPoint Presentation</vt:lpstr>
      <vt:lpstr>Interim Energy Deployment Performance Measure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Butler, Luke</cp:lastModifiedBy>
  <cp:revision>364</cp:revision>
  <cp:lastPrinted>2017-12-05T14:31:59Z</cp:lastPrinted>
  <dcterms:created xsi:type="dcterms:W3CDTF">2016-01-21T15:20:31Z</dcterms:created>
  <dcterms:modified xsi:type="dcterms:W3CDTF">2018-07-16T20:20:31Z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