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72" r:id="rId3"/>
    <p:sldId id="287" r:id="rId4"/>
    <p:sldId id="284" r:id="rId5"/>
    <p:sldId id="28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979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172200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299284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658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172200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299284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512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49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299284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2230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srgbClr val="5B6770"/>
                </a:solidFill>
              </a:rPr>
              <a:pPr/>
              <a:t>‹#›</a:t>
            </a:fld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223084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223085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5994484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1562" y="6251629"/>
            <a:ext cx="3787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b="1" dirty="0">
              <a:solidFill>
                <a:prstClr val="black"/>
              </a:solidFill>
            </a:endParaRPr>
          </a:p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  <a:endParaRPr lang="en-U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13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53000" y="2103120"/>
            <a:ext cx="555374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>
              <a:solidFill>
                <a:srgbClr val="5B6770"/>
              </a:solidFill>
            </a:endParaRPr>
          </a:p>
          <a:p>
            <a:r>
              <a:rPr lang="en-US" sz="2000" b="1" dirty="0" smtClean="0">
                <a:latin typeface="+mn-lt"/>
              </a:rPr>
              <a:t>NDSWG – July 17, 2018</a:t>
            </a:r>
            <a:endParaRPr lang="en-US" i="1" dirty="0">
              <a:solidFill>
                <a:srgbClr val="5B6770"/>
              </a:solidFill>
            </a:endParaRPr>
          </a:p>
          <a:p>
            <a:endParaRPr lang="en-US" i="1" dirty="0">
              <a:solidFill>
                <a:srgbClr val="5B6770"/>
              </a:solidFill>
            </a:endParaRPr>
          </a:p>
          <a:p>
            <a:r>
              <a:rPr lang="en-US" i="1" dirty="0" smtClean="0">
                <a:solidFill>
                  <a:srgbClr val="5B6770"/>
                </a:solidFill>
              </a:rPr>
              <a:t>Joe Weatherly</a:t>
            </a:r>
            <a:endParaRPr lang="en-US" i="1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Network Modeling </a:t>
            </a:r>
            <a:r>
              <a:rPr lang="en-US" dirty="0">
                <a:solidFill>
                  <a:srgbClr val="5B6770"/>
                </a:solidFill>
              </a:rPr>
              <a:t>Manager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</a:rPr>
              <a:t>July </a:t>
            </a:r>
            <a:r>
              <a:rPr lang="en-US" dirty="0">
                <a:solidFill>
                  <a:srgbClr val="5B6770"/>
                </a:solidFill>
              </a:rPr>
              <a:t>17, </a:t>
            </a:r>
            <a:r>
              <a:rPr lang="en-US" dirty="0" smtClean="0">
                <a:solidFill>
                  <a:srgbClr val="5B6770"/>
                </a:solidFill>
              </a:rPr>
              <a:t>2018</a:t>
            </a:r>
            <a:endParaRPr lang="en-US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03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Interim restrictions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814634"/>
            <a:ext cx="4106203" cy="485323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Reason for change:  </a:t>
            </a:r>
          </a:p>
          <a:p>
            <a:r>
              <a:rPr lang="en-US" sz="2400" dirty="0"/>
              <a:t>Submittals meeting Protocol timelines have decreased to levels that </a:t>
            </a:r>
            <a:r>
              <a:rPr lang="en-US" sz="2400" dirty="0" smtClean="0"/>
              <a:t>negatively impact several </a:t>
            </a:r>
            <a:r>
              <a:rPr lang="en-US" sz="2400" dirty="0"/>
              <a:t>key ERCOT functions.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Model validation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Outage Coordination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CRR auction accuracy</a:t>
            </a:r>
          </a:p>
          <a:p>
            <a:endParaRPr lang="en-US" sz="2400" dirty="0"/>
          </a:p>
          <a:p>
            <a:r>
              <a:rPr lang="en-US" sz="2800" b="1" dirty="0"/>
              <a:t>When:  Oct 1,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203" y="180156"/>
            <a:ext cx="7476198" cy="5729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418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Interim restrictions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814634"/>
            <a:ext cx="11125982" cy="5093797"/>
          </a:xfrm>
        </p:spPr>
        <p:txBody>
          <a:bodyPr/>
          <a:lstStyle/>
          <a:p>
            <a:r>
              <a:rPr lang="en-US" sz="2000" b="1" dirty="0"/>
              <a:t>5 items removed from interim updates***:</a:t>
            </a:r>
          </a:p>
          <a:p>
            <a:pPr lvl="1"/>
            <a:r>
              <a:rPr lang="en-US" sz="1800" dirty="0"/>
              <a:t>New substations with Line-Breakers (or substation Breaker/Line reconfiguration) and Contingencies</a:t>
            </a:r>
          </a:p>
          <a:p>
            <a:pPr lvl="1"/>
            <a:r>
              <a:rPr lang="en-US" sz="1800" dirty="0"/>
              <a:t>New physical Lines and Contingencies</a:t>
            </a:r>
          </a:p>
          <a:p>
            <a:pPr lvl="1"/>
            <a:r>
              <a:rPr lang="en-US" sz="1800" dirty="0"/>
              <a:t>New Transformers and Contingencies</a:t>
            </a:r>
          </a:p>
          <a:p>
            <a:pPr lvl="1"/>
            <a:r>
              <a:rPr lang="en-US" sz="1800" dirty="0"/>
              <a:t>New Generation &amp; Synchronous Condenser (</a:t>
            </a:r>
            <a:r>
              <a:rPr lang="en-US" sz="1800" i="1" dirty="0"/>
              <a:t>already enforced</a:t>
            </a:r>
            <a:r>
              <a:rPr lang="en-US" sz="1800" dirty="0"/>
              <a:t>)</a:t>
            </a:r>
          </a:p>
          <a:p>
            <a:pPr lvl="1"/>
            <a:r>
              <a:rPr lang="en-US" sz="1800" dirty="0"/>
              <a:t>Items requiring </a:t>
            </a:r>
            <a:r>
              <a:rPr lang="en-US" sz="1800" dirty="0" err="1"/>
              <a:t>ResourceNode</a:t>
            </a:r>
            <a:r>
              <a:rPr lang="en-US" sz="1800" dirty="0"/>
              <a:t> additions/modifications</a:t>
            </a:r>
          </a:p>
          <a:p>
            <a:r>
              <a:rPr lang="en-US" sz="2000" b="1" dirty="0"/>
              <a:t>3 Interim items considered for processing if meeting 65 Calendar Days prior to Database Load:</a:t>
            </a:r>
          </a:p>
          <a:p>
            <a:pPr lvl="1"/>
            <a:r>
              <a:rPr lang="en-US" sz="1800" dirty="0"/>
              <a:t>New Tap Station (No Line controlling Breakers)</a:t>
            </a:r>
          </a:p>
          <a:p>
            <a:pPr lvl="1"/>
            <a:r>
              <a:rPr lang="en-US" sz="1800" dirty="0"/>
              <a:t>New Shunt Compensator</a:t>
            </a:r>
          </a:p>
          <a:p>
            <a:pPr lvl="1"/>
            <a:r>
              <a:rPr lang="en-US" sz="1800" dirty="0"/>
              <a:t>New SVCs</a:t>
            </a:r>
          </a:p>
          <a:p>
            <a:r>
              <a:rPr lang="en-US" sz="2000" b="1" dirty="0"/>
              <a:t>2 Interim items considered for processing if meeting 20 Calendar Days prior to Database Load</a:t>
            </a:r>
          </a:p>
          <a:p>
            <a:pPr lvl="1"/>
            <a:r>
              <a:rPr lang="en-US" sz="1800" dirty="0" smtClean="0"/>
              <a:t>Field vs Model Cleanup (Only Deletes)</a:t>
            </a:r>
          </a:p>
          <a:p>
            <a:pPr lvl="1"/>
            <a:r>
              <a:rPr lang="en-US" sz="1800" dirty="0" smtClean="0"/>
              <a:t>New Loads (with controlling Breaker if applicable)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19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Interim restrictions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814634"/>
            <a:ext cx="11125982" cy="5093797"/>
          </a:xfrm>
        </p:spPr>
        <p:txBody>
          <a:bodyPr/>
          <a:lstStyle/>
          <a:p>
            <a:r>
              <a:rPr lang="en-US" sz="2000" b="1" dirty="0"/>
              <a:t>***Exceptions:</a:t>
            </a:r>
          </a:p>
          <a:p>
            <a:pPr lvl="1"/>
            <a:r>
              <a:rPr lang="en-US" sz="1800" dirty="0"/>
              <a:t>If needed for reliability of the ERCOT grid, the MP shall provide the ERCOT form for ERCOT’s consideration along with </a:t>
            </a:r>
            <a:r>
              <a:rPr lang="en-US" sz="1800" dirty="0" err="1"/>
              <a:t>powerflow</a:t>
            </a:r>
            <a:r>
              <a:rPr lang="en-US" sz="1800" dirty="0"/>
              <a:t> study(</a:t>
            </a:r>
            <a:r>
              <a:rPr lang="en-US" sz="1800" dirty="0" err="1"/>
              <a:t>ies</a:t>
            </a:r>
            <a:r>
              <a:rPr lang="en-US" sz="1800" dirty="0"/>
              <a:t>) that demonstrate the change relieves a reliability concern.</a:t>
            </a:r>
          </a:p>
          <a:p>
            <a:pPr lvl="1"/>
            <a:r>
              <a:rPr lang="en-US" sz="1800" dirty="0"/>
              <a:t>In an ERCOT declared Emergency, Interim Update restrictions may be temporarily waived.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64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212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Wingdings</vt:lpstr>
      <vt:lpstr>1_Custom Design</vt:lpstr>
      <vt:lpstr>Inside pages</vt:lpstr>
      <vt:lpstr>PowerPoint Presentation</vt:lpstr>
      <vt:lpstr>Interim restrictions</vt:lpstr>
      <vt:lpstr>Interim restrictions</vt:lpstr>
      <vt:lpstr>Interim restrictions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MGRR</dc:title>
  <dc:creator>Weatherly, Joe</dc:creator>
  <cp:lastModifiedBy>Weatherly, Joe</cp:lastModifiedBy>
  <cp:revision>43</cp:revision>
  <dcterms:created xsi:type="dcterms:W3CDTF">2018-04-16T19:23:38Z</dcterms:created>
  <dcterms:modified xsi:type="dcterms:W3CDTF">2018-07-17T19:01:51Z</dcterms:modified>
</cp:coreProperties>
</file>