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D783-F678-406E-B55B-E88DE11A97ED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1A2B-AB37-4FA0-B7B1-CBDB9A0B0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10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D783-F678-406E-B55B-E88DE11A97ED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1A2B-AB37-4FA0-B7B1-CBDB9A0B0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D783-F678-406E-B55B-E88DE11A97ED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1A2B-AB37-4FA0-B7B1-CBDB9A0B0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1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D783-F678-406E-B55B-E88DE11A97ED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1A2B-AB37-4FA0-B7B1-CBDB9A0B0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5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D783-F678-406E-B55B-E88DE11A97ED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1A2B-AB37-4FA0-B7B1-CBDB9A0B0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32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D783-F678-406E-B55B-E88DE11A97ED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1A2B-AB37-4FA0-B7B1-CBDB9A0B0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3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D783-F678-406E-B55B-E88DE11A97ED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1A2B-AB37-4FA0-B7B1-CBDB9A0B0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8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D783-F678-406E-B55B-E88DE11A97ED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1A2B-AB37-4FA0-B7B1-CBDB9A0B0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53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D783-F678-406E-B55B-E88DE11A97ED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1A2B-AB37-4FA0-B7B1-CBDB9A0B0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1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D783-F678-406E-B55B-E88DE11A97ED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1A2B-AB37-4FA0-B7B1-CBDB9A0B0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9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D783-F678-406E-B55B-E88DE11A97ED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1A2B-AB37-4FA0-B7B1-CBDB9A0B0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34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2D783-F678-406E-B55B-E88DE11A97ED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41A2B-AB37-4FA0-B7B1-CBDB9A0B0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0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5401" y="232989"/>
            <a:ext cx="11672515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Surety Bond Evolution</a:t>
            </a:r>
          </a:p>
          <a:p>
            <a:r>
              <a:rPr lang="en-US" sz="32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 </a:t>
            </a:r>
          </a:p>
          <a:p>
            <a:r>
              <a:rPr lang="en-US" sz="32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Where were we?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Early 2000’s - surety bonds were acceptable form of financial assurance in </a:t>
            </a:r>
            <a:r>
              <a:rPr lang="en-US" sz="140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some markets.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 Why?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•Less complexity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•Fewer market participants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•Smaller collateral obligations</a:t>
            </a:r>
          </a:p>
          <a:p>
            <a:endParaRPr lang="en-US" sz="1400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r>
              <a:rPr lang="en-US" sz="32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Where are we now?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•Two ISO’s, ERCOT and NYISO, allow for the use of surety bonds as financial assurance to cover credit exposure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•Surety bond language over the years has become more aligned with letters of credit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•Surety companies are willing to underwrite structured bond language</a:t>
            </a:r>
          </a:p>
          <a:p>
            <a:endParaRPr lang="en-US" sz="1400" b="0" i="0" u="none" strike="noStrike" baseline="0" dirty="0" smtClean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r>
              <a:rPr lang="en-US" sz="32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Where are we going?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•With the shift in the ISO and surety landscape, surety bonds have emerged as an additional option for financial assurance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•As market participants/ISO’s, and surety companies become more informed on surety bonds and energy obligations respectively, there will be a growing desire to utilize this instrument moving forward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•Today is to provide background on Surety Bonds and discuss the potential benefits they could afford market participants as well as ERCOT</a:t>
            </a:r>
          </a:p>
          <a:p>
            <a:endParaRPr lang="en-US" sz="1400" b="0" i="0" u="none" strike="noStrike" baseline="0" dirty="0" smtClean="0">
              <a:solidFill>
                <a:srgbClr val="000000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033" y="6130455"/>
            <a:ext cx="1596883" cy="479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87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661" y="219024"/>
            <a:ext cx="12112487" cy="5486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Surety Bond Basics</a:t>
            </a:r>
          </a:p>
          <a:p>
            <a:endParaRPr lang="en-US" sz="3200" dirty="0">
              <a:solidFill>
                <a:srgbClr val="000000"/>
              </a:solidFill>
              <a:latin typeface="Franklin Gothic Demi" panose="020B0703020102020204" pitchFamily="34" charset="0"/>
            </a:endParaRPr>
          </a:p>
          <a:p>
            <a:r>
              <a:rPr lang="en-US" sz="20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What is a Surety Bond?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A written agreement where a </a:t>
            </a:r>
            <a:r>
              <a:rPr lang="en-US" sz="1400" b="0" i="1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surety 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guarantees the </a:t>
            </a:r>
            <a:r>
              <a:rPr lang="en-US" sz="1400" b="0" i="1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principal 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will live up to or perform a specific obligation with the </a:t>
            </a:r>
            <a:r>
              <a:rPr lang="en-US" sz="1400" b="0" i="1" u="none" strike="noStrike" baseline="0" dirty="0" err="1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obligee</a:t>
            </a:r>
            <a:endParaRPr lang="en-US" sz="1400" b="0" i="0" u="none" strike="noStrike" baseline="0" dirty="0" smtClean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Surety bond language must be agreed upon by all three-parties, but can be structured in various ways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Surety bonds are issued by surety companies, who are generally subsidiaries of insurance companies. A surety company must receive the approval from the U.S. Department of Treasury to issue bonds domestically</a:t>
            </a:r>
          </a:p>
          <a:p>
            <a:endParaRPr lang="en-US" sz="1400" b="0" i="0" u="none" strike="noStrike" baseline="0" dirty="0" smtClean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r>
              <a:rPr lang="en-US" sz="20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How is a Surety Bond underwritten?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Each surety bond is evaluated by the surety on an individual basis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Surety’s consider the principal’s financial profile, the bond terms (type, tenor), the principal’s bond portfolio risk profile, and the bond underlying obligations. This process allows the principal and surety to develop a better understanding with each other and surety to provide more competitive pricing than LCs</a:t>
            </a:r>
          </a:p>
          <a:p>
            <a:endParaRPr lang="en-US" sz="1400" b="0" i="0" u="none" strike="noStrike" baseline="0" dirty="0" smtClean="0">
              <a:solidFill>
                <a:srgbClr val="000000"/>
              </a:solidFill>
              <a:latin typeface="Franklin Gothic Demi" panose="020B0703020102020204" pitchFamily="34" charset="0"/>
            </a:endParaRPr>
          </a:p>
          <a:p>
            <a:r>
              <a:rPr lang="en-US" sz="20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Relevant Surety Bond Types </a:t>
            </a: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1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Contract Bonds 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are exclusively secured by firms guaranteeing a contract which guarantees that contract will be fulfilled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Payment Bond 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is an agreement between the </a:t>
            </a:r>
            <a:r>
              <a:rPr lang="en-US" sz="1400" b="0" i="0" u="none" strike="noStrike" baseline="0" dirty="0" err="1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obligee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, the principal, and the surety bond company underwriting the bond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Performance Bonds 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guarantee that a contract will be completed per the specifications of the contract. It protects the oblige in case of principal defaults</a:t>
            </a:r>
          </a:p>
          <a:p>
            <a:endParaRPr lang="en-US" sz="1400" b="0" i="0" u="none" strike="noStrike" baseline="0" dirty="0" smtClean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Surety bonds are a secure form of financial assurance, which are underwritten and priced based upon criteria of the Principal’s financial health and underlying obligation</a:t>
            </a:r>
          </a:p>
          <a:p>
            <a:r>
              <a:rPr lang="en-US" sz="6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1</a:t>
            </a:r>
            <a:r>
              <a:rPr lang="en-US" sz="105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Other surety bond types exist, however, we have limited our focus to the relevant ones for ISO collateral</a:t>
            </a:r>
            <a:r>
              <a:rPr lang="en-US" sz="10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3 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033" y="6130455"/>
            <a:ext cx="1596883" cy="479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655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258" y="-5417"/>
            <a:ext cx="11622505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Surety Bond/LC Similarities and Differences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Surety Bonds VS Letters of Credit (LC)	</a:t>
            </a:r>
          </a:p>
          <a:p>
            <a:endParaRPr lang="en-US" b="0" i="0" u="none" strike="noStrike" baseline="0" dirty="0" smtClean="0">
              <a:solidFill>
                <a:srgbClr val="000000"/>
              </a:solidFill>
              <a:latin typeface="Franklin Gothic Demi" panose="020B0703020102020204" pitchFamily="34" charset="0"/>
            </a:endParaRP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Definitions</a:t>
            </a:r>
          </a:p>
          <a:p>
            <a:endParaRPr lang="en-US" b="0" i="0" u="none" strike="noStrike" baseline="0" dirty="0" smtClean="0">
              <a:solidFill>
                <a:srgbClr val="000000"/>
              </a:solidFill>
              <a:latin typeface="Franklin Gothic Demi" panose="020B0703020102020204" pitchFamily="34" charset="0"/>
            </a:endParaRPr>
          </a:p>
          <a:p>
            <a:r>
              <a:rPr lang="en-US" sz="1400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Surety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 - 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legally binding contract that ensures obligations will be met between the principal, </a:t>
            </a:r>
            <a:r>
              <a:rPr lang="en-US" sz="1400" b="0" i="0" u="none" strike="noStrike" baseline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obligee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the insurance company</a:t>
            </a:r>
          </a:p>
          <a:p>
            <a:r>
              <a:rPr lang="en-US" sz="1400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LoC</a:t>
            </a:r>
            <a:r>
              <a:rPr lang="en-US" sz="1400" b="0" i="0" u="none" strike="noStrike" dirty="0" smtClean="0">
                <a:solidFill>
                  <a:srgbClr val="000000"/>
                </a:solidFill>
                <a:latin typeface="Arial" panose="020B0604020202020204" pitchFamily="34" charset="0"/>
              </a:rPr>
              <a:t> - 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letter from a bank guaranteeing that a buyer’s payment to a seller will be received on time and for the correct amoun</a:t>
            </a:r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en-US" sz="14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Borrowing Capacity</a:t>
            </a:r>
          </a:p>
          <a:p>
            <a:endParaRPr lang="en-US" b="0" i="0" u="none" strike="noStrike" baseline="0" dirty="0" smtClean="0">
              <a:solidFill>
                <a:srgbClr val="000000"/>
              </a:solidFill>
              <a:latin typeface="Franklin Gothic Demi" panose="020B0703020102020204" pitchFamily="34" charset="0"/>
            </a:endParaRPr>
          </a:p>
          <a:p>
            <a:r>
              <a:rPr lang="en-US" sz="1400" b="1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Surety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 - 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Bonds are usually issued on an unsecured basis, and do not diminish a company’s borrowing capacity</a:t>
            </a:r>
          </a:p>
          <a:p>
            <a:r>
              <a:rPr lang="en-US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issuance of LCs diminish the borrowing capacity on the line of credit that a company has been extended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Duration	</a:t>
            </a:r>
          </a:p>
          <a:p>
            <a:r>
              <a:rPr lang="en-US" sz="1400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Surety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Surety bonds typically remain in force for the duration of the underlying contract they support and/or are determined by the terms and conditions of the bond</a:t>
            </a:r>
          </a:p>
          <a:p>
            <a:r>
              <a:rPr lang="en-US" sz="1400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 -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•An LC expiration date is specified within the LC language and is generally one year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•LCs may also contain “evergreen” or “auto-renew” clause which allow the LC to automatically renew for a specified time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Claims</a:t>
            </a:r>
          </a:p>
          <a:p>
            <a:r>
              <a:rPr lang="en-US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Surety -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•The </a:t>
            </a:r>
            <a:r>
              <a:rPr lang="en-US" sz="1400" b="0" i="0" u="none" strike="noStrike" baseline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obligee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must declare the principal in default by filing a claim with the surety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•The surety has the option to investigate the claim to ensure the terms and conditions of the bond were met, but must ensure to make the </a:t>
            </a:r>
            <a:r>
              <a:rPr lang="en-US" sz="1400" b="0" i="0" u="none" strike="noStrike" baseline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obligee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whole within the timeframe set within the bond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 -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beneficiary must submit a draw certificate, per the LC language, to the bank.  Depending on the size of the draw, </a:t>
            </a:r>
          </a:p>
          <a:p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bank will then work to have the funds transferred to the beneficiary as soon as possible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	</a:t>
            </a:r>
            <a:endParaRPr lang="en-US" sz="1200" b="0" i="0" u="none" strike="noStrike" baseline="0" dirty="0" smtClean="0">
              <a:solidFill>
                <a:srgbClr val="000000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033" y="6130455"/>
            <a:ext cx="1596883" cy="479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06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3432" y="293436"/>
            <a:ext cx="1161448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View of the Pros and Cons</a:t>
            </a:r>
          </a:p>
          <a:p>
            <a:endParaRPr lang="en-US" sz="1600" b="0" i="0" u="none" strike="noStrike" baseline="0" dirty="0" smtClean="0">
              <a:solidFill>
                <a:srgbClr val="000000"/>
              </a:solidFill>
              <a:latin typeface="Franklin Gothic Demi" panose="020B0703020102020204" pitchFamily="34" charset="0"/>
            </a:endParaRPr>
          </a:p>
          <a:p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Pros - </a:t>
            </a:r>
            <a:r>
              <a:rPr lang="en-US" sz="1400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Savings, Collateral Optionality, Liquidity Increasing, Collateral Diversification</a:t>
            </a:r>
            <a:endParaRPr lang="en-US" sz="16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Since the 2008 financial crisis and agreement of Basel III, the cost of LCs have increased while surety premiums have remained stagnant </a:t>
            </a:r>
            <a:r>
              <a:rPr lang="en-US" sz="3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1</a:t>
            </a:r>
          </a:p>
          <a:p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The more robust underwriting process an insurance company goes through allows them to more competitively price bonds</a:t>
            </a:r>
          </a:p>
          <a:p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Increasing collateral optionality enhances market participants ability to strategically manage their collateral portfolios to align with their needs</a:t>
            </a:r>
          </a:p>
          <a:p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The use of surety bonds frees up liquidity capacity and can be viewed as a credit enhancement</a:t>
            </a:r>
          </a:p>
          <a:p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Accepting surety bonds will mitigate ERCOT’s concentration exposure to big banks by diversifying their collateral portfolio with Sureties</a:t>
            </a:r>
          </a:p>
          <a:p>
            <a:endParaRPr lang="en-US" sz="1600" b="0" i="0" u="none" strike="noStrike" baseline="0" dirty="0" smtClean="0">
              <a:solidFill>
                <a:srgbClr val="000000"/>
              </a:solidFill>
              <a:latin typeface="Franklin Gothic Demi" panose="020B0703020102020204" pitchFamily="34" charset="0"/>
            </a:endParaRPr>
          </a:p>
          <a:p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Cons - </a:t>
            </a:r>
            <a:r>
              <a:rPr lang="en-US" sz="1600" b="1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Non-Payment Risk, Limited Market </a:t>
            </a:r>
            <a:endParaRPr lang="en-US" sz="1600" b="0" i="0" u="none" strike="noStrike" baseline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1600" b="0" i="0" u="none" strike="noStrike" baseline="0" dirty="0" smtClean="0">
              <a:solidFill>
                <a:srgbClr val="000000"/>
              </a:solidFill>
              <a:latin typeface="Franklin Gothic Demi" panose="020B0703020102020204" pitchFamily="34" charset="0"/>
            </a:endParaRPr>
          </a:p>
          <a:p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Risk: non-payment or delay in payment </a:t>
            </a:r>
          </a:p>
          <a:p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sz="1600" b="1" i="0" u="none" strike="noStrike" baseline="0" dirty="0" err="1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Mitigant</a:t>
            </a:r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: Structure bond language similar to LC’s</a:t>
            </a:r>
          </a:p>
          <a:p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Risk: Limited market of insurance companies willing to underwrite ISO bonds                                          </a:t>
            </a:r>
          </a:p>
          <a:p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sz="1600" b="1" i="0" u="none" strike="noStrike" baseline="0" dirty="0" err="1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Mitigan</a:t>
            </a:r>
            <a:r>
              <a:rPr lang="en-US" sz="1600" b="0" i="0" u="none" strike="noStrike" baseline="0" dirty="0" err="1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t</a:t>
            </a:r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: Educating the sureties on low risk nature of the obligations</a:t>
            </a:r>
          </a:p>
          <a:p>
            <a:endParaRPr lang="en-US" sz="1200" b="0" i="0" u="none" strike="noStrike" baseline="0" dirty="0" smtClean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endParaRPr lang="en-US" sz="1200" b="0" i="0" u="none" strike="noStrike" baseline="0" dirty="0" smtClean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r>
              <a:rPr lang="en-US" sz="2000" b="0" i="0" u="none" strike="noStrike" baseline="0" dirty="0" smtClean="0">
                <a:solidFill>
                  <a:srgbClr val="000000"/>
                </a:solidFill>
                <a:latin typeface="Franklin Gothic Demi" panose="020B0703020102020204" pitchFamily="34" charset="0"/>
              </a:rPr>
              <a:t>The pros of using surety bonds as collateral to cover ISO obligations clearly outweigh the cons </a:t>
            </a:r>
            <a:r>
              <a:rPr lang="en-US" sz="1050" b="0" i="0" u="none" strike="noStrike" baseline="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5 </a:t>
            </a:r>
            <a:endParaRPr lang="en-US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033" y="6130455"/>
            <a:ext cx="1596883" cy="479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693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9929" y="484094"/>
            <a:ext cx="6315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Value to ERCOT and its participants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19333" y="2353236"/>
            <a:ext cx="987014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Accepting bonds will open large pools of liquidity support, free up the balance sheet of participants, provide a better credit profile to the ISO and do all of this at less risk and a lower cost than typical LC facilities.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033" y="6130455"/>
            <a:ext cx="1596883" cy="479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057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053" y="413467"/>
            <a:ext cx="1050234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Immediate Concerns…</a:t>
            </a:r>
          </a:p>
          <a:p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Limits per entity and surety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Today, this is not consistent with what is accepted from the banks.  Surety in general is superior credit to most US banks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Payout trigger and timing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current bond from triggers on bankruptcy, even if the participant is in good standing at ERCOT – bankruptcy does not necessarily equal default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More reasonable payout periods inclusive of cure periods would bring access to 10 figure liquidity gains for ERCOT and its participants at LESS risk.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033" y="6130455"/>
            <a:ext cx="1596883" cy="479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364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CustomMKOP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KProdID">
    <vt:lpwstr>ZMOutlook</vt:lpwstr>
  </property>
  <property fmtid="{D5CDD505-2E9C-101B-9397-08002B2CF9AE}" pid="3" name="SizeBefore">
    <vt:lpwstr>66801</vt:lpwstr>
  </property>
  <property fmtid="{D5CDD505-2E9C-101B-9397-08002B2CF9AE}" pid="4" name="OptimizationTime">
    <vt:lpwstr>20180717_1531</vt:lpwstr>
  </property>
</Properties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773</Words>
  <Application>Microsoft Office PowerPoint</Application>
  <PresentationFormat>Widescreen</PresentationFormat>
  <Paragraphs>93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Franklin Gothic Book</vt:lpstr>
      <vt:lpstr>Franklin Gothic Demi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 mckinnon</dc:creator>
  <cp:lastModifiedBy>pat mckinnon</cp:lastModifiedBy>
  <cp:revision>12</cp:revision>
  <cp:lastPrinted>2018-07-17T20:20:15Z</cp:lastPrinted>
  <dcterms:created xsi:type="dcterms:W3CDTF">2018-07-17T15:00:36Z</dcterms:created>
  <dcterms:modified xsi:type="dcterms:W3CDTF">2018-07-17T20:21:36Z</dcterms:modified>
</cp:coreProperties>
</file>