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29"/>
  </p:notesMasterIdLst>
  <p:handoutMasterIdLst>
    <p:handoutMasterId r:id="rId30"/>
  </p:handoutMasterIdLst>
  <p:sldIdLst>
    <p:sldId id="260" r:id="rId7"/>
    <p:sldId id="309" r:id="rId8"/>
    <p:sldId id="310" r:id="rId9"/>
    <p:sldId id="275" r:id="rId10"/>
    <p:sldId id="288" r:id="rId11"/>
    <p:sldId id="298" r:id="rId12"/>
    <p:sldId id="303" r:id="rId13"/>
    <p:sldId id="311" r:id="rId14"/>
    <p:sldId id="295" r:id="rId15"/>
    <p:sldId id="296" r:id="rId16"/>
    <p:sldId id="305" r:id="rId17"/>
    <p:sldId id="306" r:id="rId18"/>
    <p:sldId id="307" r:id="rId19"/>
    <p:sldId id="257" r:id="rId20"/>
    <p:sldId id="304" r:id="rId21"/>
    <p:sldId id="293" r:id="rId22"/>
    <p:sldId id="282" r:id="rId23"/>
    <p:sldId id="290" r:id="rId24"/>
    <p:sldId id="291" r:id="rId25"/>
    <p:sldId id="294" r:id="rId26"/>
    <p:sldId id="297" r:id="rId27"/>
    <p:sldId id="261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ane, Mark" initials="RM" lastIdx="11" clrIdx="0">
    <p:extLst>
      <p:ext uri="{19B8F6BF-5375-455C-9EA6-DF929625EA0E}">
        <p15:presenceInfo xmlns:p15="http://schemas.microsoft.com/office/powerpoint/2012/main" userId="S-1-5-21-639947351-343809578-3807592339-280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49" autoAdjust="0"/>
    <p:restoredTop sz="94660" autoAdjust="0"/>
  </p:normalViewPr>
  <p:slideViewPr>
    <p:cSldViewPr showGuides="1">
      <p:cViewPr varScale="1">
        <p:scale>
          <a:sx n="81" d="100"/>
          <a:sy n="81" d="100"/>
        </p:scale>
        <p:origin x="70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92"/>
    </p:cViewPr>
  </p:sorterViewPr>
  <p:notesViewPr>
    <p:cSldViewPr showGuides="1">
      <p:cViewPr varScale="1">
        <p:scale>
          <a:sx n="75" d="100"/>
          <a:sy n="75" d="100"/>
        </p:scale>
        <p:origin x="205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1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80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91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66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36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15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42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701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798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994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782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08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15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46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68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14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11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52800" y="2438400"/>
            <a:ext cx="56460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cs typeface="Times New Roman" panose="02020603050405020304" pitchFamily="18" charset="0"/>
              </a:rPr>
              <a:t>Credit Exposure Update</a:t>
            </a:r>
          </a:p>
          <a:p>
            <a:r>
              <a:rPr lang="en-US" dirty="0">
                <a:cs typeface="Times New Roman" panose="02020603050405020304" pitchFamily="18" charset="0"/>
              </a:rPr>
              <a:t>Spoorthy Papudesi</a:t>
            </a:r>
          </a:p>
          <a:p>
            <a:endParaRPr lang="en-US" dirty="0"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Credit Work Group</a:t>
            </a:r>
          </a:p>
          <a:p>
            <a:r>
              <a:rPr lang="en-US" dirty="0">
                <a:cs typeface="Times New Roman" panose="02020603050405020304" pitchFamily="18" charset="0"/>
              </a:rPr>
              <a:t>ERCOT Public</a:t>
            </a:r>
          </a:p>
          <a:p>
            <a:r>
              <a:rPr lang="en-US" dirty="0" smtClean="0">
                <a:cs typeface="Times New Roman" panose="02020603050405020304" pitchFamily="18" charset="0"/>
              </a:rPr>
              <a:t>July 18, 2018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Credit Exposure U</a:t>
            </a:r>
            <a:r>
              <a:rPr lang="en-US" dirty="0" smtClean="0">
                <a:cs typeface="Times New Roman" panose="02020603050405020304" pitchFamily="18" charset="0"/>
              </a:rPr>
              <a:t>pdate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11" y="1042209"/>
            <a:ext cx="7766977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3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Credit Exposure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66800"/>
            <a:ext cx="8077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63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Credit Exposure U</a:t>
            </a:r>
            <a:r>
              <a:rPr lang="en-US" dirty="0" smtClean="0">
                <a:cs typeface="Times New Roman" panose="02020603050405020304" pitchFamily="18" charset="0"/>
              </a:rPr>
              <a:t>pdate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5533" y="898962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Real-Time Forward Adjustment Factor (RFAF)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54102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RFAF is calculated using 21 days of ICE future prices and 14 days of ERCOT Real Time Settled Prices for HB_NORTH settlement point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386682"/>
            <a:ext cx="6324600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5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Credit Exposure U</a:t>
            </a:r>
            <a:r>
              <a:rPr lang="en-US" dirty="0" smtClean="0">
                <a:cs typeface="Times New Roman" panose="02020603050405020304" pitchFamily="18" charset="0"/>
              </a:rPr>
              <a:t>pdate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894735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Day-Ahead Forward Adjustment Factor (DFAF)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3400" y="5334000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DFAF </a:t>
            </a:r>
            <a:r>
              <a:rPr lang="en-US" sz="1600" dirty="0"/>
              <a:t>is calculated using 21 days of ICE future prices and 7</a:t>
            </a:r>
            <a:r>
              <a:rPr lang="en-US" sz="1600" dirty="0" smtClean="0"/>
              <a:t> </a:t>
            </a:r>
            <a:r>
              <a:rPr lang="en-US" sz="1600" dirty="0"/>
              <a:t>days of ERCOT </a:t>
            </a:r>
            <a:r>
              <a:rPr lang="en-US" sz="1600" dirty="0" smtClean="0"/>
              <a:t>Day Ahead Settled </a:t>
            </a:r>
            <a:r>
              <a:rPr lang="en-US" sz="1600" dirty="0"/>
              <a:t>Prices for HB_NORTH settlement point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401196"/>
            <a:ext cx="6477000" cy="370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5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382000" cy="594518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Credit Exposure U</a:t>
            </a:r>
            <a:r>
              <a:rPr lang="en-US" dirty="0" smtClean="0">
                <a:cs typeface="Times New Roman" panose="02020603050405020304" pitchFamily="18" charset="0"/>
              </a:rPr>
              <a:t>pdate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5748" y="25146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Appendix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240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latin typeface="+mj-lt"/>
                <a:cs typeface="Times New Roman" panose="02020603050405020304" pitchFamily="18" charset="0"/>
              </a:rPr>
              <a:t>Summary statistics by Market Segment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15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382000" cy="594518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Credit Exposure U</a:t>
            </a:r>
            <a:r>
              <a:rPr lang="en-US" dirty="0" smtClean="0">
                <a:cs typeface="Times New Roman" panose="02020603050405020304" pitchFamily="18" charset="0"/>
              </a:rPr>
              <a:t>pdate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00200"/>
            <a:ext cx="743902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3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458200" cy="4292436"/>
          </a:xfrm>
        </p:spPr>
        <p:txBody>
          <a:bodyPr/>
          <a:lstStyle/>
          <a:p>
            <a:pPr marL="0" indent="0">
              <a:buNone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+mj-lt"/>
                <a:cs typeface="Times New Roman" panose="02020603050405020304" pitchFamily="18" charset="0"/>
              </a:rPr>
              <a:t>Summary statistics by Rating </a:t>
            </a:r>
            <a:r>
              <a:rPr lang="en-US" sz="2000" b="1" dirty="0">
                <a:latin typeface="+mj-lt"/>
                <a:cs typeface="Times New Roman" panose="02020603050405020304" pitchFamily="18" charset="0"/>
              </a:rPr>
              <a:t>G</a:t>
            </a:r>
            <a:r>
              <a:rPr lang="en-US" sz="2000" b="1" dirty="0" smtClean="0">
                <a:latin typeface="+mj-lt"/>
                <a:cs typeface="Times New Roman" panose="02020603050405020304" pitchFamily="18" charset="0"/>
              </a:rPr>
              <a:t>roup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16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382000" cy="594518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Credit Exposure U</a:t>
            </a:r>
            <a:r>
              <a:rPr lang="en-US" dirty="0" smtClean="0">
                <a:cs typeface="Times New Roman" panose="02020603050405020304" pitchFamily="18" charset="0"/>
              </a:rPr>
              <a:t>pdate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828800"/>
            <a:ext cx="745807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0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827" y="914400"/>
            <a:ext cx="8534400" cy="4624632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latin typeface="+mj-lt"/>
                <a:cs typeface="Times New Roman" panose="02020603050405020304" pitchFamily="18" charset="0"/>
              </a:rPr>
              <a:t>Active Counter-Parties distribution by rating and category- Jun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17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382000" cy="594518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Credit Exposure U</a:t>
            </a:r>
            <a:r>
              <a:rPr lang="en-US" dirty="0" smtClean="0">
                <a:cs typeface="Times New Roman" panose="02020603050405020304" pitchFamily="18" charset="0"/>
              </a:rPr>
              <a:t>pdate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524000"/>
            <a:ext cx="715327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7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4548432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 smtClean="0">
                <a:latin typeface="+mj-lt"/>
                <a:cs typeface="Times New Roman" panose="02020603050405020304" pitchFamily="18" charset="0"/>
              </a:rPr>
              <a:t>Average Total Potential Exposure distribution-Jun </a:t>
            </a:r>
            <a:r>
              <a:rPr lang="en-US" sz="2200" b="1" dirty="0">
                <a:latin typeface="+mj-lt"/>
                <a:cs typeface="Times New Roman" panose="02020603050405020304" pitchFamily="18" charset="0"/>
              </a:rPr>
              <a:t>2018</a:t>
            </a:r>
          </a:p>
          <a:p>
            <a:pPr marL="0" indent="0">
              <a:buNone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18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382000" cy="594518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Credit Exposure U</a:t>
            </a:r>
            <a:r>
              <a:rPr lang="en-US" dirty="0" smtClean="0">
                <a:cs typeface="Times New Roman" panose="02020603050405020304" pitchFamily="18" charset="0"/>
              </a:rPr>
              <a:t>pdate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2" y="1524000"/>
            <a:ext cx="783907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8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534400" cy="4700832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 smtClean="0">
                <a:latin typeface="+mj-lt"/>
                <a:cs typeface="Times New Roman" panose="02020603050405020304" pitchFamily="18" charset="0"/>
              </a:rPr>
              <a:t>Average Excess Collateral distribution</a:t>
            </a:r>
            <a:r>
              <a:rPr lang="en-US" sz="2200" b="1" baseline="30000" dirty="0" smtClean="0">
                <a:latin typeface="+mj-lt"/>
                <a:cs typeface="Times New Roman" panose="02020603050405020304" pitchFamily="18" charset="0"/>
              </a:rPr>
              <a:t>*-</a:t>
            </a:r>
            <a:r>
              <a:rPr lang="en-US" sz="2200" b="1" dirty="0" smtClean="0">
                <a:cs typeface="Times New Roman" panose="02020603050405020304" pitchFamily="18" charset="0"/>
              </a:rPr>
              <a:t>Jun</a:t>
            </a:r>
            <a:r>
              <a:rPr lang="en-US" sz="22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latin typeface="+mj-lt"/>
                <a:cs typeface="Times New Roman" panose="02020603050405020304" pitchFamily="18" charset="0"/>
              </a:rPr>
              <a:t>2018</a:t>
            </a:r>
          </a:p>
          <a:p>
            <a:pPr marL="0" indent="0">
              <a:buNone/>
            </a:pPr>
            <a:r>
              <a:rPr lang="en-US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1323" y="5357587"/>
            <a:ext cx="4277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200" dirty="0" smtClean="0"/>
              <a:t>*Excess Collateral is a voluntary disposition by Counterparty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382000" cy="594518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Credit Exposure U</a:t>
            </a:r>
            <a:r>
              <a:rPr lang="en-US" dirty="0" smtClean="0">
                <a:cs typeface="Times New Roman" panose="02020603050405020304" pitchFamily="18" charset="0"/>
              </a:rPr>
              <a:t>pdate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37" y="1371600"/>
            <a:ext cx="789622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4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anose="02020603050405020304" pitchFamily="18" charset="0"/>
              </a:rPr>
              <a:t>ICE Forward Curves July – August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05" y="1017823"/>
            <a:ext cx="8096190" cy="482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31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4624632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+mj-lt"/>
                <a:cs typeface="Times New Roman" panose="02020603050405020304" pitchFamily="18" charset="0"/>
              </a:rPr>
              <a:t>D</a:t>
            </a:r>
            <a:r>
              <a:rPr lang="en-US" sz="2000" b="1" dirty="0" smtClean="0">
                <a:latin typeface="+mj-lt"/>
                <a:cs typeface="Times New Roman" panose="02020603050405020304" pitchFamily="18" charset="0"/>
              </a:rPr>
              <a:t>istribution in the Bottom Quintile of Excess Collateral</a:t>
            </a:r>
            <a:r>
              <a:rPr lang="en-US" sz="2000" b="1" baseline="30000" dirty="0" smtClean="0">
                <a:latin typeface="+mj-lt"/>
                <a:cs typeface="Times New Roman" panose="02020603050405020304" pitchFamily="18" charset="0"/>
              </a:rPr>
              <a:t>*-</a:t>
            </a:r>
            <a:r>
              <a:rPr lang="en-US" sz="2000" b="1" dirty="0" smtClean="0">
                <a:cs typeface="Times New Roman" panose="02020603050405020304" pitchFamily="18" charset="0"/>
              </a:rPr>
              <a:t>Jun </a:t>
            </a:r>
            <a:r>
              <a:rPr lang="en-US" sz="2000" b="1" dirty="0" smtClean="0">
                <a:latin typeface="+mj-lt"/>
                <a:cs typeface="Times New Roman" panose="02020603050405020304" pitchFamily="18" charset="0"/>
              </a:rPr>
              <a:t>2018</a:t>
            </a:r>
            <a:endParaRPr lang="en-US" sz="2000" b="1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6508" y="5539032"/>
            <a:ext cx="4277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200" dirty="0"/>
              <a:t>*Excess Collateral is a voluntary </a:t>
            </a:r>
            <a:r>
              <a:rPr lang="en-US" sz="1200" dirty="0" smtClean="0"/>
              <a:t>disposition </a:t>
            </a:r>
            <a:r>
              <a:rPr lang="en-US" sz="1200" dirty="0"/>
              <a:t>by Counterparty</a:t>
            </a:r>
          </a:p>
          <a:p>
            <a:endParaRPr lang="en-US" sz="12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382000" cy="594518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Credit Exposure U</a:t>
            </a:r>
            <a:r>
              <a:rPr lang="en-US" dirty="0" smtClean="0">
                <a:cs typeface="Times New Roman" panose="02020603050405020304" pitchFamily="18" charset="0"/>
              </a:rPr>
              <a:t>pdate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" y="1385887"/>
            <a:ext cx="817245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9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4624632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+mj-lt"/>
                <a:cs typeface="Times New Roman" panose="02020603050405020304" pitchFamily="18" charset="0"/>
              </a:rPr>
              <a:t>Distribution in the Bottom Quintile </a:t>
            </a:r>
            <a:r>
              <a:rPr lang="en-US" sz="2000" b="1" dirty="0" smtClean="0">
                <a:latin typeface="+mj-lt"/>
                <a:cs typeface="Times New Roman" panose="02020603050405020304" pitchFamily="18" charset="0"/>
              </a:rPr>
              <a:t>of </a:t>
            </a:r>
            <a:r>
              <a:rPr lang="en-US" sz="2000" b="1" dirty="0">
                <a:latin typeface="+mj-lt"/>
                <a:cs typeface="Times New Roman" panose="02020603050405020304" pitchFamily="18" charset="0"/>
              </a:rPr>
              <a:t>Excess </a:t>
            </a:r>
            <a:r>
              <a:rPr lang="en-US" sz="2000" b="1" dirty="0" smtClean="0">
                <a:latin typeface="+mj-lt"/>
                <a:cs typeface="Times New Roman" panose="02020603050405020304" pitchFamily="18" charset="0"/>
              </a:rPr>
              <a:t>Collateral</a:t>
            </a:r>
            <a:r>
              <a:rPr lang="en-US" sz="2000" b="1" baseline="30000" dirty="0" smtClean="0">
                <a:latin typeface="+mj-lt"/>
                <a:cs typeface="Times New Roman" panose="02020603050405020304" pitchFamily="18" charset="0"/>
              </a:rPr>
              <a:t>-</a:t>
            </a:r>
            <a:r>
              <a:rPr lang="en-US" sz="2000" b="1" dirty="0" smtClean="0">
                <a:cs typeface="Times New Roman" panose="02020603050405020304" pitchFamily="18" charset="0"/>
              </a:rPr>
              <a:t>Jun</a:t>
            </a:r>
            <a:r>
              <a:rPr lang="en-US" sz="20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+mj-lt"/>
                <a:cs typeface="Times New Roman" panose="02020603050405020304" pitchFamily="18" charset="0"/>
              </a:rPr>
              <a:t>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21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382000" cy="594518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Credit Exposure U</a:t>
            </a:r>
            <a:r>
              <a:rPr lang="en-US" dirty="0" smtClean="0">
                <a:cs typeface="Times New Roman" panose="02020603050405020304" pitchFamily="18" charset="0"/>
              </a:rPr>
              <a:t>pdate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1357312"/>
            <a:ext cx="821055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7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r>
              <a:rPr lang="en-US" sz="4000" dirty="0" smtClean="0"/>
              <a:t>Questions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22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382000" cy="594518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Credit Exposure U</a:t>
            </a:r>
            <a:r>
              <a:rPr lang="en-US" dirty="0" smtClean="0">
                <a:cs typeface="Times New Roman" panose="02020603050405020304" pitchFamily="18" charset="0"/>
              </a:rPr>
              <a:t>pdate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35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anose="02020603050405020304" pitchFamily="18" charset="0"/>
              </a:rPr>
              <a:t>ICE Forward Curves August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5532" y="898963"/>
            <a:ext cx="7990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August ICE forward price evolution for weekdays and weekends.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05" y="1432387"/>
            <a:ext cx="7605096" cy="3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00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Credit Exposure U</a:t>
            </a:r>
            <a:r>
              <a:rPr lang="en-US" dirty="0" smtClean="0">
                <a:cs typeface="Times New Roman" panose="02020603050405020304" pitchFamily="18" charset="0"/>
              </a:rPr>
              <a:t>pdate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49530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800" b="1" dirty="0">
                <a:latin typeface="+mj-lt"/>
                <a:cs typeface="Times New Roman" panose="02020603050405020304" pitchFamily="18" charset="0"/>
              </a:rPr>
              <a:t>Inputs </a:t>
            </a:r>
            <a:r>
              <a:rPr lang="en-US" sz="2800" b="1" dirty="0" smtClean="0">
                <a:latin typeface="+mj-lt"/>
                <a:cs typeface="Times New Roman" panose="02020603050405020304" pitchFamily="18" charset="0"/>
              </a:rPr>
              <a:t>and 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Assumptions: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Only Active Counter-Parties are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included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Counter-Parties are classified by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rating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and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market activity</a:t>
            </a: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TPE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and collateral balances used are averages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for May and June 2018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Counter-Parties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that are subsidiaries of, or guaranteed by, rated entities are given the parent/guarantor’s rating, adjusted down one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notch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latin typeface="+mj-lt"/>
              </a:rPr>
              <a:t>4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450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Credit Exposure U</a:t>
            </a:r>
            <a:r>
              <a:rPr lang="en-US" dirty="0" smtClean="0">
                <a:latin typeface="+mn-lt"/>
                <a:cs typeface="Times New Roman" panose="02020603050405020304" pitchFamily="18" charset="0"/>
              </a:rPr>
              <a:t>pdate</a:t>
            </a:r>
            <a:endParaRPr lang="en-US" b="1" dirty="0">
              <a:solidFill>
                <a:schemeClr val="accent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47244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1800" b="1" dirty="0" smtClean="0">
                <a:latin typeface="+mj-lt"/>
                <a:cs typeface="Times New Roman" panose="02020603050405020304" pitchFamily="18" charset="0"/>
              </a:rPr>
              <a:t>June 2018 </a:t>
            </a:r>
            <a:r>
              <a:rPr lang="en-US" sz="1800" b="1" dirty="0">
                <a:latin typeface="+mj-lt"/>
                <a:cs typeface="Times New Roman" panose="02020603050405020304" pitchFamily="18" charset="0"/>
              </a:rPr>
              <a:t>compared to </a:t>
            </a:r>
            <a:r>
              <a:rPr lang="en-US" sz="1800" b="1" dirty="0" smtClean="0">
                <a:cs typeface="Times New Roman" panose="02020603050405020304" pitchFamily="18" charset="0"/>
              </a:rPr>
              <a:t>May</a:t>
            </a:r>
            <a:r>
              <a:rPr lang="en-US" sz="1800" b="1" dirty="0" smtClean="0">
                <a:latin typeface="+mj-lt"/>
                <a:cs typeface="Times New Roman" panose="02020603050405020304" pitchFamily="18" charset="0"/>
              </a:rPr>
              <a:t> 2018</a:t>
            </a:r>
            <a:endParaRPr lang="en-US" sz="1800" baseline="30000" dirty="0" smtClean="0">
              <a:latin typeface="+mj-lt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+mj-lt"/>
                <a:cs typeface="Times New Roman" panose="02020603050405020304" pitchFamily="18" charset="0"/>
              </a:rPr>
              <a:t>Market-wide average TPE remained flat at $570 million.</a:t>
            </a:r>
          </a:p>
          <a:p>
            <a:pPr lvl="1">
              <a:spcAft>
                <a:spcPts val="600"/>
              </a:spcAft>
            </a:pPr>
            <a:r>
              <a:rPr lang="en-US" sz="1800" dirty="0">
                <a:latin typeface="+mj-lt"/>
                <a:cs typeface="Times New Roman" panose="02020603050405020304" pitchFamily="18" charset="0"/>
              </a:rPr>
              <a:t>TPE </a:t>
            </a:r>
            <a:r>
              <a:rPr lang="en-US" sz="1800" dirty="0" smtClean="0">
                <a:latin typeface="+mj-lt"/>
                <a:cs typeface="Times New Roman" panose="02020603050405020304" pitchFamily="18" charset="0"/>
              </a:rPr>
              <a:t>increased 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by </a:t>
            </a:r>
            <a:r>
              <a:rPr lang="en-US" sz="1800" dirty="0" smtClean="0">
                <a:latin typeface="+mj-lt"/>
                <a:cs typeface="Times New Roman" panose="02020603050405020304" pitchFamily="18" charset="0"/>
              </a:rPr>
              <a:t>$6.8 million 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for </a:t>
            </a:r>
            <a:r>
              <a:rPr lang="en-US" sz="1800" dirty="0" smtClean="0">
                <a:latin typeface="+mj-lt"/>
                <a:cs typeface="Times New Roman" panose="02020603050405020304" pitchFamily="18" charset="0"/>
              </a:rPr>
              <a:t>“Load and Gen” 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category</a:t>
            </a:r>
            <a:r>
              <a:rPr lang="en-US" sz="1800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lvl="1">
              <a:spcAft>
                <a:spcPts val="600"/>
              </a:spcAft>
            </a:pPr>
            <a:r>
              <a:rPr lang="en-US" sz="1800" dirty="0">
                <a:latin typeface="+mj-lt"/>
                <a:cs typeface="Times New Roman" panose="02020603050405020304" pitchFamily="18" charset="0"/>
              </a:rPr>
              <a:t>TPE </a:t>
            </a:r>
            <a:r>
              <a:rPr lang="en-US" sz="1800" dirty="0" smtClean="0">
                <a:latin typeface="+mj-lt"/>
                <a:cs typeface="Times New Roman" panose="02020603050405020304" pitchFamily="18" charset="0"/>
              </a:rPr>
              <a:t>decreased by $4.0 million for “Gen Only” category.</a:t>
            </a:r>
          </a:p>
          <a:p>
            <a:pPr lvl="1">
              <a:spcAft>
                <a:spcPts val="600"/>
              </a:spcAft>
            </a:pPr>
            <a:r>
              <a:rPr lang="en-US" sz="1800" dirty="0">
                <a:latin typeface="+mj-lt"/>
                <a:cs typeface="Times New Roman" panose="02020603050405020304" pitchFamily="18" charset="0"/>
              </a:rPr>
              <a:t>TPE </a:t>
            </a:r>
            <a:r>
              <a:rPr lang="en-US" sz="1800" dirty="0" smtClean="0">
                <a:latin typeface="+mj-lt"/>
                <a:cs typeface="Times New Roman" panose="02020603050405020304" pitchFamily="18" charset="0"/>
              </a:rPr>
              <a:t>decreased by net $2.42 million </a:t>
            </a:r>
            <a:r>
              <a:rPr lang="en-US" sz="1800" dirty="0" smtClean="0">
                <a:cs typeface="Times New Roman" panose="02020603050405020304" pitchFamily="18" charset="0"/>
              </a:rPr>
              <a:t>across all other categories</a:t>
            </a:r>
            <a:r>
              <a:rPr lang="en-US" sz="1800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+mj-lt"/>
                <a:cs typeface="Times New Roman" panose="02020603050405020304" pitchFamily="18" charset="0"/>
              </a:rPr>
              <a:t>Excess collateral </a:t>
            </a:r>
            <a:r>
              <a:rPr lang="en-US" sz="1800" dirty="0" smtClean="0">
                <a:cs typeface="Times New Roman" panose="02020603050405020304" pitchFamily="18" charset="0"/>
              </a:rPr>
              <a:t>in</a:t>
            </a:r>
            <a:r>
              <a:rPr lang="en-US" sz="1800" dirty="0" smtClean="0">
                <a:latin typeface="+mj-lt"/>
                <a:cs typeface="Times New Roman" panose="02020603050405020304" pitchFamily="18" charset="0"/>
              </a:rPr>
              <a:t>creased from </a:t>
            </a:r>
            <a:r>
              <a:rPr lang="en-US" sz="1800" dirty="0" smtClean="0">
                <a:cs typeface="Times New Roman" panose="02020603050405020304" pitchFamily="18" charset="0"/>
              </a:rPr>
              <a:t>$1,802 million to $2,460 million</a:t>
            </a:r>
            <a:r>
              <a:rPr lang="en-US" sz="1800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>
                <a:latin typeface="+mj-lt"/>
                <a:cs typeface="Times New Roman" panose="02020603050405020304" pitchFamily="18" charset="0"/>
              </a:rPr>
              <a:t>increased by $607.3 million for “</a:t>
            </a:r>
            <a:r>
              <a:rPr lang="en-US" sz="1800" dirty="0" smtClean="0">
                <a:cs typeface="Times New Roman" panose="02020603050405020304" pitchFamily="18" charset="0"/>
              </a:rPr>
              <a:t>Load and Gen</a:t>
            </a:r>
            <a:r>
              <a:rPr lang="en-US" sz="1800" dirty="0" smtClean="0">
                <a:latin typeface="+mj-lt"/>
                <a:cs typeface="Times New Roman" panose="02020603050405020304" pitchFamily="18" charset="0"/>
              </a:rPr>
              <a:t>” 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category </a:t>
            </a:r>
            <a:endParaRPr lang="en-US" sz="1800" dirty="0" smtClean="0">
              <a:latin typeface="+mj-lt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r>
              <a:rPr lang="en-US" sz="1800" dirty="0" smtClean="0">
                <a:latin typeface="+mj-lt"/>
                <a:cs typeface="Times New Roman" panose="02020603050405020304" pitchFamily="18" charset="0"/>
              </a:rPr>
              <a:t>increased by $52.4 million for “</a:t>
            </a:r>
            <a:r>
              <a:rPr lang="en-US" sz="1800" dirty="0" smtClean="0">
                <a:cs typeface="Times New Roman" panose="02020603050405020304" pitchFamily="18" charset="0"/>
              </a:rPr>
              <a:t>Load Only</a:t>
            </a:r>
            <a:r>
              <a:rPr lang="en-US" sz="1800" dirty="0" smtClean="0">
                <a:latin typeface="+mj-lt"/>
                <a:cs typeface="Times New Roman" panose="02020603050405020304" pitchFamily="18" charset="0"/>
              </a:rPr>
              <a:t>” category.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>
                <a:latin typeface="+mj-lt"/>
                <a:cs typeface="Times New Roman" panose="02020603050405020304" pitchFamily="18" charset="0"/>
              </a:rPr>
              <a:t>decreased by net $2.0 million across 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all other </a:t>
            </a:r>
            <a:r>
              <a:rPr lang="en-US" sz="1800" dirty="0" smtClean="0">
                <a:latin typeface="+mj-lt"/>
                <a:cs typeface="Times New Roman" panose="02020603050405020304" pitchFamily="18" charset="0"/>
              </a:rPr>
              <a:t>categories.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cs typeface="Times New Roman" panose="02020603050405020304" pitchFamily="18" charset="0"/>
              </a:rPr>
              <a:t>Number </a:t>
            </a:r>
            <a:r>
              <a:rPr lang="en-US" sz="1800" dirty="0">
                <a:cs typeface="Times New Roman" panose="02020603050405020304" pitchFamily="18" charset="0"/>
              </a:rPr>
              <a:t>of active Counter-Parties </a:t>
            </a:r>
            <a:r>
              <a:rPr lang="en-US" sz="1800" dirty="0" smtClean="0">
                <a:cs typeface="Times New Roman" panose="02020603050405020304" pitchFamily="18" charset="0"/>
              </a:rPr>
              <a:t>increased </a:t>
            </a:r>
            <a:r>
              <a:rPr lang="en-US" sz="1800" dirty="0">
                <a:cs typeface="Times New Roman" panose="02020603050405020304" pitchFamily="18" charset="0"/>
              </a:rPr>
              <a:t>from </a:t>
            </a:r>
            <a:r>
              <a:rPr lang="en-US" sz="1800" dirty="0" smtClean="0">
                <a:cs typeface="Times New Roman" panose="02020603050405020304" pitchFamily="18" charset="0"/>
              </a:rPr>
              <a:t>224 to 225.</a:t>
            </a:r>
            <a:endParaRPr lang="en-US" sz="1800" dirty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 smtClean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 smtClean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 smtClean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 smtClean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5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Credit Exposure U</a:t>
            </a:r>
            <a:r>
              <a:rPr lang="en-US" dirty="0" smtClean="0">
                <a:cs typeface="Times New Roman" panose="02020603050405020304" pitchFamily="18" charset="0"/>
              </a:rPr>
              <a:t>pdate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90600"/>
            <a:ext cx="7391400" cy="450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Credit Exposure U</a:t>
            </a:r>
            <a:r>
              <a:rPr lang="en-US" dirty="0" smtClean="0">
                <a:cs typeface="Times New Roman" panose="02020603050405020304" pitchFamily="18" charset="0"/>
              </a:rPr>
              <a:t>pdate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143000"/>
            <a:ext cx="7620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6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Credit Exposure U</a:t>
            </a:r>
            <a:r>
              <a:rPr lang="en-US" dirty="0" smtClean="0">
                <a:cs typeface="Times New Roman" panose="02020603050405020304" pitchFamily="18" charset="0"/>
              </a:rPr>
              <a:t>pdate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914401"/>
            <a:ext cx="8077200" cy="43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9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Credit Exposure U</a:t>
            </a:r>
            <a:r>
              <a:rPr lang="en-US" dirty="0" smtClean="0">
                <a:cs typeface="Times New Roman" panose="02020603050405020304" pitchFamily="18" charset="0"/>
              </a:rPr>
              <a:t>pdate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90600"/>
            <a:ext cx="7785267" cy="45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3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c34af464-7aa1-4edd-9be4-83dffc1cb92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6798</TotalTime>
  <Words>433</Words>
  <Application>Microsoft Office PowerPoint</Application>
  <PresentationFormat>On-screen Show (4:3)</PresentationFormat>
  <Paragraphs>109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1_Custom Design</vt:lpstr>
      <vt:lpstr>Office Theme</vt:lpstr>
      <vt:lpstr>Custom Design</vt:lpstr>
      <vt:lpstr>PowerPoint Presentation</vt:lpstr>
      <vt:lpstr>ICE Forward Curves July – August 2018</vt:lpstr>
      <vt:lpstr>ICE Forward Curves August 2018</vt:lpstr>
      <vt:lpstr>Credit Exposure Update</vt:lpstr>
      <vt:lpstr>Credit Exposure Update</vt:lpstr>
      <vt:lpstr>Credit Exposure Update</vt:lpstr>
      <vt:lpstr>Credit Exposure Update</vt:lpstr>
      <vt:lpstr>Credit Exposure Update</vt:lpstr>
      <vt:lpstr>Credit Exposure Update</vt:lpstr>
      <vt:lpstr>Credit Exposure Update</vt:lpstr>
      <vt:lpstr>Credit Exposure Update</vt:lpstr>
      <vt:lpstr>Credit Exposure Update</vt:lpstr>
      <vt:lpstr>Credit Exposure Update</vt:lpstr>
      <vt:lpstr>Credit Exposure Update</vt:lpstr>
      <vt:lpstr>Credit Exposure Update</vt:lpstr>
      <vt:lpstr>Credit Exposure Update</vt:lpstr>
      <vt:lpstr>Credit Exposure Update</vt:lpstr>
      <vt:lpstr>Credit Exposure Update</vt:lpstr>
      <vt:lpstr>Credit Exposure Update</vt:lpstr>
      <vt:lpstr>Credit Exposure Update</vt:lpstr>
      <vt:lpstr>Credit Exposure Update</vt:lpstr>
      <vt:lpstr>Credit Exposure Update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Papudesi, Spoorthy</cp:lastModifiedBy>
  <cp:revision>226</cp:revision>
  <cp:lastPrinted>2018-04-18T15:18:33Z</cp:lastPrinted>
  <dcterms:created xsi:type="dcterms:W3CDTF">2016-01-21T15:20:31Z</dcterms:created>
  <dcterms:modified xsi:type="dcterms:W3CDTF">2018-07-17T20:59:19Z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