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312" r:id="rId8"/>
    <p:sldId id="288" r:id="rId9"/>
    <p:sldId id="298" r:id="rId10"/>
    <p:sldId id="294" r:id="rId11"/>
    <p:sldId id="297" r:id="rId12"/>
    <p:sldId id="261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11" clrIdx="0">
    <p:extLst>
      <p:ext uri="{19B8F6BF-5375-455C-9EA6-DF929625EA0E}">
        <p15:presenceInfo xmlns:p15="http://schemas.microsoft.com/office/powerpoint/2012/main" userId="S-1-5-21-639947351-343809578-3807592339-2807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 autoAdjust="0"/>
  </p:normalViewPr>
  <p:slideViewPr>
    <p:cSldViewPr showGuides="1">
      <p:cViewPr varScale="1">
        <p:scale>
          <a:sx n="81" d="100"/>
          <a:sy n="81" d="100"/>
        </p:scale>
        <p:origin x="70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06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092"/>
    </p:cViewPr>
  </p:sorterViewPr>
  <p:notesViewPr>
    <p:cSldViewPr showGuides="1">
      <p:cViewPr varScale="1">
        <p:scale>
          <a:sx n="75" d="100"/>
          <a:sy n="75" d="100"/>
        </p:scale>
        <p:origin x="2052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1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80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096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946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994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78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52800" y="2438400"/>
            <a:ext cx="564603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cs typeface="Times New Roman" panose="02020603050405020304" pitchFamily="18" charset="0"/>
              </a:rPr>
              <a:t>Credit Exposure Scenarios</a:t>
            </a:r>
          </a:p>
          <a:p>
            <a:endParaRPr lang="en-US" dirty="0">
              <a:cs typeface="Times New Roman" panose="02020603050405020304" pitchFamily="18" charset="0"/>
            </a:endParaRPr>
          </a:p>
          <a:p>
            <a:endParaRPr lang="en-US" dirty="0">
              <a:cs typeface="Times New Roman" panose="02020603050405020304" pitchFamily="18" charset="0"/>
            </a:endParaRPr>
          </a:p>
          <a:p>
            <a:r>
              <a:rPr lang="en-US" dirty="0">
                <a:cs typeface="Times New Roman" panose="02020603050405020304" pitchFamily="18" charset="0"/>
              </a:rPr>
              <a:t>Credit Work Group</a:t>
            </a:r>
          </a:p>
          <a:p>
            <a:r>
              <a:rPr lang="en-US" dirty="0">
                <a:cs typeface="Times New Roman" panose="02020603050405020304" pitchFamily="18" charset="0"/>
              </a:rPr>
              <a:t>ERCOT Public</a:t>
            </a:r>
          </a:p>
          <a:p>
            <a:r>
              <a:rPr lang="en-US" dirty="0" smtClean="0">
                <a:cs typeface="Times New Roman" panose="02020603050405020304" pitchFamily="18" charset="0"/>
              </a:rPr>
              <a:t>July 18, 2018</a:t>
            </a:r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</a:t>
            </a:r>
            <a:r>
              <a:rPr lang="en-US" dirty="0">
                <a:cs typeface="Times New Roman" panose="02020603050405020304" pitchFamily="18" charset="0"/>
              </a:rPr>
              <a:t>Scenarios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b="1" dirty="0" smtClean="0">
                <a:latin typeface="+mj-lt"/>
                <a:cs typeface="Times New Roman" panose="02020603050405020304" pitchFamily="18" charset="0"/>
              </a:rPr>
              <a:t>Stress Test Inputs</a:t>
            </a:r>
          </a:p>
          <a:p>
            <a:pPr marL="0" indent="0">
              <a:spcAft>
                <a:spcPts val="600"/>
              </a:spcAft>
              <a:buNone/>
            </a:pPr>
            <a:endParaRPr lang="en-US" sz="1800" baseline="30000" dirty="0">
              <a:latin typeface="+mj-lt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</a:rPr>
              <a:t>Exposures on June 27</a:t>
            </a:r>
            <a:r>
              <a:rPr lang="en-US" sz="1800" baseline="30000" dirty="0" smtClean="0">
                <a:latin typeface="+mj-lt"/>
              </a:rPr>
              <a:t>th</a:t>
            </a:r>
            <a:r>
              <a:rPr lang="en-US" sz="1800" dirty="0" smtClean="0">
                <a:latin typeface="+mj-lt"/>
              </a:rPr>
              <a:t> </a:t>
            </a:r>
            <a:r>
              <a:rPr lang="en-US" sz="1800" dirty="0" smtClean="0">
                <a:latin typeface="+mj-lt"/>
              </a:rPr>
              <a:t> 2018 are </a:t>
            </a:r>
            <a:r>
              <a:rPr lang="en-US" sz="1800" dirty="0" smtClean="0">
                <a:latin typeface="+mj-lt"/>
              </a:rPr>
              <a:t>used as base case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 smtClean="0">
                <a:latin typeface="+mj-lt"/>
              </a:rPr>
              <a:t>RFAF of 8.16 and DFAF of 6.36 are applied to the base case</a:t>
            </a: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1800" dirty="0" smtClean="0">
                <a:latin typeface="+mj-lt"/>
              </a:rPr>
              <a:t>-Factors are based on August 1</a:t>
            </a:r>
            <a:r>
              <a:rPr lang="en-US" sz="1800" baseline="30000" dirty="0" smtClean="0">
                <a:latin typeface="+mj-lt"/>
              </a:rPr>
              <a:t>st</a:t>
            </a:r>
            <a:r>
              <a:rPr lang="en-US" sz="1800" dirty="0" smtClean="0">
                <a:latin typeface="+mj-lt"/>
              </a:rPr>
              <a:t> 2011 ICE prices with the peak of 21</a:t>
            </a:r>
            <a:r>
              <a:rPr lang="en-US" sz="1800" baseline="30000" dirty="0" smtClean="0">
                <a:latin typeface="+mj-lt"/>
              </a:rPr>
              <a:t>st</a:t>
            </a:r>
            <a:r>
              <a:rPr lang="en-US" sz="1800" dirty="0" smtClean="0">
                <a:latin typeface="+mj-lt"/>
              </a:rPr>
              <a:t> day tweaked to $9000 and off-peak to $3000.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1800" b="1" dirty="0">
                <a:cs typeface="Times New Roman" panose="02020603050405020304" pitchFamily="18" charset="0"/>
              </a:rPr>
              <a:t>Key </a:t>
            </a:r>
            <a:r>
              <a:rPr lang="en-US" sz="1800" b="1" dirty="0" smtClean="0">
                <a:cs typeface="Times New Roman" panose="02020603050405020304" pitchFamily="18" charset="0"/>
              </a:rPr>
              <a:t>Takeaway</a:t>
            </a:r>
            <a:endParaRPr lang="en-US" sz="1800" baseline="30000" dirty="0"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1800" dirty="0">
                <a:cs typeface="Times New Roman" panose="02020603050405020304" pitchFamily="18" charset="0"/>
              </a:rPr>
              <a:t>Market-wide average TPE increased from $700.7 million to $2.4 billion.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>
                <a:latin typeface="+mn-lt"/>
                <a:cs typeface="Times New Roman" panose="02020603050405020304" pitchFamily="18" charset="0"/>
              </a:rPr>
              <a:t>Credit Exposure </a:t>
            </a:r>
            <a:r>
              <a:rPr lang="en-US" dirty="0">
                <a:cs typeface="Times New Roman" panose="02020603050405020304" pitchFamily="18" charset="0"/>
              </a:rPr>
              <a:t>Scenarios</a:t>
            </a:r>
            <a:endParaRPr lang="en-US" b="1" dirty="0">
              <a:solidFill>
                <a:schemeClr val="accent1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382000" cy="47244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18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Distribution of TPE by Rating and Category</a:t>
            </a: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 smtClean="0">
              <a:latin typeface="+mj-lt"/>
            </a:endParaRPr>
          </a:p>
          <a:p>
            <a:pPr marL="457200" lvl="1" indent="0">
              <a:spcAft>
                <a:spcPts val="600"/>
              </a:spcAft>
              <a:buNone/>
            </a:pPr>
            <a:endParaRPr lang="en-US" sz="1800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7725" y="1600200"/>
            <a:ext cx="8067675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75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>
                <a:cs typeface="Times New Roman" panose="02020603050405020304" pitchFamily="18" charset="0"/>
              </a:rPr>
              <a:t>Credit </a:t>
            </a:r>
            <a:r>
              <a:rPr lang="en-US" dirty="0">
                <a:cs typeface="Times New Roman" panose="02020603050405020304" pitchFamily="18" charset="0"/>
              </a:rPr>
              <a:t>Exposure Scenarios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819275"/>
            <a:ext cx="7924800" cy="32194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09600" y="1230868"/>
            <a:ext cx="707757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000" b="1" dirty="0">
                <a:cs typeface="Times New Roman" panose="02020603050405020304" pitchFamily="18" charset="0"/>
              </a:rPr>
              <a:t>Distribution of </a:t>
            </a:r>
            <a:r>
              <a:rPr lang="en-US" sz="2000" b="1" dirty="0" smtClean="0">
                <a:cs typeface="Times New Roman" panose="02020603050405020304" pitchFamily="18" charset="0"/>
              </a:rPr>
              <a:t>Excess Collateral </a:t>
            </a:r>
            <a:r>
              <a:rPr lang="en-US" sz="2000" b="1" dirty="0">
                <a:cs typeface="Times New Roman" panose="02020603050405020304" pitchFamily="18" charset="0"/>
              </a:rPr>
              <a:t>by Rating and Category</a:t>
            </a:r>
          </a:p>
        </p:txBody>
      </p:sp>
    </p:spTree>
    <p:extLst>
      <p:ext uri="{BB962C8B-B14F-4D97-AF65-F5344CB8AC3E}">
        <p14:creationId xmlns:p14="http://schemas.microsoft.com/office/powerpoint/2010/main" val="39901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istribution in the Bottom Quintile of Excess Collateral</a:t>
            </a:r>
            <a:r>
              <a:rPr lang="en-US" sz="2000" b="1" baseline="30000" dirty="0" smtClean="0">
                <a:latin typeface="+mj-lt"/>
                <a:cs typeface="Times New Roman" panose="02020603050405020304" pitchFamily="18" charset="0"/>
              </a:rPr>
              <a:t>*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400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86508" y="5539032"/>
            <a:ext cx="4277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/>
              <a:t>*Excess Collateral is a voluntary </a:t>
            </a:r>
            <a:r>
              <a:rPr lang="en-US" sz="1200" dirty="0" smtClean="0"/>
              <a:t>disposition </a:t>
            </a:r>
            <a:r>
              <a:rPr lang="en-US" sz="1200" dirty="0"/>
              <a:t>by Counterparty</a:t>
            </a:r>
          </a:p>
          <a:p>
            <a:endParaRPr lang="en-US" sz="12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Scenarios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" y="1452507"/>
            <a:ext cx="8382000" cy="3548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59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4624632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+mj-lt"/>
                <a:cs typeface="Times New Roman" panose="02020603050405020304" pitchFamily="18" charset="0"/>
              </a:rPr>
              <a:t>Distribution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TPE in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the Bottom Quintile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of </a:t>
            </a:r>
            <a:r>
              <a:rPr lang="en-US" sz="2000" b="1" dirty="0">
                <a:latin typeface="+mj-lt"/>
                <a:cs typeface="Times New Roman" panose="02020603050405020304" pitchFamily="18" charset="0"/>
              </a:rPr>
              <a:t>Excess </a:t>
            </a:r>
            <a:r>
              <a:rPr lang="en-US" sz="2000" b="1" dirty="0" smtClean="0">
                <a:latin typeface="+mj-lt"/>
                <a:cs typeface="Times New Roman" panose="02020603050405020304" pitchFamily="18" charset="0"/>
              </a:rPr>
              <a:t>Collateral</a:t>
            </a:r>
            <a:endParaRPr lang="en-US" sz="20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Scenarios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465676"/>
            <a:ext cx="8534400" cy="392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127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5400" dirty="0" smtClean="0"/>
          </a:p>
          <a:p>
            <a:pPr marL="0" indent="0" algn="ctr">
              <a:buNone/>
            </a:pPr>
            <a:r>
              <a:rPr lang="en-US" sz="4000" dirty="0" smtClean="0"/>
              <a:t>Questions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382000" cy="594518"/>
          </a:xfrm>
        </p:spPr>
        <p:txBody>
          <a:bodyPr/>
          <a:lstStyle/>
          <a:p>
            <a:r>
              <a:rPr lang="en-US" dirty="0">
                <a:cs typeface="Times New Roman" panose="02020603050405020304" pitchFamily="18" charset="0"/>
              </a:rPr>
              <a:t>Credit Exposure Scenarios</a:t>
            </a:r>
            <a:endParaRPr lang="en-US" b="1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http://purl.org/dc/terms/"/>
    <ds:schemaRef ds:uri="c34af464-7aa1-4edd-9be4-83dffc1cb926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6709</TotalTime>
  <Words>156</Words>
  <Application>Microsoft Office PowerPoint</Application>
  <PresentationFormat>On-screen Show (4:3)</PresentationFormat>
  <Paragraphs>45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1_Custom Design</vt:lpstr>
      <vt:lpstr>Office Theme</vt:lpstr>
      <vt:lpstr>Custom Design</vt:lpstr>
      <vt:lpstr>PowerPoint Presentation</vt:lpstr>
      <vt:lpstr>Credit Exposure Scenarios</vt:lpstr>
      <vt:lpstr>Credit Exposure Scenarios</vt:lpstr>
      <vt:lpstr>Credit Exposure Scenarios</vt:lpstr>
      <vt:lpstr>Credit Exposure Scenarios</vt:lpstr>
      <vt:lpstr>Credit Exposure Scenarios</vt:lpstr>
      <vt:lpstr>Credit Exposure Scenarios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218</cp:revision>
  <cp:lastPrinted>2018-04-18T15:18:33Z</cp:lastPrinted>
  <dcterms:created xsi:type="dcterms:W3CDTF">2016-01-21T15:20:31Z</dcterms:created>
  <dcterms:modified xsi:type="dcterms:W3CDTF">2018-07-17T20:55:56Z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