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12" r:id="rId8"/>
    <p:sldId id="288" r:id="rId9"/>
    <p:sldId id="298" r:id="rId10"/>
    <p:sldId id="294" r:id="rId11"/>
    <p:sldId id="297" r:id="rId12"/>
    <p:sldId id="26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81" d="100"/>
          <a:sy n="81" d="100"/>
        </p:scale>
        <p:origin x="70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09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Scenarios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July 18,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</a:t>
            </a:r>
            <a:r>
              <a:rPr lang="en-US" dirty="0">
                <a:cs typeface="Times New Roman" panose="02020603050405020304" pitchFamily="18" charset="0"/>
              </a:rPr>
              <a:t>Scenarios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Stress Test Inputs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aseline="30000" dirty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</a:rPr>
              <a:t>Exposures on June 27</a:t>
            </a:r>
            <a:r>
              <a:rPr lang="en-US" sz="1800" baseline="30000" dirty="0" smtClean="0">
                <a:latin typeface="+mj-lt"/>
              </a:rPr>
              <a:t>th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 2018 are </a:t>
            </a:r>
            <a:r>
              <a:rPr lang="en-US" sz="1800" dirty="0" smtClean="0">
                <a:latin typeface="+mj-lt"/>
              </a:rPr>
              <a:t>used as base case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+mj-lt"/>
              </a:rPr>
              <a:t>RFAF of 8.16 and DFAF of 6.36 are applied to the base case</a:t>
            </a: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800" dirty="0" smtClean="0">
                <a:latin typeface="+mj-lt"/>
              </a:rPr>
              <a:t>-Factors are based on August 1</a:t>
            </a:r>
            <a:r>
              <a:rPr lang="en-US" sz="1800" baseline="30000" dirty="0" smtClean="0">
                <a:latin typeface="+mj-lt"/>
              </a:rPr>
              <a:t>st</a:t>
            </a:r>
            <a:r>
              <a:rPr lang="en-US" sz="1800" dirty="0" smtClean="0">
                <a:latin typeface="+mj-lt"/>
              </a:rPr>
              <a:t> 2011 ICE prices with the peak of 21</a:t>
            </a:r>
            <a:r>
              <a:rPr lang="en-US" sz="1800" baseline="30000" dirty="0" smtClean="0">
                <a:latin typeface="+mj-lt"/>
              </a:rPr>
              <a:t>st</a:t>
            </a:r>
            <a:r>
              <a:rPr lang="en-US" sz="1800" dirty="0" smtClean="0">
                <a:latin typeface="+mj-lt"/>
              </a:rPr>
              <a:t> day tweaked to $9000 and off-peak to $3000.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800" b="1" dirty="0">
                <a:cs typeface="Times New Roman" panose="02020603050405020304" pitchFamily="18" charset="0"/>
              </a:rPr>
              <a:t>Key </a:t>
            </a:r>
            <a:r>
              <a:rPr lang="en-US" sz="1800" b="1" dirty="0" smtClean="0">
                <a:cs typeface="Times New Roman" panose="02020603050405020304" pitchFamily="18" charset="0"/>
              </a:rPr>
              <a:t>Takeaway</a:t>
            </a:r>
            <a:endParaRPr lang="en-US" sz="1800" baseline="300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Market-wide average TPE increased from $700.7 million to $2.4 billion.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</a:t>
            </a:r>
            <a:r>
              <a:rPr lang="en-US" dirty="0">
                <a:cs typeface="Times New Roman" panose="02020603050405020304" pitchFamily="18" charset="0"/>
              </a:rPr>
              <a:t>Scenarios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   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Distribution of TPE by Rating and Category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25" y="1600200"/>
            <a:ext cx="80676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Credit </a:t>
            </a:r>
            <a:r>
              <a:rPr lang="en-US" dirty="0">
                <a:cs typeface="Times New Roman" panose="02020603050405020304" pitchFamily="18" charset="0"/>
              </a:rPr>
              <a:t>Exposure Scenarios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19275"/>
            <a:ext cx="7924800" cy="32194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9600" y="1230868"/>
            <a:ext cx="7077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Distribution of </a:t>
            </a:r>
            <a:r>
              <a:rPr lang="en-US" sz="2000" b="1" dirty="0" smtClean="0">
                <a:cs typeface="Times New Roman" panose="02020603050405020304" pitchFamily="18" charset="0"/>
              </a:rPr>
              <a:t>Excess Collateral </a:t>
            </a:r>
            <a:r>
              <a:rPr lang="en-US" sz="2000" b="1" dirty="0">
                <a:cs typeface="Times New Roman" panose="02020603050405020304" pitchFamily="18" charset="0"/>
              </a:rPr>
              <a:t>by Rating and Category</a:t>
            </a:r>
          </a:p>
        </p:txBody>
      </p:sp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Scenarios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452507"/>
            <a:ext cx="8382000" cy="354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Distribution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of TPE in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the Bottom Quintile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Excess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Collateral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Scenarios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65676"/>
            <a:ext cx="8534400" cy="392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Scenarios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6709</TotalTime>
  <Words>156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Credit Exposure Scenarios</vt:lpstr>
      <vt:lpstr>Credit Exposure Scenarios</vt:lpstr>
      <vt:lpstr>Credit Exposure Scenarios</vt:lpstr>
      <vt:lpstr>Credit Exposure Scenarios</vt:lpstr>
      <vt:lpstr>Credit Exposure Scenarios</vt:lpstr>
      <vt:lpstr>Credit Exposure Scenarios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218</cp:revision>
  <cp:lastPrinted>2018-04-18T15:18:33Z</cp:lastPrinted>
  <dcterms:created xsi:type="dcterms:W3CDTF">2016-01-21T15:20:31Z</dcterms:created>
  <dcterms:modified xsi:type="dcterms:W3CDTF">2018-07-17T20:55:56Z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