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74" r:id="rId8"/>
    <p:sldId id="275" r:id="rId9"/>
    <p:sldId id="27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0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870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202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08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18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94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CRR Balancing Account Overview for MSWG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Austin Rosel</a:t>
            </a:r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July 18,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12293"/>
            <a:ext cx="8458200" cy="1143000"/>
          </a:xfrm>
        </p:spPr>
        <p:txBody>
          <a:bodyPr/>
          <a:lstStyle/>
          <a:p>
            <a:r>
              <a:rPr lang="en-US" sz="1800" dirty="0" smtClean="0"/>
              <a:t>CRR Balancing Account Fund</a:t>
            </a:r>
            <a:endParaRPr lang="en-US" sz="1800" dirty="0"/>
          </a:p>
        </p:txBody>
      </p:sp>
      <p:grpSp>
        <p:nvGrpSpPr>
          <p:cNvPr id="9" name="Group 8"/>
          <p:cNvGrpSpPr/>
          <p:nvPr/>
        </p:nvGrpSpPr>
        <p:grpSpPr>
          <a:xfrm>
            <a:off x="1905000" y="685800"/>
            <a:ext cx="4953000" cy="5714758"/>
            <a:chOff x="498277" y="832839"/>
            <a:chExt cx="5967992" cy="2583199"/>
          </a:xfrm>
        </p:grpSpPr>
        <p:sp>
          <p:nvSpPr>
            <p:cNvPr id="7" name="AutoShape 39"/>
            <p:cNvSpPr>
              <a:spLocks noChangeArrowheads="1"/>
            </p:cNvSpPr>
            <p:nvPr/>
          </p:nvSpPr>
          <p:spPr bwMode="auto">
            <a:xfrm>
              <a:off x="498277" y="832839"/>
              <a:ext cx="5967992" cy="2583199"/>
            </a:xfrm>
            <a:prstGeom prst="roundRect">
              <a:avLst>
                <a:gd name="adj" fmla="val 8269"/>
              </a:avLst>
            </a:prstGeom>
            <a:solidFill>
              <a:schemeClr val="bg1">
                <a:lumMod val="85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900" b="1" kern="0" dirty="0">
                <a:solidFill>
                  <a:sysClr val="windowText" lastClr="000000"/>
                </a:solidFill>
                <a:latin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900" b="1" kern="0" dirty="0">
                <a:solidFill>
                  <a:sysClr val="windowText" lastClr="000000"/>
                </a:solidFill>
                <a:latin typeface="Arial" pitchFamily="34" charset="0"/>
              </a:endParaRPr>
            </a:p>
          </p:txBody>
        </p:sp>
        <p:graphicFrame>
          <p:nvGraphicFramePr>
            <p:cNvPr id="5" name="Group 4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07821949"/>
                </p:ext>
              </p:extLst>
            </p:nvPr>
          </p:nvGraphicFramePr>
          <p:xfrm>
            <a:off x="591548" y="936789"/>
            <a:ext cx="5782905" cy="2363120"/>
          </p:xfrm>
          <a:graphic>
            <a:graphicData uri="http://schemas.openxmlformats.org/drawingml/2006/table">
              <a:tbl>
                <a:tblPr/>
                <a:tblGrid>
                  <a:gridCol w="3225822"/>
                  <a:gridCol w="799276"/>
                  <a:gridCol w="774293"/>
                </a:tblGrid>
                <a:tr h="536648">
                  <a:tc>
                    <a:txBody>
                      <a:bodyPr/>
                      <a:lstStyle/>
                      <a:p>
                        <a:pPr marL="342900" marR="0" lvl="0" indent="-34290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CRR Balancing Account ($M)</a:t>
                        </a:r>
                      </a:p>
                    </a:txBody>
                    <a:tcPr marT="45711" marB="45711" anchor="ctr" horzOverflow="overflow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342900" marR="0" lvl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June </a:t>
                        </a:r>
                        <a:r>
                          <a:rPr kumimoji="0" lang="en-US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2018</a:t>
                        </a:r>
                      </a:p>
                      <a:p>
                        <a:pPr marL="342900" marR="0" lvl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342900" marR="0" lvl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July 2018</a:t>
                        </a:r>
                        <a:r>
                          <a:rPr kumimoji="0" lang="en-US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*</a:t>
                        </a:r>
                      </a:p>
                      <a:p>
                        <a:pPr marL="342900" marR="0" lvl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MTD</a:t>
                        </a:r>
                        <a:endPara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</a:tr>
                <a:tr h="417389">
                  <a:tc>
                    <a:txBody>
                      <a:bodyPr/>
                      <a:lstStyle/>
                      <a:p>
                        <a:pPr marL="342900" marR="0" lvl="0" indent="-34290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5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charset="0"/>
                            <a:cs typeface="Arial" charset="0"/>
                          </a:rPr>
                          <a:t>Monthly Day-Ahead Congestion Rent</a:t>
                        </a:r>
                      </a:p>
                    </a:txBody>
                    <a:tcPr marT="45711" marB="45711" anchor="ctr" horzOverflow="overflow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$183.22</a:t>
                        </a:r>
                        <a:endParaRPr lang="en-US" sz="105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$70.06</a:t>
                        </a:r>
                        <a:endParaRPr lang="en-US" sz="105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</a:tr>
                <a:tr h="417389">
                  <a:tc>
                    <a:txBody>
                      <a:bodyPr/>
                      <a:lstStyle/>
                      <a:p>
                        <a:pPr marL="342900" marR="0" lvl="0" indent="-34290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5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charset="0"/>
                            <a:cs typeface="Arial" charset="0"/>
                          </a:rPr>
                          <a:t>Monthly Day-Ahead CRR Settlements</a:t>
                        </a:r>
                      </a:p>
                    </a:txBody>
                    <a:tcPr marT="45711" marB="45711" anchor="ctr" horzOverflow="overflow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05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($190.51)</a:t>
                        </a: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05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($84.59)</a:t>
                        </a: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</a:tr>
                <a:tr h="366777">
                  <a:tc>
                    <a:txBody>
                      <a:bodyPr/>
                      <a:lstStyle/>
                      <a:p>
                        <a:pPr marL="342900" marR="0" lvl="0" indent="-34290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5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charset="0"/>
                            <a:cs typeface="Arial" charset="0"/>
                          </a:rPr>
                          <a:t>Monthly Day-Ahead CRR Short -Charges</a:t>
                        </a:r>
                      </a:p>
                    </a:txBody>
                    <a:tcPr marT="45711" marB="45711" anchor="ctr" horzOverflow="overflow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$16.52</a:t>
                        </a:r>
                        <a:endParaRPr lang="en-US" sz="105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$15.67</a:t>
                        </a:r>
                        <a:endParaRPr lang="en-US" sz="105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</a:tr>
                <a:tr h="366777">
                  <a:tc>
                    <a:txBody>
                      <a:bodyPr/>
                      <a:lstStyle/>
                      <a:p>
                        <a:pPr marL="342900" marR="0" lvl="0" indent="-342900" algn="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5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charset="0"/>
                            <a:cs typeface="Arial" charset="0"/>
                          </a:rPr>
                          <a:t>CRR Balancing Account Credit Total</a:t>
                        </a:r>
                      </a:p>
                    </a:txBody>
                    <a:tcPr marT="45711" marB="45711" anchor="ctr" horzOverflow="overflow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b="1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$9.23</a:t>
                        </a:r>
                        <a:endParaRPr lang="en-US" sz="1050" b="1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b="1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$1.15</a:t>
                        </a:r>
                        <a:endParaRPr lang="en-US" sz="1050" b="1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</a:tr>
                <a:tr h="253408">
                  <a:tc>
                    <a:txBody>
                      <a:bodyPr/>
                      <a:lstStyle/>
                      <a:p>
                        <a:pPr marL="342900" marR="0" lvl="0" indent="-342900" algn="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endParaRPr>
                      </a:p>
                    </a:txBody>
                    <a:tcPr marT="45711" marB="45711" anchor="ctr" horzOverflow="overflow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endParaRPr lang="en-US" sz="105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endParaRPr lang="en-US" sz="105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</a:tr>
                <a:tr h="366777">
                  <a:tc>
                    <a:txBody>
                      <a:bodyPr/>
                      <a:lstStyle/>
                      <a:p>
                        <a:pPr marL="342900" marR="0" lvl="0" indent="-34290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5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charset="0"/>
                            <a:cs typeface="Arial" charset="0"/>
                          </a:rPr>
                          <a:t>Beginning Fund Balance for the Month</a:t>
                        </a:r>
                      </a:p>
                    </a:txBody>
                    <a:tcPr marT="45711" marB="45711" anchor="ctr" horzOverflow="overflow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$10.00</a:t>
                        </a:r>
                        <a:endParaRPr lang="en-US" sz="105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$2.75</a:t>
                        </a:r>
                        <a:endParaRPr lang="en-US" sz="105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</a:tr>
                <a:tr h="366777">
                  <a:tc>
                    <a:txBody>
                      <a:bodyPr/>
                      <a:lstStyle/>
                      <a:p>
                        <a:pPr marL="342900" marR="0" lvl="0" indent="-34290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5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charset="0"/>
                            <a:cs typeface="Arial" charset="0"/>
                          </a:rPr>
                          <a:t>CRR Balancing Account Credit Total</a:t>
                        </a:r>
                      </a:p>
                    </a:txBody>
                    <a:tcPr marT="45711" marB="45711" anchor="ctr" horzOverflow="overflow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$9.23</a:t>
                        </a:r>
                        <a:endParaRPr lang="en-US" sz="105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$1.15</a:t>
                        </a:r>
                        <a:endParaRPr lang="en-US" sz="105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</a:tr>
                <a:tr h="417389">
                  <a:tc>
                    <a:txBody>
                      <a:bodyPr/>
                      <a:lstStyle/>
                      <a:p>
                        <a:pPr marL="342900" marR="0" lvl="0" indent="-34290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charset="0"/>
                            <a:cs typeface="Arial" charset="0"/>
                          </a:rPr>
                          <a:t>Day-Ahead CRR Short-Charges Refunded</a:t>
                        </a:r>
                      </a:p>
                    </a:txBody>
                    <a:tcPr marT="45711" marB="45711" anchor="ctr" horzOverflow="overflow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($16.52)</a:t>
                        </a:r>
                        <a:endParaRPr lang="en-US" sz="105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($3.94)</a:t>
                        </a:r>
                        <a:endParaRPr lang="en-US" sz="105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</a:tr>
                <a:tr h="366777">
                  <a:tc>
                    <a:txBody>
                      <a:bodyPr/>
                      <a:lstStyle/>
                      <a:p>
                        <a:pPr marL="342900" marR="0" lvl="0" indent="-34290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charset="0"/>
                            <a:cs typeface="Arial" charset="0"/>
                          </a:rPr>
                          <a:t>CRR PTP Option Award Charges</a:t>
                        </a:r>
                      </a:p>
                    </a:txBody>
                    <a:tcPr marT="45711" marB="45711" anchor="ctr" horzOverflow="overflow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$0.04</a:t>
                        </a:r>
                        <a:endParaRPr lang="en-US" sz="105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$0.04</a:t>
                        </a:r>
                        <a:endParaRPr lang="en-US" sz="105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</a:tr>
                <a:tr h="366777">
                  <a:tc>
                    <a:txBody>
                      <a:bodyPr/>
                      <a:lstStyle/>
                      <a:p>
                        <a:pPr marL="342900" marR="0" lvl="0" indent="-34290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charset="0"/>
                            <a:cs typeface="Arial" charset="0"/>
                          </a:rPr>
                          <a:t>Load-Allocated CRR Amount</a:t>
                        </a:r>
                      </a:p>
                    </a:txBody>
                    <a:tcPr marT="45711" marB="45711" anchor="ctr" horzOverflow="overflow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$0.00</a:t>
                        </a:r>
                        <a:endParaRPr lang="en-US" sz="105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$0.00</a:t>
                        </a:r>
                        <a:endParaRPr lang="en-US" sz="105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</a:tr>
                <a:tr h="366777">
                  <a:tc>
                    <a:txBody>
                      <a:bodyPr/>
                      <a:lstStyle/>
                      <a:p>
                        <a:pPr marL="342900" marR="0" lvl="0" indent="-342900" algn="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charset="0"/>
                            <a:cs typeface="Arial" charset="0"/>
                          </a:rPr>
                          <a:t>Total Fund Amount</a:t>
                        </a:r>
                      </a:p>
                    </a:txBody>
                    <a:tcPr marT="45711" marB="45711" anchor="ctr" horzOverflow="overflow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b="1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$2.75</a:t>
                        </a:r>
                        <a:endParaRPr lang="en-US" sz="1050" b="1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b="1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$0.00</a:t>
                        </a:r>
                        <a:endParaRPr lang="en-US" sz="1050" b="1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</a:tr>
                <a:tr h="245954">
                  <a:tc>
                    <a:txBody>
                      <a:bodyPr/>
                      <a:lstStyle/>
                      <a:p>
                        <a:pPr marL="342900" marR="0" lvl="0" indent="-342900" algn="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endParaRPr>
                      </a:p>
                    </a:txBody>
                    <a:tcPr marT="45711" marB="45711" anchor="ctr" horzOverflow="overflow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endParaRPr lang="en-US" sz="1050" b="1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endParaRPr lang="en-US" sz="1050" b="1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</a:tr>
                <a:tr h="366777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>
                            <a:tab pos="0" algn="l"/>
                          </a:tabLst>
                          <a:defRPr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Times New Roman" charset="0"/>
                            <a:cs typeface="Arial" charset="0"/>
                          </a:rPr>
                          <a:t>Day-Ahead CRR Short-Charges Not Refunded</a:t>
                        </a:r>
                      </a:p>
                    </a:txBody>
                    <a:tcPr marT="45711" marB="45711" anchor="ctr" horzOverflow="overflow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b="1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$0.00</a:t>
                        </a:r>
                        <a:endParaRPr lang="en-US" sz="1050" b="1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r"/>
                        <a:r>
                          <a:rPr lang="en-US" sz="1050" b="1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$11.74</a:t>
                        </a:r>
                        <a:endParaRPr lang="en-US" sz="1050" b="1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T="45711" marB="45711" anchor="ctr" horzOverflow="overflow">
                      <a:lnL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517AAC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>
                          <a:alpha val="90000"/>
                        </a:schemeClr>
                      </a:solidFill>
                    </a:tcPr>
                  </a:tc>
                </a:tr>
              </a:tbl>
            </a:graphicData>
          </a:graphic>
        </p:graphicFrame>
      </p:grp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90852" y="6263376"/>
            <a:ext cx="3276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 Data for July 2018 is from July 1-14, 2018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2198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12293"/>
            <a:ext cx="8458200" cy="1143000"/>
          </a:xfrm>
        </p:spPr>
        <p:txBody>
          <a:bodyPr/>
          <a:lstStyle/>
          <a:p>
            <a:r>
              <a:rPr lang="en-US" sz="1800" dirty="0" smtClean="0"/>
              <a:t>CRR Balancing Account Fund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00900" y="6276467"/>
            <a:ext cx="3276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* Data for July 2018 is from July 1-14, 2018 </a:t>
            </a:r>
            <a:endParaRPr lang="en-US" sz="7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462" y="1143000"/>
            <a:ext cx="8761276" cy="430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7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12293"/>
            <a:ext cx="8458200" cy="1143000"/>
          </a:xfrm>
        </p:spPr>
        <p:txBody>
          <a:bodyPr/>
          <a:lstStyle/>
          <a:p>
            <a:r>
              <a:rPr lang="en-US" sz="1800" dirty="0" smtClean="0"/>
              <a:t>CRR Balancing Account Fund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00900" y="6276467"/>
            <a:ext cx="3276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* Data for July 2018 is from July 1-14, 2018 </a:t>
            </a:r>
            <a:endParaRPr lang="en-US" sz="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324" y="1143000"/>
            <a:ext cx="8769551" cy="430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31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6734</TotalTime>
  <Words>174</Words>
  <Application>Microsoft Office PowerPoint</Application>
  <PresentationFormat>On-screen Show (4:3)</PresentationFormat>
  <Paragraphs>55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CRR Balancing Account Fund</vt:lpstr>
      <vt:lpstr>CRR Balancing Account Fund</vt:lpstr>
      <vt:lpstr>CRR Balancing Account Fund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430</cp:revision>
  <cp:lastPrinted>2016-01-21T20:53:15Z</cp:lastPrinted>
  <dcterms:created xsi:type="dcterms:W3CDTF">2016-01-21T15:20:31Z</dcterms:created>
  <dcterms:modified xsi:type="dcterms:W3CDTF">2018-07-16T18:11:56Z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