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1"/>
  </p:notesMasterIdLst>
  <p:handoutMasterIdLst>
    <p:handoutMasterId r:id="rId12"/>
  </p:handoutMasterIdLst>
  <p:sldIdLst>
    <p:sldId id="260" r:id="rId7"/>
    <p:sldId id="274" r:id="rId8"/>
    <p:sldId id="275" r:id="rId9"/>
    <p:sldId id="276" r:id="rId10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uane, Mark" initials="RM" lastIdx="10" clrIdx="0">
    <p:extLst>
      <p:ext uri="{19B8F6BF-5375-455C-9EA6-DF929625EA0E}">
        <p15:presenceInfo xmlns:p15="http://schemas.microsoft.com/office/powerpoint/2012/main" userId="S-1-5-21-639947351-343809578-3807592339-2807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130" d="100"/>
          <a:sy n="130" d="100"/>
        </p:scale>
        <p:origin x="870" y="13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10" d="100"/>
        <a:sy n="110" d="100"/>
      </p:scale>
      <p:origin x="0" y="0"/>
    </p:cViewPr>
  </p:sorterViewPr>
  <p:notesViewPr>
    <p:cSldViewPr showGuides="1">
      <p:cViewPr varScale="1">
        <p:scale>
          <a:sx n="70" d="100"/>
          <a:sy n="70" d="100"/>
        </p:scale>
        <p:origin x="2028" y="6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2.xml"/><Relationship Id="rId15" Type="http://schemas.openxmlformats.org/officeDocument/2006/relationships/viewProps" Target="viewProps.xml"/><Relationship Id="rId10" Type="http://schemas.openxmlformats.org/officeDocument/2006/relationships/slide" Target="slides/slide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7/16/2018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7/16/2018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410898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861839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41943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231350" y="0"/>
            <a:ext cx="591265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6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412906" y="2413338"/>
            <a:ext cx="564603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CRR Balancing Account Overview for MSWG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 smtClean="0"/>
              <a:t>Austin Rosel</a:t>
            </a:r>
          </a:p>
          <a:p>
            <a:r>
              <a:rPr lang="en-US" dirty="0" smtClean="0"/>
              <a:t>ERCOT</a:t>
            </a:r>
            <a:endParaRPr lang="en-US" dirty="0"/>
          </a:p>
          <a:p>
            <a:r>
              <a:rPr lang="en-US" dirty="0" smtClean="0"/>
              <a:t>July 18, 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12293"/>
            <a:ext cx="8458200" cy="1143000"/>
          </a:xfrm>
        </p:spPr>
        <p:txBody>
          <a:bodyPr/>
          <a:lstStyle/>
          <a:p>
            <a:r>
              <a:rPr lang="en-US" sz="1800" dirty="0" smtClean="0"/>
              <a:t>CRR Balancing Account Fund</a:t>
            </a:r>
            <a:endParaRPr lang="en-US" sz="1800" dirty="0"/>
          </a:p>
        </p:txBody>
      </p:sp>
      <p:grpSp>
        <p:nvGrpSpPr>
          <p:cNvPr id="9" name="Group 8"/>
          <p:cNvGrpSpPr/>
          <p:nvPr/>
        </p:nvGrpSpPr>
        <p:grpSpPr>
          <a:xfrm>
            <a:off x="1905000" y="685800"/>
            <a:ext cx="4953000" cy="5714758"/>
            <a:chOff x="498277" y="832839"/>
            <a:chExt cx="5967992" cy="2583199"/>
          </a:xfrm>
        </p:grpSpPr>
        <p:sp>
          <p:nvSpPr>
            <p:cNvPr id="7" name="AutoShape 39"/>
            <p:cNvSpPr>
              <a:spLocks noChangeArrowheads="1"/>
            </p:cNvSpPr>
            <p:nvPr/>
          </p:nvSpPr>
          <p:spPr bwMode="auto">
            <a:xfrm>
              <a:off x="498277" y="832839"/>
              <a:ext cx="5967992" cy="2583199"/>
            </a:xfrm>
            <a:prstGeom prst="roundRect">
              <a:avLst>
                <a:gd name="adj" fmla="val 8269"/>
              </a:avLst>
            </a:prstGeom>
            <a:solidFill>
              <a:schemeClr val="bg1">
                <a:lumMod val="85000"/>
              </a:schemeClr>
            </a:solidFill>
            <a:ln w="9525" algn="ctr">
              <a:noFill/>
              <a:round/>
              <a:headEnd/>
              <a:tailEnd/>
            </a:ln>
          </p:spPr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900" b="1" kern="0" dirty="0">
                <a:solidFill>
                  <a:sysClr val="windowText" lastClr="000000"/>
                </a:solidFill>
                <a:latin typeface="Arial" pitchFamily="34" charset="0"/>
              </a:endParaRP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900" b="1" kern="0" dirty="0">
                <a:solidFill>
                  <a:sysClr val="windowText" lastClr="000000"/>
                </a:solidFill>
                <a:latin typeface="Arial" pitchFamily="34" charset="0"/>
              </a:endParaRPr>
            </a:p>
          </p:txBody>
        </p:sp>
        <p:graphicFrame>
          <p:nvGraphicFramePr>
            <p:cNvPr id="5" name="Group 41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4207821949"/>
                </p:ext>
              </p:extLst>
            </p:nvPr>
          </p:nvGraphicFramePr>
          <p:xfrm>
            <a:off x="591548" y="936789"/>
            <a:ext cx="5782905" cy="2363120"/>
          </p:xfrm>
          <a:graphic>
            <a:graphicData uri="http://schemas.openxmlformats.org/drawingml/2006/table">
              <a:tbl>
                <a:tblPr/>
                <a:tblGrid>
                  <a:gridCol w="3225822"/>
                  <a:gridCol w="799276"/>
                  <a:gridCol w="774293"/>
                </a:tblGrid>
                <a:tr h="536648">
                  <a:tc>
                    <a:txBody>
                      <a:bodyPr/>
                      <a:lstStyle/>
                      <a:p>
                        <a:pPr marL="342900" marR="0" lvl="0" indent="-342900" algn="l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r>
                          <a:rPr kumimoji="0" lang="en-US" sz="1200" b="1" i="0" u="none" strike="noStrike" cap="none" normalizeH="0" baseline="0" dirty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+mn-lt"/>
                          </a:rPr>
                          <a:t>CRR Balancing Account ($M)</a:t>
                        </a:r>
                      </a:p>
                    </a:txBody>
                    <a:tcPr marT="45711" marB="45711" anchor="ctr" horzOverflow="overflow">
                      <a:lnL w="12700" cap="flat" cmpd="sng" algn="ctr">
                        <a:noFill/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6350" cap="flat" cmpd="sng" algn="ctr">
                        <a:solidFill>
                          <a:srgbClr val="517AAC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12700" cap="flat" cmpd="sng" algn="ctr">
                        <a:noFill/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6350" cap="flat" cmpd="sng" algn="ctr">
                        <a:solidFill>
                          <a:srgbClr val="517AAC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chemeClr val="bg1">
                          <a:lumMod val="85000"/>
                        </a:schemeClr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marL="342900" marR="0" lvl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r>
                          <a:rPr kumimoji="0" lang="en-US" sz="1000" b="0" i="0" u="none" strike="noStrike" cap="none" normalizeH="0" baseline="0" dirty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+mn-lt"/>
                          </a:rPr>
                          <a:t>June </a:t>
                        </a:r>
                        <a:r>
                          <a:rPr kumimoji="0" lang="en-US" sz="1000" b="0" i="0" u="none" strike="noStrike" cap="none" normalizeH="0" baseline="0" dirty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+mn-lt"/>
                          </a:rPr>
                          <a:t>2018</a:t>
                        </a:r>
                      </a:p>
                      <a:p>
                        <a:pPr marL="342900" marR="0" lvl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endPara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endParaRPr>
                      </a:p>
                    </a:txBody>
                    <a:tcPr marT="45711" marB="45711" anchor="ctr" horzOverflow="overflow">
                      <a:lnL w="6350" cap="flat" cmpd="sng" algn="ctr">
                        <a:solidFill>
                          <a:srgbClr val="517AAC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6350" cap="flat" cmpd="sng" algn="ctr">
                        <a:solidFill>
                          <a:srgbClr val="517AAC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0" cap="flat" cmpd="sng" algn="ctr">
                        <a:noFill/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6350" cap="flat" cmpd="sng" algn="ctr">
                        <a:solidFill>
                          <a:srgbClr val="517AAC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chemeClr val="bg1">
                          <a:lumMod val="85000"/>
                        </a:schemeClr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marL="342900" marR="0" lvl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r>
                          <a:rPr kumimoji="0" lang="en-US" sz="1000" b="0" i="0" u="none" strike="noStrike" cap="none" normalizeH="0" baseline="0" dirty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+mn-lt"/>
                          </a:rPr>
                          <a:t>July 2018</a:t>
                        </a:r>
                        <a:r>
                          <a:rPr kumimoji="0" lang="en-US" sz="1000" b="0" i="0" u="none" strike="noStrike" cap="none" normalizeH="0" baseline="0" dirty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+mn-lt"/>
                          </a:rPr>
                          <a:t>*</a:t>
                        </a:r>
                      </a:p>
                      <a:p>
                        <a:pPr marL="342900" marR="0" lvl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r>
                          <a:rPr kumimoji="0" lang="en-US" sz="1000" b="0" i="0" u="none" strike="noStrike" cap="none" normalizeH="0" baseline="0" dirty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+mn-lt"/>
                          </a:rPr>
                          <a:t>MTD</a:t>
                        </a:r>
                        <a:endPara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endParaRPr>
                      </a:p>
                    </a:txBody>
                    <a:tcPr marT="45711" marB="45711" anchor="ctr" horzOverflow="overflow">
                      <a:lnL w="6350" cap="flat" cmpd="sng" algn="ctr">
                        <a:solidFill>
                          <a:srgbClr val="517AAC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6350" cap="flat" cmpd="sng" algn="ctr">
                        <a:solidFill>
                          <a:srgbClr val="517AAC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0" cap="flat" cmpd="sng" algn="ctr">
                        <a:noFill/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6350" cap="flat" cmpd="sng" algn="ctr">
                        <a:solidFill>
                          <a:srgbClr val="517AAC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chemeClr val="bg1">
                          <a:lumMod val="85000"/>
                        </a:schemeClr>
                      </a:solidFill>
                    </a:tcPr>
                  </a:tc>
                </a:tr>
                <a:tr h="417389">
                  <a:tc>
                    <a:txBody>
                      <a:bodyPr/>
                      <a:lstStyle/>
                      <a:p>
                        <a:pPr marL="342900" marR="0" lvl="0" indent="-342900" algn="l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r>
                          <a:rPr kumimoji="0" lang="en-US" sz="1050" b="1" i="0" u="none" strike="noStrike" cap="none" normalizeH="0" baseline="0" dirty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Times New Roman" charset="0"/>
                            <a:cs typeface="Arial" charset="0"/>
                          </a:rPr>
                          <a:t>Monthly Day-Ahead Congestion Rent</a:t>
                        </a:r>
                      </a:p>
                    </a:txBody>
                    <a:tcPr marT="45711" marB="45711" anchor="ctr" horzOverflow="overflow">
                      <a:lnL w="12700" cap="flat" cmpd="sng" algn="ctr">
                        <a:noFill/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6350" cap="flat" cmpd="sng" algn="ctr">
                        <a:solidFill>
                          <a:srgbClr val="517AAC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6350" cap="flat" cmpd="sng" algn="ctr">
                        <a:solidFill>
                          <a:srgbClr val="517AAC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6350" cap="flat" cmpd="sng" algn="ctr">
                        <a:solidFill>
                          <a:srgbClr val="517AAC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chemeClr val="bg1">
                          <a:lumMod val="85000"/>
                        </a:schemeClr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algn="r"/>
                        <a:r>
                          <a:rPr lang="en-US" sz="1050" dirty="0" smtClean="0">
                            <a:solidFill>
                              <a:schemeClr val="tx1"/>
                            </a:solidFill>
                            <a:latin typeface="+mn-lt"/>
                          </a:rPr>
                          <a:t>$183.22</a:t>
                        </a:r>
                        <a:endParaRPr lang="en-US" sz="1050" dirty="0">
                          <a:solidFill>
                            <a:schemeClr val="tx1"/>
                          </a:solidFill>
                          <a:latin typeface="+mn-lt"/>
                        </a:endParaRPr>
                      </a:p>
                    </a:txBody>
                    <a:tcPr marT="45711" marB="45711" anchor="ctr" horzOverflow="overflow">
                      <a:lnL w="6350" cap="flat" cmpd="sng" algn="ctr">
                        <a:solidFill>
                          <a:srgbClr val="517AAC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6350" cap="flat" cmpd="sng" algn="ctr">
                        <a:solidFill>
                          <a:srgbClr val="517AAC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6350" cap="flat" cmpd="sng" algn="ctr">
                        <a:solidFill>
                          <a:srgbClr val="517AAC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6350" cap="flat" cmpd="sng" algn="ctr">
                        <a:solidFill>
                          <a:srgbClr val="517AAC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chemeClr val="bg1">
                          <a:alpha val="90000"/>
                        </a:schemeClr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algn="r"/>
                        <a:r>
                          <a:rPr lang="en-US" sz="1050" dirty="0" smtClean="0">
                            <a:solidFill>
                              <a:schemeClr val="tx1"/>
                            </a:solidFill>
                            <a:latin typeface="+mn-lt"/>
                          </a:rPr>
                          <a:t>$70.06</a:t>
                        </a:r>
                        <a:endParaRPr lang="en-US" sz="1050" dirty="0">
                          <a:solidFill>
                            <a:schemeClr val="tx1"/>
                          </a:solidFill>
                          <a:latin typeface="+mn-lt"/>
                        </a:endParaRPr>
                      </a:p>
                    </a:txBody>
                    <a:tcPr marT="45711" marB="45711" anchor="ctr" horzOverflow="overflow">
                      <a:lnL w="6350" cap="flat" cmpd="sng" algn="ctr">
                        <a:solidFill>
                          <a:srgbClr val="517AAC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6350" cap="flat" cmpd="sng" algn="ctr">
                        <a:solidFill>
                          <a:srgbClr val="517AAC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6350" cap="flat" cmpd="sng" algn="ctr">
                        <a:solidFill>
                          <a:srgbClr val="517AAC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6350" cap="flat" cmpd="sng" algn="ctr">
                        <a:solidFill>
                          <a:srgbClr val="517AAC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chemeClr val="bg1">
                          <a:alpha val="90000"/>
                        </a:schemeClr>
                      </a:solidFill>
                    </a:tcPr>
                  </a:tc>
                </a:tr>
                <a:tr h="417389">
                  <a:tc>
                    <a:txBody>
                      <a:bodyPr/>
                      <a:lstStyle/>
                      <a:p>
                        <a:pPr marL="342900" marR="0" lvl="0" indent="-342900" algn="l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r>
                          <a:rPr kumimoji="0" lang="en-US" sz="1050" b="1" i="0" u="none" strike="noStrike" cap="none" normalizeH="0" baseline="0" dirty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Times New Roman" charset="0"/>
                            <a:cs typeface="Arial" charset="0"/>
                          </a:rPr>
                          <a:t>Monthly Day-Ahead CRR Settlements</a:t>
                        </a:r>
                      </a:p>
                    </a:txBody>
                    <a:tcPr marT="45711" marB="45711" anchor="ctr" horzOverflow="overflow">
                      <a:lnL w="12700" cap="flat" cmpd="sng" algn="ctr">
                        <a:noFill/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6350" cap="flat" cmpd="sng" algn="ctr">
                        <a:solidFill>
                          <a:srgbClr val="517AAC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6350" cap="flat" cmpd="sng" algn="ctr">
                        <a:solidFill>
                          <a:srgbClr val="517AAC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6350" cap="flat" cmpd="sng" algn="ctr">
                        <a:solidFill>
                          <a:srgbClr val="517AAC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chemeClr val="bg1">
                          <a:lumMod val="85000"/>
                        </a:schemeClr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marL="0" marR="0" lvl="0" indent="0" algn="r" defTabSz="914400" rtl="0" eaLnBrk="1" fontAlgn="auto" latinLnBrk="0" hangingPunct="1">
                          <a:lnSpc>
                            <a:spcPct val="100000"/>
                          </a:lnSpc>
                          <a:spcBef>
                            <a:spcPts val="0"/>
                          </a:spcBef>
                          <a:spcAft>
                            <a:spcPts val="0"/>
                          </a:spcAft>
                          <a:buClrTx/>
                          <a:buSzTx/>
                          <a:buFontTx/>
                          <a:buNone/>
                          <a:tabLst/>
                          <a:defRPr/>
                        </a:pPr>
                        <a:r>
                          <a:rPr kumimoji="0" lang="en-US" sz="1050" b="0" i="0" u="none" strike="noStrike" cap="none" normalizeH="0" baseline="0" dirty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+mn-lt"/>
                          </a:rPr>
                          <a:t>($190.51)</a:t>
                        </a:r>
                      </a:p>
                    </a:txBody>
                    <a:tcPr marT="45711" marB="45711" anchor="ctr" horzOverflow="overflow">
                      <a:lnL w="6350" cap="flat" cmpd="sng" algn="ctr">
                        <a:solidFill>
                          <a:srgbClr val="517AAC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6350" cap="flat" cmpd="sng" algn="ctr">
                        <a:solidFill>
                          <a:srgbClr val="517AAC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6350" cap="flat" cmpd="sng" algn="ctr">
                        <a:solidFill>
                          <a:srgbClr val="517AAC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6350" cap="flat" cmpd="sng" algn="ctr">
                        <a:solidFill>
                          <a:srgbClr val="517AAC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chemeClr val="bg1">
                          <a:alpha val="90000"/>
                        </a:schemeClr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marL="0" marR="0" lvl="0" indent="0" algn="r" defTabSz="914400" rtl="0" eaLnBrk="1" fontAlgn="auto" latinLnBrk="0" hangingPunct="1">
                          <a:lnSpc>
                            <a:spcPct val="100000"/>
                          </a:lnSpc>
                          <a:spcBef>
                            <a:spcPts val="0"/>
                          </a:spcBef>
                          <a:spcAft>
                            <a:spcPts val="0"/>
                          </a:spcAft>
                          <a:buClrTx/>
                          <a:buSzTx/>
                          <a:buFontTx/>
                          <a:buNone/>
                          <a:tabLst/>
                          <a:defRPr/>
                        </a:pPr>
                        <a:r>
                          <a:rPr kumimoji="0" lang="en-US" sz="1050" b="0" i="0" u="none" strike="noStrike" cap="none" normalizeH="0" baseline="0" dirty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+mn-lt"/>
                          </a:rPr>
                          <a:t>($84.59)</a:t>
                        </a:r>
                      </a:p>
                    </a:txBody>
                    <a:tcPr marT="45711" marB="45711" anchor="ctr" horzOverflow="overflow">
                      <a:lnL w="6350" cap="flat" cmpd="sng" algn="ctr">
                        <a:solidFill>
                          <a:srgbClr val="517AAC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6350" cap="flat" cmpd="sng" algn="ctr">
                        <a:solidFill>
                          <a:srgbClr val="517AAC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6350" cap="flat" cmpd="sng" algn="ctr">
                        <a:solidFill>
                          <a:srgbClr val="517AAC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6350" cap="flat" cmpd="sng" algn="ctr">
                        <a:solidFill>
                          <a:srgbClr val="517AAC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chemeClr val="bg1">
                          <a:alpha val="90000"/>
                        </a:schemeClr>
                      </a:solidFill>
                    </a:tcPr>
                  </a:tc>
                </a:tr>
                <a:tr h="366777">
                  <a:tc>
                    <a:txBody>
                      <a:bodyPr/>
                      <a:lstStyle/>
                      <a:p>
                        <a:pPr marL="342900" marR="0" lvl="0" indent="-342900" algn="l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r>
                          <a:rPr kumimoji="0" lang="en-US" sz="1050" b="1" i="0" u="none" strike="noStrike" cap="none" normalizeH="0" baseline="0" dirty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Times New Roman" charset="0"/>
                            <a:cs typeface="Arial" charset="0"/>
                          </a:rPr>
                          <a:t>Monthly Day-Ahead CRR Short -Charges</a:t>
                        </a:r>
                      </a:p>
                    </a:txBody>
                    <a:tcPr marT="45711" marB="45711" anchor="ctr" horzOverflow="overflow">
                      <a:lnL w="12700" cap="flat" cmpd="sng" algn="ctr">
                        <a:noFill/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6350" cap="flat" cmpd="sng" algn="ctr">
                        <a:solidFill>
                          <a:srgbClr val="517AAC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6350" cap="flat" cmpd="sng" algn="ctr">
                        <a:solidFill>
                          <a:srgbClr val="517AAC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6350" cap="flat" cmpd="sng" algn="ctr">
                        <a:solidFill>
                          <a:srgbClr val="517AAC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chemeClr val="bg1">
                          <a:lumMod val="85000"/>
                        </a:schemeClr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algn="r"/>
                        <a:r>
                          <a:rPr lang="en-US" sz="1050" dirty="0" smtClean="0">
                            <a:solidFill>
                              <a:schemeClr val="tx1"/>
                            </a:solidFill>
                            <a:latin typeface="+mn-lt"/>
                          </a:rPr>
                          <a:t>$16.52</a:t>
                        </a:r>
                        <a:endParaRPr lang="en-US" sz="1050" dirty="0">
                          <a:solidFill>
                            <a:schemeClr val="tx1"/>
                          </a:solidFill>
                          <a:latin typeface="+mn-lt"/>
                        </a:endParaRPr>
                      </a:p>
                    </a:txBody>
                    <a:tcPr marT="45711" marB="45711" anchor="ctr" horzOverflow="overflow">
                      <a:lnL w="6350" cap="flat" cmpd="sng" algn="ctr">
                        <a:solidFill>
                          <a:srgbClr val="517AAC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6350" cap="flat" cmpd="sng" algn="ctr">
                        <a:solidFill>
                          <a:srgbClr val="517AAC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6350" cap="flat" cmpd="sng" algn="ctr">
                        <a:solidFill>
                          <a:srgbClr val="517AAC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6350" cap="flat" cmpd="sng" algn="ctr">
                        <a:solidFill>
                          <a:srgbClr val="517AAC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chemeClr val="bg1">
                          <a:alpha val="90000"/>
                        </a:schemeClr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algn="r"/>
                        <a:r>
                          <a:rPr lang="en-US" sz="1050" dirty="0" smtClean="0">
                            <a:solidFill>
                              <a:schemeClr val="tx1"/>
                            </a:solidFill>
                            <a:latin typeface="+mn-lt"/>
                          </a:rPr>
                          <a:t>$15.67</a:t>
                        </a:r>
                        <a:endParaRPr lang="en-US" sz="1050" dirty="0">
                          <a:solidFill>
                            <a:schemeClr val="tx1"/>
                          </a:solidFill>
                          <a:latin typeface="+mn-lt"/>
                        </a:endParaRPr>
                      </a:p>
                    </a:txBody>
                    <a:tcPr marT="45711" marB="45711" anchor="ctr" horzOverflow="overflow">
                      <a:lnL w="6350" cap="flat" cmpd="sng" algn="ctr">
                        <a:solidFill>
                          <a:srgbClr val="517AAC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6350" cap="flat" cmpd="sng" algn="ctr">
                        <a:solidFill>
                          <a:srgbClr val="517AAC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6350" cap="flat" cmpd="sng" algn="ctr">
                        <a:solidFill>
                          <a:srgbClr val="517AAC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6350" cap="flat" cmpd="sng" algn="ctr">
                        <a:solidFill>
                          <a:srgbClr val="517AAC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chemeClr val="bg1">
                          <a:alpha val="90000"/>
                        </a:schemeClr>
                      </a:solidFill>
                    </a:tcPr>
                  </a:tc>
                </a:tr>
                <a:tr h="366777">
                  <a:tc>
                    <a:txBody>
                      <a:bodyPr/>
                      <a:lstStyle/>
                      <a:p>
                        <a:pPr marL="342900" marR="0" lvl="0" indent="-342900" algn="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r>
                          <a:rPr kumimoji="0" lang="en-US" sz="1050" b="1" i="0" u="none" strike="noStrike" cap="none" normalizeH="0" baseline="0" dirty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Times New Roman" charset="0"/>
                            <a:cs typeface="Arial" charset="0"/>
                          </a:rPr>
                          <a:t>CRR Balancing Account Credit Total</a:t>
                        </a:r>
                      </a:p>
                    </a:txBody>
                    <a:tcPr marT="45711" marB="45711" anchor="ctr" horzOverflow="overflow">
                      <a:lnL w="12700" cap="flat" cmpd="sng" algn="ctr">
                        <a:noFill/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6350" cap="flat" cmpd="sng" algn="ctr">
                        <a:solidFill>
                          <a:srgbClr val="517AAC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6350" cap="flat" cmpd="sng" algn="ctr">
                        <a:solidFill>
                          <a:srgbClr val="517AAC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6350" cap="flat" cmpd="sng" algn="ctr">
                        <a:solidFill>
                          <a:srgbClr val="517AAC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chemeClr val="bg1">
                          <a:lumMod val="85000"/>
                        </a:schemeClr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algn="r"/>
                        <a:r>
                          <a:rPr lang="en-US" sz="1050" b="1" dirty="0" smtClean="0">
                            <a:solidFill>
                              <a:schemeClr val="tx1"/>
                            </a:solidFill>
                            <a:latin typeface="+mn-lt"/>
                          </a:rPr>
                          <a:t>$9.23</a:t>
                        </a:r>
                        <a:endParaRPr lang="en-US" sz="1050" b="1" dirty="0">
                          <a:solidFill>
                            <a:schemeClr val="tx1"/>
                          </a:solidFill>
                          <a:latin typeface="+mn-lt"/>
                        </a:endParaRPr>
                      </a:p>
                    </a:txBody>
                    <a:tcPr marT="45711" marB="45711" anchor="ctr" horzOverflow="overflow">
                      <a:lnL w="6350" cap="flat" cmpd="sng" algn="ctr">
                        <a:solidFill>
                          <a:srgbClr val="517AAC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6350" cap="flat" cmpd="sng" algn="ctr">
                        <a:solidFill>
                          <a:srgbClr val="517AAC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6350" cap="flat" cmpd="sng" algn="ctr">
                        <a:solidFill>
                          <a:srgbClr val="517AAC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6350" cap="flat" cmpd="sng" algn="ctr">
                        <a:solidFill>
                          <a:srgbClr val="517AAC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chemeClr val="bg1">
                          <a:alpha val="90000"/>
                        </a:schemeClr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algn="r"/>
                        <a:r>
                          <a:rPr lang="en-US" sz="1050" b="1" dirty="0" smtClean="0">
                            <a:solidFill>
                              <a:schemeClr val="tx1"/>
                            </a:solidFill>
                            <a:latin typeface="+mn-lt"/>
                          </a:rPr>
                          <a:t>$1.15</a:t>
                        </a:r>
                        <a:endParaRPr lang="en-US" sz="1050" b="1" dirty="0">
                          <a:solidFill>
                            <a:schemeClr val="tx1"/>
                          </a:solidFill>
                          <a:latin typeface="+mn-lt"/>
                        </a:endParaRPr>
                      </a:p>
                    </a:txBody>
                    <a:tcPr marT="45711" marB="45711" anchor="ctr" horzOverflow="overflow">
                      <a:lnL w="6350" cap="flat" cmpd="sng" algn="ctr">
                        <a:solidFill>
                          <a:srgbClr val="517AAC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6350" cap="flat" cmpd="sng" algn="ctr">
                        <a:solidFill>
                          <a:srgbClr val="517AAC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6350" cap="flat" cmpd="sng" algn="ctr">
                        <a:solidFill>
                          <a:srgbClr val="517AAC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6350" cap="flat" cmpd="sng" algn="ctr">
                        <a:solidFill>
                          <a:srgbClr val="517AAC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chemeClr val="bg1">
                          <a:alpha val="90000"/>
                        </a:schemeClr>
                      </a:solidFill>
                    </a:tcPr>
                  </a:tc>
                </a:tr>
                <a:tr h="253408">
                  <a:tc>
                    <a:txBody>
                      <a:bodyPr/>
                      <a:lstStyle/>
                      <a:p>
                        <a:pPr marL="342900" marR="0" lvl="0" indent="-342900" algn="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endParaRPr kumimoji="0" lang="en-US" sz="105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charset="0"/>
                          <a:cs typeface="Arial" charset="0"/>
                        </a:endParaRPr>
                      </a:p>
                    </a:txBody>
                    <a:tcPr marT="45711" marB="45711" anchor="ctr" horzOverflow="overflow">
                      <a:lnL w="12700" cap="flat" cmpd="sng" algn="ctr">
                        <a:noFill/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6350" cap="flat" cmpd="sng" algn="ctr">
                        <a:solidFill>
                          <a:srgbClr val="517AAC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6350" cap="flat" cmpd="sng" algn="ctr">
                        <a:solidFill>
                          <a:srgbClr val="517AAC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6350" cap="flat" cmpd="sng" algn="ctr">
                        <a:solidFill>
                          <a:srgbClr val="517AAC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chemeClr val="bg1">
                          <a:lumMod val="85000"/>
                        </a:schemeClr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algn="r"/>
                        <a:endParaRPr lang="en-US" sz="1050" dirty="0">
                          <a:solidFill>
                            <a:schemeClr val="tx1"/>
                          </a:solidFill>
                          <a:latin typeface="+mn-lt"/>
                        </a:endParaRPr>
                      </a:p>
                    </a:txBody>
                    <a:tcPr marT="45711" marB="45711" anchor="ctr" horzOverflow="overflow">
                      <a:lnL w="6350" cap="flat" cmpd="sng" algn="ctr">
                        <a:solidFill>
                          <a:srgbClr val="517AAC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6350" cap="flat" cmpd="sng" algn="ctr">
                        <a:solidFill>
                          <a:srgbClr val="517AAC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6350" cap="flat" cmpd="sng" algn="ctr">
                        <a:solidFill>
                          <a:srgbClr val="517AAC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6350" cap="flat" cmpd="sng" algn="ctr">
                        <a:solidFill>
                          <a:srgbClr val="517AAC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chemeClr val="bg1">
                          <a:alpha val="90000"/>
                        </a:schemeClr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algn="r"/>
                        <a:endParaRPr lang="en-US" sz="1050" dirty="0">
                          <a:solidFill>
                            <a:schemeClr val="tx1"/>
                          </a:solidFill>
                          <a:latin typeface="+mn-lt"/>
                        </a:endParaRPr>
                      </a:p>
                    </a:txBody>
                    <a:tcPr marT="45711" marB="45711" anchor="ctr" horzOverflow="overflow">
                      <a:lnL w="6350" cap="flat" cmpd="sng" algn="ctr">
                        <a:solidFill>
                          <a:srgbClr val="517AAC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6350" cap="flat" cmpd="sng" algn="ctr">
                        <a:solidFill>
                          <a:srgbClr val="517AAC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6350" cap="flat" cmpd="sng" algn="ctr">
                        <a:solidFill>
                          <a:srgbClr val="517AAC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6350" cap="flat" cmpd="sng" algn="ctr">
                        <a:solidFill>
                          <a:srgbClr val="517AAC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chemeClr val="bg1">
                          <a:alpha val="90000"/>
                        </a:schemeClr>
                      </a:solidFill>
                    </a:tcPr>
                  </a:tc>
                </a:tr>
                <a:tr h="366777">
                  <a:tc>
                    <a:txBody>
                      <a:bodyPr/>
                      <a:lstStyle/>
                      <a:p>
                        <a:pPr marL="342900" marR="0" lvl="0" indent="-342900" algn="l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r>
                          <a:rPr kumimoji="0" lang="en-US" sz="1050" b="1" i="0" u="none" strike="noStrike" cap="none" normalizeH="0" baseline="0" dirty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Times New Roman" charset="0"/>
                            <a:cs typeface="Arial" charset="0"/>
                          </a:rPr>
                          <a:t>Beginning Fund Balance for the Month</a:t>
                        </a:r>
                      </a:p>
                    </a:txBody>
                    <a:tcPr marT="45711" marB="45711" anchor="ctr" horzOverflow="overflow">
                      <a:lnL w="12700" cap="flat" cmpd="sng" algn="ctr">
                        <a:noFill/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6350" cap="flat" cmpd="sng" algn="ctr">
                        <a:solidFill>
                          <a:srgbClr val="517AAC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6350" cap="flat" cmpd="sng" algn="ctr">
                        <a:solidFill>
                          <a:srgbClr val="517AAC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6350" cap="flat" cmpd="sng" algn="ctr">
                        <a:solidFill>
                          <a:srgbClr val="517AAC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chemeClr val="bg1">
                          <a:lumMod val="85000"/>
                        </a:schemeClr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algn="r"/>
                        <a:r>
                          <a:rPr lang="en-US" sz="1050" dirty="0" smtClean="0">
                            <a:solidFill>
                              <a:schemeClr val="tx1"/>
                            </a:solidFill>
                            <a:latin typeface="+mn-lt"/>
                          </a:rPr>
                          <a:t>$10.00</a:t>
                        </a:r>
                        <a:endParaRPr lang="en-US" sz="1050" dirty="0">
                          <a:solidFill>
                            <a:schemeClr val="tx1"/>
                          </a:solidFill>
                          <a:latin typeface="+mn-lt"/>
                        </a:endParaRPr>
                      </a:p>
                    </a:txBody>
                    <a:tcPr marT="45711" marB="45711" anchor="ctr" horzOverflow="overflow">
                      <a:lnL w="6350" cap="flat" cmpd="sng" algn="ctr">
                        <a:solidFill>
                          <a:srgbClr val="517AAC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6350" cap="flat" cmpd="sng" algn="ctr">
                        <a:solidFill>
                          <a:srgbClr val="517AAC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6350" cap="flat" cmpd="sng" algn="ctr">
                        <a:solidFill>
                          <a:srgbClr val="517AAC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6350" cap="flat" cmpd="sng" algn="ctr">
                        <a:solidFill>
                          <a:srgbClr val="517AAC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chemeClr val="bg1">
                          <a:alpha val="90000"/>
                        </a:schemeClr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algn="r"/>
                        <a:r>
                          <a:rPr lang="en-US" sz="1050" dirty="0" smtClean="0">
                            <a:solidFill>
                              <a:schemeClr val="tx1"/>
                            </a:solidFill>
                            <a:latin typeface="+mn-lt"/>
                          </a:rPr>
                          <a:t>$2.75</a:t>
                        </a:r>
                        <a:endParaRPr lang="en-US" sz="1050" dirty="0">
                          <a:solidFill>
                            <a:schemeClr val="tx1"/>
                          </a:solidFill>
                          <a:latin typeface="+mn-lt"/>
                        </a:endParaRPr>
                      </a:p>
                    </a:txBody>
                    <a:tcPr marT="45711" marB="45711" anchor="ctr" horzOverflow="overflow">
                      <a:lnL w="6350" cap="flat" cmpd="sng" algn="ctr">
                        <a:solidFill>
                          <a:srgbClr val="517AAC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6350" cap="flat" cmpd="sng" algn="ctr">
                        <a:solidFill>
                          <a:srgbClr val="517AAC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6350" cap="flat" cmpd="sng" algn="ctr">
                        <a:solidFill>
                          <a:srgbClr val="517AAC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6350" cap="flat" cmpd="sng" algn="ctr">
                        <a:solidFill>
                          <a:srgbClr val="517AAC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chemeClr val="bg1">
                          <a:alpha val="90000"/>
                        </a:schemeClr>
                      </a:solidFill>
                    </a:tcPr>
                  </a:tc>
                </a:tr>
                <a:tr h="366777">
                  <a:tc>
                    <a:txBody>
                      <a:bodyPr/>
                      <a:lstStyle/>
                      <a:p>
                        <a:pPr marL="342900" marR="0" lvl="0" indent="-342900" algn="l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r>
                          <a:rPr kumimoji="0" lang="en-US" sz="1050" b="1" i="0" u="none" strike="noStrike" cap="none" normalizeH="0" baseline="0" dirty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Times New Roman" charset="0"/>
                            <a:cs typeface="Arial" charset="0"/>
                          </a:rPr>
                          <a:t>CRR Balancing Account Credit Total</a:t>
                        </a:r>
                      </a:p>
                    </a:txBody>
                    <a:tcPr marT="45711" marB="45711" anchor="ctr" horzOverflow="overflow">
                      <a:lnL w="12700" cap="flat" cmpd="sng" algn="ctr">
                        <a:noFill/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6350" cap="flat" cmpd="sng" algn="ctr">
                        <a:solidFill>
                          <a:srgbClr val="517AAC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6350" cap="flat" cmpd="sng" algn="ctr">
                        <a:solidFill>
                          <a:srgbClr val="517AAC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6350" cap="flat" cmpd="sng" algn="ctr">
                        <a:solidFill>
                          <a:srgbClr val="517AAC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chemeClr val="bg1">
                          <a:lumMod val="85000"/>
                        </a:schemeClr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algn="r"/>
                        <a:r>
                          <a:rPr lang="en-US" sz="1050" dirty="0" smtClean="0">
                            <a:solidFill>
                              <a:schemeClr val="tx1"/>
                            </a:solidFill>
                            <a:latin typeface="+mn-lt"/>
                          </a:rPr>
                          <a:t>$9.23</a:t>
                        </a:r>
                        <a:endParaRPr lang="en-US" sz="1050" dirty="0">
                          <a:solidFill>
                            <a:schemeClr val="tx1"/>
                          </a:solidFill>
                          <a:latin typeface="+mn-lt"/>
                        </a:endParaRPr>
                      </a:p>
                    </a:txBody>
                    <a:tcPr marT="45711" marB="45711" anchor="ctr" horzOverflow="overflow">
                      <a:lnL w="6350" cap="flat" cmpd="sng" algn="ctr">
                        <a:solidFill>
                          <a:srgbClr val="517AAC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6350" cap="flat" cmpd="sng" algn="ctr">
                        <a:solidFill>
                          <a:srgbClr val="517AAC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6350" cap="flat" cmpd="sng" algn="ctr">
                        <a:solidFill>
                          <a:srgbClr val="517AAC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6350" cap="flat" cmpd="sng" algn="ctr">
                        <a:solidFill>
                          <a:srgbClr val="517AAC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chemeClr val="bg1">
                          <a:alpha val="90000"/>
                        </a:schemeClr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algn="r"/>
                        <a:r>
                          <a:rPr lang="en-US" sz="1050" dirty="0" smtClean="0">
                            <a:solidFill>
                              <a:schemeClr val="tx1"/>
                            </a:solidFill>
                            <a:latin typeface="+mn-lt"/>
                          </a:rPr>
                          <a:t>$1.15</a:t>
                        </a:r>
                        <a:endParaRPr lang="en-US" sz="1050" dirty="0">
                          <a:solidFill>
                            <a:schemeClr val="tx1"/>
                          </a:solidFill>
                          <a:latin typeface="+mn-lt"/>
                        </a:endParaRPr>
                      </a:p>
                    </a:txBody>
                    <a:tcPr marT="45711" marB="45711" anchor="ctr" horzOverflow="overflow">
                      <a:lnL w="6350" cap="flat" cmpd="sng" algn="ctr">
                        <a:solidFill>
                          <a:srgbClr val="517AAC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6350" cap="flat" cmpd="sng" algn="ctr">
                        <a:solidFill>
                          <a:srgbClr val="517AAC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6350" cap="flat" cmpd="sng" algn="ctr">
                        <a:solidFill>
                          <a:srgbClr val="517AAC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6350" cap="flat" cmpd="sng" algn="ctr">
                        <a:solidFill>
                          <a:srgbClr val="517AAC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chemeClr val="bg1">
                          <a:alpha val="90000"/>
                        </a:schemeClr>
                      </a:solidFill>
                    </a:tcPr>
                  </a:tc>
                </a:tr>
                <a:tr h="417389">
                  <a:tc>
                    <a:txBody>
                      <a:bodyPr/>
                      <a:lstStyle/>
                      <a:p>
                        <a:pPr marL="342900" marR="0" lvl="0" indent="-342900" algn="l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  <a:defRPr/>
                        </a:pPr>
                        <a:r>
                          <a:rPr kumimoji="0" lang="en-US" sz="1050" b="1" i="0" u="none" strike="noStrike" kern="1200" cap="none" normalizeH="0" baseline="0" dirty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Times New Roman" charset="0"/>
                            <a:cs typeface="Arial" charset="0"/>
                          </a:rPr>
                          <a:t>Day-Ahead CRR Short-Charges Refunded</a:t>
                        </a:r>
                      </a:p>
                    </a:txBody>
                    <a:tcPr marT="45711" marB="45711" anchor="ctr" horzOverflow="overflow">
                      <a:lnL w="12700" cap="flat" cmpd="sng" algn="ctr">
                        <a:noFill/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6350" cap="flat" cmpd="sng" algn="ctr">
                        <a:solidFill>
                          <a:srgbClr val="517AAC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6350" cap="flat" cmpd="sng" algn="ctr">
                        <a:solidFill>
                          <a:srgbClr val="517AAC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6350" cap="flat" cmpd="sng" algn="ctr">
                        <a:solidFill>
                          <a:srgbClr val="517AAC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chemeClr val="bg1">
                          <a:lumMod val="85000"/>
                        </a:schemeClr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algn="r"/>
                        <a:r>
                          <a:rPr lang="en-US" sz="1050" dirty="0" smtClean="0">
                            <a:solidFill>
                              <a:schemeClr val="tx1"/>
                            </a:solidFill>
                            <a:latin typeface="+mn-lt"/>
                          </a:rPr>
                          <a:t>($16.52)</a:t>
                        </a:r>
                        <a:endParaRPr lang="en-US" sz="1050" dirty="0">
                          <a:solidFill>
                            <a:schemeClr val="tx1"/>
                          </a:solidFill>
                          <a:latin typeface="+mn-lt"/>
                        </a:endParaRPr>
                      </a:p>
                    </a:txBody>
                    <a:tcPr marT="45711" marB="45711" anchor="ctr" horzOverflow="overflow">
                      <a:lnL w="6350" cap="flat" cmpd="sng" algn="ctr">
                        <a:solidFill>
                          <a:srgbClr val="517AAC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6350" cap="flat" cmpd="sng" algn="ctr">
                        <a:solidFill>
                          <a:srgbClr val="517AAC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6350" cap="flat" cmpd="sng" algn="ctr">
                        <a:solidFill>
                          <a:srgbClr val="517AAC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6350" cap="flat" cmpd="sng" algn="ctr">
                        <a:solidFill>
                          <a:srgbClr val="517AAC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chemeClr val="bg1">
                          <a:alpha val="90000"/>
                        </a:schemeClr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algn="r"/>
                        <a:r>
                          <a:rPr lang="en-US" sz="1050" dirty="0" smtClean="0">
                            <a:solidFill>
                              <a:schemeClr val="tx1"/>
                            </a:solidFill>
                            <a:latin typeface="+mn-lt"/>
                          </a:rPr>
                          <a:t>($3.94)</a:t>
                        </a:r>
                        <a:endParaRPr lang="en-US" sz="1050" dirty="0">
                          <a:solidFill>
                            <a:schemeClr val="tx1"/>
                          </a:solidFill>
                          <a:latin typeface="+mn-lt"/>
                        </a:endParaRPr>
                      </a:p>
                    </a:txBody>
                    <a:tcPr marT="45711" marB="45711" anchor="ctr" horzOverflow="overflow">
                      <a:lnL w="6350" cap="flat" cmpd="sng" algn="ctr">
                        <a:solidFill>
                          <a:srgbClr val="517AAC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6350" cap="flat" cmpd="sng" algn="ctr">
                        <a:solidFill>
                          <a:srgbClr val="517AAC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6350" cap="flat" cmpd="sng" algn="ctr">
                        <a:solidFill>
                          <a:srgbClr val="517AAC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6350" cap="flat" cmpd="sng" algn="ctr">
                        <a:solidFill>
                          <a:srgbClr val="517AAC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chemeClr val="bg1">
                          <a:alpha val="90000"/>
                        </a:schemeClr>
                      </a:solidFill>
                    </a:tcPr>
                  </a:tc>
                </a:tr>
                <a:tr h="366777">
                  <a:tc>
                    <a:txBody>
                      <a:bodyPr/>
                      <a:lstStyle/>
                      <a:p>
                        <a:pPr marL="342900" marR="0" lvl="0" indent="-342900" algn="l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r>
                          <a:rPr kumimoji="0" lang="en-US" sz="1050" b="1" i="0" u="none" strike="noStrike" kern="1200" cap="none" normalizeH="0" baseline="0" dirty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Times New Roman" charset="0"/>
                            <a:cs typeface="Arial" charset="0"/>
                          </a:rPr>
                          <a:t>CRR PTP Option Award Charges</a:t>
                        </a:r>
                      </a:p>
                    </a:txBody>
                    <a:tcPr marT="45711" marB="45711" anchor="ctr" horzOverflow="overflow">
                      <a:lnL w="12700" cap="flat" cmpd="sng" algn="ctr">
                        <a:noFill/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6350" cap="flat" cmpd="sng" algn="ctr">
                        <a:solidFill>
                          <a:srgbClr val="517AAC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6350" cap="flat" cmpd="sng" algn="ctr">
                        <a:solidFill>
                          <a:srgbClr val="517AAC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6350" cap="flat" cmpd="sng" algn="ctr">
                        <a:solidFill>
                          <a:srgbClr val="517AAC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chemeClr val="bg1">
                          <a:lumMod val="85000"/>
                        </a:schemeClr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algn="r"/>
                        <a:r>
                          <a:rPr lang="en-US" sz="1050" dirty="0" smtClean="0">
                            <a:solidFill>
                              <a:schemeClr val="tx1"/>
                            </a:solidFill>
                            <a:latin typeface="+mn-lt"/>
                          </a:rPr>
                          <a:t>$0.04</a:t>
                        </a:r>
                        <a:endParaRPr lang="en-US" sz="1050" dirty="0">
                          <a:solidFill>
                            <a:schemeClr val="tx1"/>
                          </a:solidFill>
                          <a:latin typeface="+mn-lt"/>
                        </a:endParaRPr>
                      </a:p>
                    </a:txBody>
                    <a:tcPr marT="45711" marB="45711" anchor="ctr" horzOverflow="overflow">
                      <a:lnL w="6350" cap="flat" cmpd="sng" algn="ctr">
                        <a:solidFill>
                          <a:srgbClr val="517AAC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6350" cap="flat" cmpd="sng" algn="ctr">
                        <a:solidFill>
                          <a:srgbClr val="517AAC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6350" cap="flat" cmpd="sng" algn="ctr">
                        <a:solidFill>
                          <a:srgbClr val="517AAC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6350" cap="flat" cmpd="sng" algn="ctr">
                        <a:solidFill>
                          <a:srgbClr val="517AAC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chemeClr val="bg1">
                          <a:alpha val="90000"/>
                        </a:schemeClr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algn="r"/>
                        <a:r>
                          <a:rPr lang="en-US" sz="1050" dirty="0" smtClean="0">
                            <a:solidFill>
                              <a:schemeClr val="tx1"/>
                            </a:solidFill>
                            <a:latin typeface="+mn-lt"/>
                          </a:rPr>
                          <a:t>$0.04</a:t>
                        </a:r>
                        <a:endParaRPr lang="en-US" sz="1050" dirty="0">
                          <a:solidFill>
                            <a:schemeClr val="tx1"/>
                          </a:solidFill>
                          <a:latin typeface="+mn-lt"/>
                        </a:endParaRPr>
                      </a:p>
                    </a:txBody>
                    <a:tcPr marT="45711" marB="45711" anchor="ctr" horzOverflow="overflow">
                      <a:lnL w="6350" cap="flat" cmpd="sng" algn="ctr">
                        <a:solidFill>
                          <a:srgbClr val="517AAC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6350" cap="flat" cmpd="sng" algn="ctr">
                        <a:solidFill>
                          <a:srgbClr val="517AAC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6350" cap="flat" cmpd="sng" algn="ctr">
                        <a:solidFill>
                          <a:srgbClr val="517AAC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6350" cap="flat" cmpd="sng" algn="ctr">
                        <a:solidFill>
                          <a:srgbClr val="517AAC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chemeClr val="bg1">
                          <a:alpha val="90000"/>
                        </a:schemeClr>
                      </a:solidFill>
                    </a:tcPr>
                  </a:tc>
                </a:tr>
                <a:tr h="366777">
                  <a:tc>
                    <a:txBody>
                      <a:bodyPr/>
                      <a:lstStyle/>
                      <a:p>
                        <a:pPr marL="342900" marR="0" lvl="0" indent="-342900" algn="l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  <a:defRPr/>
                        </a:pPr>
                        <a:r>
                          <a:rPr kumimoji="0" lang="en-US" sz="1050" b="1" i="0" u="none" strike="noStrike" kern="1200" cap="none" normalizeH="0" baseline="0" dirty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Times New Roman" charset="0"/>
                            <a:cs typeface="Arial" charset="0"/>
                          </a:rPr>
                          <a:t>Load-Allocated CRR Amount</a:t>
                        </a:r>
                      </a:p>
                    </a:txBody>
                    <a:tcPr marT="45711" marB="45711" anchor="ctr" horzOverflow="overflow">
                      <a:lnL w="12700" cap="flat" cmpd="sng" algn="ctr">
                        <a:noFill/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6350" cap="flat" cmpd="sng" algn="ctr">
                        <a:solidFill>
                          <a:srgbClr val="517AAC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6350" cap="flat" cmpd="sng" algn="ctr">
                        <a:solidFill>
                          <a:srgbClr val="517AAC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6350" cap="flat" cmpd="sng" algn="ctr">
                        <a:solidFill>
                          <a:srgbClr val="517AAC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chemeClr val="bg1">
                          <a:lumMod val="85000"/>
                        </a:schemeClr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algn="r"/>
                        <a:r>
                          <a:rPr lang="en-US" sz="1050" dirty="0" smtClean="0">
                            <a:solidFill>
                              <a:schemeClr val="tx1"/>
                            </a:solidFill>
                            <a:latin typeface="+mn-lt"/>
                          </a:rPr>
                          <a:t>$0.00</a:t>
                        </a:r>
                        <a:endParaRPr lang="en-US" sz="1050" dirty="0">
                          <a:solidFill>
                            <a:schemeClr val="tx1"/>
                          </a:solidFill>
                          <a:latin typeface="+mn-lt"/>
                        </a:endParaRPr>
                      </a:p>
                    </a:txBody>
                    <a:tcPr marT="45711" marB="45711" anchor="ctr" horzOverflow="overflow">
                      <a:lnL w="6350" cap="flat" cmpd="sng" algn="ctr">
                        <a:solidFill>
                          <a:srgbClr val="517AAC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6350" cap="flat" cmpd="sng" algn="ctr">
                        <a:solidFill>
                          <a:srgbClr val="517AAC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6350" cap="flat" cmpd="sng" algn="ctr">
                        <a:solidFill>
                          <a:srgbClr val="517AAC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6350" cap="flat" cmpd="sng" algn="ctr">
                        <a:solidFill>
                          <a:srgbClr val="517AAC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chemeClr val="bg1">
                          <a:alpha val="90000"/>
                        </a:schemeClr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algn="r"/>
                        <a:r>
                          <a:rPr lang="en-US" sz="1050" dirty="0" smtClean="0">
                            <a:solidFill>
                              <a:schemeClr val="tx1"/>
                            </a:solidFill>
                            <a:latin typeface="+mn-lt"/>
                          </a:rPr>
                          <a:t>$0.00</a:t>
                        </a:r>
                        <a:endParaRPr lang="en-US" sz="1050" dirty="0">
                          <a:solidFill>
                            <a:schemeClr val="tx1"/>
                          </a:solidFill>
                          <a:latin typeface="+mn-lt"/>
                        </a:endParaRPr>
                      </a:p>
                    </a:txBody>
                    <a:tcPr marT="45711" marB="45711" anchor="ctr" horzOverflow="overflow">
                      <a:lnL w="6350" cap="flat" cmpd="sng" algn="ctr">
                        <a:solidFill>
                          <a:srgbClr val="517AAC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6350" cap="flat" cmpd="sng" algn="ctr">
                        <a:solidFill>
                          <a:srgbClr val="517AAC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6350" cap="flat" cmpd="sng" algn="ctr">
                        <a:solidFill>
                          <a:srgbClr val="517AAC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6350" cap="flat" cmpd="sng" algn="ctr">
                        <a:solidFill>
                          <a:srgbClr val="517AAC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chemeClr val="bg1">
                          <a:alpha val="90000"/>
                        </a:schemeClr>
                      </a:solidFill>
                    </a:tcPr>
                  </a:tc>
                </a:tr>
                <a:tr h="366777">
                  <a:tc>
                    <a:txBody>
                      <a:bodyPr/>
                      <a:lstStyle/>
                      <a:p>
                        <a:pPr marL="342900" marR="0" lvl="0" indent="-342900" algn="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r>
                          <a:rPr kumimoji="0" lang="en-US" sz="1050" b="1" i="0" u="none" strike="noStrike" kern="1200" cap="none" normalizeH="0" baseline="0" dirty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Times New Roman" charset="0"/>
                            <a:cs typeface="Arial" charset="0"/>
                          </a:rPr>
                          <a:t>Total Fund Amount</a:t>
                        </a:r>
                      </a:p>
                    </a:txBody>
                    <a:tcPr marT="45711" marB="45711" anchor="ctr" horzOverflow="overflow">
                      <a:lnL w="12700" cap="flat" cmpd="sng" algn="ctr">
                        <a:noFill/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6350" cap="flat" cmpd="sng" algn="ctr">
                        <a:solidFill>
                          <a:srgbClr val="517AAC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6350" cap="flat" cmpd="sng" algn="ctr">
                        <a:solidFill>
                          <a:srgbClr val="517AAC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6350" cap="flat" cmpd="sng" algn="ctr">
                        <a:solidFill>
                          <a:srgbClr val="517AAC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chemeClr val="bg1">
                          <a:lumMod val="85000"/>
                        </a:schemeClr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algn="r"/>
                        <a:r>
                          <a:rPr lang="en-US" sz="1050" b="1" dirty="0" smtClean="0">
                            <a:solidFill>
                              <a:schemeClr val="tx1"/>
                            </a:solidFill>
                            <a:latin typeface="+mn-lt"/>
                          </a:rPr>
                          <a:t>$2.75</a:t>
                        </a:r>
                        <a:endParaRPr lang="en-US" sz="1050" b="1" dirty="0">
                          <a:solidFill>
                            <a:schemeClr val="tx1"/>
                          </a:solidFill>
                          <a:latin typeface="+mn-lt"/>
                        </a:endParaRPr>
                      </a:p>
                    </a:txBody>
                    <a:tcPr marT="45711" marB="45711" anchor="ctr" horzOverflow="overflow">
                      <a:lnL w="6350" cap="flat" cmpd="sng" algn="ctr">
                        <a:solidFill>
                          <a:srgbClr val="517AAC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6350" cap="flat" cmpd="sng" algn="ctr">
                        <a:solidFill>
                          <a:srgbClr val="517AAC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6350" cap="flat" cmpd="sng" algn="ctr">
                        <a:solidFill>
                          <a:srgbClr val="517AAC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6350" cap="flat" cmpd="sng" algn="ctr">
                        <a:solidFill>
                          <a:srgbClr val="517AAC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chemeClr val="bg1">
                          <a:alpha val="90000"/>
                        </a:schemeClr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algn="r"/>
                        <a:r>
                          <a:rPr lang="en-US" sz="1050" b="1" dirty="0" smtClean="0">
                            <a:solidFill>
                              <a:schemeClr val="tx1"/>
                            </a:solidFill>
                            <a:latin typeface="+mn-lt"/>
                          </a:rPr>
                          <a:t>$0.00</a:t>
                        </a:r>
                        <a:endParaRPr lang="en-US" sz="1050" b="1" dirty="0">
                          <a:solidFill>
                            <a:schemeClr val="tx1"/>
                          </a:solidFill>
                          <a:latin typeface="+mn-lt"/>
                        </a:endParaRPr>
                      </a:p>
                    </a:txBody>
                    <a:tcPr marT="45711" marB="45711" anchor="ctr" horzOverflow="overflow">
                      <a:lnL w="6350" cap="flat" cmpd="sng" algn="ctr">
                        <a:solidFill>
                          <a:srgbClr val="517AAC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6350" cap="flat" cmpd="sng" algn="ctr">
                        <a:solidFill>
                          <a:srgbClr val="517AAC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6350" cap="flat" cmpd="sng" algn="ctr">
                        <a:solidFill>
                          <a:srgbClr val="517AAC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6350" cap="flat" cmpd="sng" algn="ctr">
                        <a:solidFill>
                          <a:srgbClr val="517AAC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chemeClr val="bg1">
                          <a:alpha val="90000"/>
                        </a:schemeClr>
                      </a:solidFill>
                    </a:tcPr>
                  </a:tc>
                </a:tr>
                <a:tr h="245954">
                  <a:tc>
                    <a:txBody>
                      <a:bodyPr/>
                      <a:lstStyle/>
                      <a:p>
                        <a:pPr marL="342900" marR="0" lvl="0" indent="-342900" algn="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endParaRPr kumimoji="0" lang="en-US" sz="105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charset="0"/>
                          <a:cs typeface="Arial" charset="0"/>
                        </a:endParaRPr>
                      </a:p>
                    </a:txBody>
                    <a:tcPr marT="45711" marB="45711" anchor="ctr" horzOverflow="overflow">
                      <a:lnL w="12700" cap="flat" cmpd="sng" algn="ctr">
                        <a:noFill/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6350" cap="flat" cmpd="sng" algn="ctr">
                        <a:solidFill>
                          <a:srgbClr val="517AAC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6350" cap="flat" cmpd="sng" algn="ctr">
                        <a:solidFill>
                          <a:srgbClr val="517AAC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6350" cap="flat" cmpd="sng" algn="ctr">
                        <a:solidFill>
                          <a:srgbClr val="517AAC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chemeClr val="bg1">
                          <a:lumMod val="85000"/>
                        </a:schemeClr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algn="r"/>
                        <a:endParaRPr lang="en-US" sz="1050" b="1" dirty="0">
                          <a:solidFill>
                            <a:schemeClr val="tx1"/>
                          </a:solidFill>
                          <a:latin typeface="+mn-lt"/>
                        </a:endParaRPr>
                      </a:p>
                    </a:txBody>
                    <a:tcPr marT="45711" marB="45711" anchor="ctr" horzOverflow="overflow">
                      <a:lnL w="6350" cap="flat" cmpd="sng" algn="ctr">
                        <a:solidFill>
                          <a:srgbClr val="517AAC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6350" cap="flat" cmpd="sng" algn="ctr">
                        <a:solidFill>
                          <a:srgbClr val="517AAC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6350" cap="flat" cmpd="sng" algn="ctr">
                        <a:solidFill>
                          <a:srgbClr val="517AAC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6350" cap="flat" cmpd="sng" algn="ctr">
                        <a:solidFill>
                          <a:srgbClr val="517AAC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chemeClr val="bg1">
                          <a:alpha val="90000"/>
                        </a:schemeClr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algn="r"/>
                        <a:endParaRPr lang="en-US" sz="1050" b="1" dirty="0">
                          <a:solidFill>
                            <a:schemeClr val="tx1"/>
                          </a:solidFill>
                          <a:latin typeface="+mn-lt"/>
                        </a:endParaRPr>
                      </a:p>
                    </a:txBody>
                    <a:tcPr marT="45711" marB="45711" anchor="ctr" horzOverflow="overflow">
                      <a:lnL w="6350" cap="flat" cmpd="sng" algn="ctr">
                        <a:solidFill>
                          <a:srgbClr val="517AAC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6350" cap="flat" cmpd="sng" algn="ctr">
                        <a:solidFill>
                          <a:srgbClr val="517AAC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6350" cap="flat" cmpd="sng" algn="ctr">
                        <a:solidFill>
                          <a:srgbClr val="517AAC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6350" cap="flat" cmpd="sng" algn="ctr">
                        <a:solidFill>
                          <a:srgbClr val="517AAC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chemeClr val="bg1">
                          <a:alpha val="90000"/>
                        </a:schemeClr>
                      </a:solidFill>
                    </a:tcPr>
                  </a:tc>
                </a:tr>
                <a:tr h="366777">
                  <a:tc>
                    <a:txBody>
                      <a:bodyPr/>
                      <a:lstStyle/>
                      <a:p>
                        <a:pPr marL="0" marR="0" lvl="0" indent="0" algn="l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>
                            <a:tab pos="0" algn="l"/>
                          </a:tabLst>
                          <a:defRPr/>
                        </a:pPr>
                        <a:r>
                          <a:rPr kumimoji="0" lang="en-US" sz="1050" b="1" i="0" u="none" strike="noStrike" kern="1200" cap="none" normalizeH="0" baseline="0" dirty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Times New Roman" charset="0"/>
                            <a:cs typeface="Arial" charset="0"/>
                          </a:rPr>
                          <a:t>Day-Ahead CRR Short-Charges Not Refunded</a:t>
                        </a:r>
                      </a:p>
                    </a:txBody>
                    <a:tcPr marT="45711" marB="45711" anchor="ctr" horzOverflow="overflow">
                      <a:lnL w="12700" cap="flat" cmpd="sng" algn="ctr">
                        <a:noFill/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6350" cap="flat" cmpd="sng" algn="ctr">
                        <a:solidFill>
                          <a:srgbClr val="517AAC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6350" cap="flat" cmpd="sng" algn="ctr">
                        <a:solidFill>
                          <a:srgbClr val="517AAC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6350" cap="flat" cmpd="sng" algn="ctr">
                        <a:solidFill>
                          <a:srgbClr val="517AAC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chemeClr val="bg1">
                          <a:lumMod val="85000"/>
                        </a:schemeClr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algn="r"/>
                        <a:r>
                          <a:rPr lang="en-US" sz="1050" b="1" dirty="0" smtClean="0">
                            <a:solidFill>
                              <a:schemeClr val="tx1"/>
                            </a:solidFill>
                            <a:latin typeface="+mn-lt"/>
                          </a:rPr>
                          <a:t>$0.00</a:t>
                        </a:r>
                        <a:endParaRPr lang="en-US" sz="1050" b="1" dirty="0">
                          <a:solidFill>
                            <a:schemeClr val="tx1"/>
                          </a:solidFill>
                          <a:latin typeface="+mn-lt"/>
                        </a:endParaRPr>
                      </a:p>
                    </a:txBody>
                    <a:tcPr marT="45711" marB="45711" anchor="ctr" horzOverflow="overflow">
                      <a:lnL w="6350" cap="flat" cmpd="sng" algn="ctr">
                        <a:solidFill>
                          <a:srgbClr val="517AAC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6350" cap="flat" cmpd="sng" algn="ctr">
                        <a:solidFill>
                          <a:srgbClr val="517AAC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6350" cap="flat" cmpd="sng" algn="ctr">
                        <a:solidFill>
                          <a:srgbClr val="517AAC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6350" cap="flat" cmpd="sng" algn="ctr">
                        <a:solidFill>
                          <a:srgbClr val="517AAC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chemeClr val="bg1">
                          <a:alpha val="90000"/>
                        </a:schemeClr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algn="r"/>
                        <a:r>
                          <a:rPr lang="en-US" sz="1050" b="1" dirty="0" smtClean="0">
                            <a:solidFill>
                              <a:schemeClr val="tx1"/>
                            </a:solidFill>
                            <a:latin typeface="+mn-lt"/>
                          </a:rPr>
                          <a:t>$11.74</a:t>
                        </a:r>
                        <a:endParaRPr lang="en-US" sz="1050" b="1" dirty="0">
                          <a:solidFill>
                            <a:schemeClr val="tx1"/>
                          </a:solidFill>
                          <a:latin typeface="+mn-lt"/>
                        </a:endParaRPr>
                      </a:p>
                    </a:txBody>
                    <a:tcPr marT="45711" marB="45711" anchor="ctr" horzOverflow="overflow">
                      <a:lnL w="6350" cap="flat" cmpd="sng" algn="ctr">
                        <a:solidFill>
                          <a:srgbClr val="517AAC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6350" cap="flat" cmpd="sng" algn="ctr">
                        <a:solidFill>
                          <a:srgbClr val="517AAC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6350" cap="flat" cmpd="sng" algn="ctr">
                        <a:solidFill>
                          <a:srgbClr val="517AAC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6350" cap="flat" cmpd="sng" algn="ctr">
                        <a:solidFill>
                          <a:srgbClr val="517AAC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chemeClr val="bg1">
                          <a:alpha val="90000"/>
                        </a:schemeClr>
                      </a:solidFill>
                    </a:tcPr>
                  </a:tc>
                </a:tr>
              </a:tbl>
            </a:graphicData>
          </a:graphic>
        </p:graphicFrame>
      </p:grp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6690852" y="6263376"/>
            <a:ext cx="32766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/>
              <a:t>* Data for July 2018 is from July 1-14, 2018 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1121981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12293"/>
            <a:ext cx="8458200" cy="1143000"/>
          </a:xfrm>
        </p:spPr>
        <p:txBody>
          <a:bodyPr/>
          <a:lstStyle/>
          <a:p>
            <a:r>
              <a:rPr lang="en-US" sz="1800" dirty="0" smtClean="0"/>
              <a:t>CRR Balancing Account Fund</a:t>
            </a:r>
            <a:endParaRPr lang="en-US" sz="18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7200900" y="6276467"/>
            <a:ext cx="3276600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00" dirty="0" smtClean="0"/>
              <a:t>* Data for July 2018 is from July 1-14, 2018 </a:t>
            </a:r>
            <a:endParaRPr lang="en-US" sz="70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9462" y="1143000"/>
            <a:ext cx="8761276" cy="43027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2790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12293"/>
            <a:ext cx="8458200" cy="1143000"/>
          </a:xfrm>
        </p:spPr>
        <p:txBody>
          <a:bodyPr/>
          <a:lstStyle/>
          <a:p>
            <a:r>
              <a:rPr lang="en-US" sz="1800" dirty="0" smtClean="0"/>
              <a:t>CRR Balancing Account Fund</a:t>
            </a:r>
            <a:endParaRPr lang="en-US" sz="18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7200900" y="6276467"/>
            <a:ext cx="3276600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00" dirty="0" smtClean="0"/>
              <a:t>* Data for July 2018 is from July 1-14, 2018 </a:t>
            </a:r>
            <a:endParaRPr lang="en-US" sz="700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5324" y="1143000"/>
            <a:ext cx="8769551" cy="43068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4310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0884B7F-5407-4A7E-885F-D19D0E5ED72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248F63C-08AC-4CDD-B36F-0851B11853CB}">
  <ds:schemaRefs>
    <ds:schemaRef ds:uri="http://purl.org/dc/elements/1.1/"/>
    <ds:schemaRef ds:uri="http://schemas.microsoft.com/office/infopath/2007/PartnerControls"/>
    <ds:schemaRef ds:uri="http://purl.org/dc/terms/"/>
    <ds:schemaRef ds:uri="http://purl.org/dc/dcmitype/"/>
    <ds:schemaRef ds:uri="http://schemas.openxmlformats.org/package/2006/metadata/core-properties"/>
    <ds:schemaRef ds:uri="http://schemas.microsoft.com/office/2006/documentManagement/types"/>
    <ds:schemaRef ds:uri="http://schemas.microsoft.com/office/2006/metadata/properties"/>
    <ds:schemaRef ds:uri="c34af464-7aa1-4edd-9be4-83dffc1cb926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686AC9E6-93EC-408A-81EA-765D121FF0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6734</TotalTime>
  <Words>174</Words>
  <Application>Microsoft Office PowerPoint</Application>
  <PresentationFormat>On-screen Show (4:3)</PresentationFormat>
  <Paragraphs>55</Paragraphs>
  <Slides>4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</vt:lpstr>
      <vt:lpstr>Calibri</vt:lpstr>
      <vt:lpstr>Times New Roman</vt:lpstr>
      <vt:lpstr>1_Custom Design</vt:lpstr>
      <vt:lpstr>Office Theme</vt:lpstr>
      <vt:lpstr>Custom Design</vt:lpstr>
      <vt:lpstr>PowerPoint Presentation</vt:lpstr>
      <vt:lpstr>CRR Balancing Account Fund</vt:lpstr>
      <vt:lpstr>CRR Balancing Account Fund</vt:lpstr>
      <vt:lpstr>CRR Balancing Account Fund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Rosel, Austin</cp:lastModifiedBy>
  <cp:revision>430</cp:revision>
  <cp:lastPrinted>2016-01-21T20:53:15Z</cp:lastPrinted>
  <dcterms:created xsi:type="dcterms:W3CDTF">2016-01-21T15:20:31Z</dcterms:created>
  <dcterms:modified xsi:type="dcterms:W3CDTF">2018-07-16T18:11:56Z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